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7" r:id="rId1"/>
  </p:sldMasterIdLst>
  <p:notesMasterIdLst>
    <p:notesMasterId r:id="rId37"/>
  </p:notesMasterIdLst>
  <p:sldIdLst>
    <p:sldId id="256" r:id="rId2"/>
    <p:sldId id="257" r:id="rId3"/>
    <p:sldId id="292" r:id="rId4"/>
    <p:sldId id="258" r:id="rId5"/>
    <p:sldId id="296" r:id="rId6"/>
    <p:sldId id="260" r:id="rId7"/>
    <p:sldId id="293" r:id="rId8"/>
    <p:sldId id="298" r:id="rId9"/>
    <p:sldId id="299" r:id="rId10"/>
    <p:sldId id="300" r:id="rId11"/>
    <p:sldId id="301" r:id="rId12"/>
    <p:sldId id="263" r:id="rId13"/>
    <p:sldId id="264" r:id="rId14"/>
    <p:sldId id="294"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7" r:id="rId30"/>
    <p:sldId id="318" r:id="rId31"/>
    <p:sldId id="319" r:id="rId32"/>
    <p:sldId id="320" r:id="rId33"/>
    <p:sldId id="321" r:id="rId34"/>
    <p:sldId id="322" r:id="rId35"/>
    <p:sldId id="323" r:id="rId36"/>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9EBDD4"/>
    <a:srgbClr val="FF545A"/>
    <a:srgbClr val="FF898B"/>
    <a:srgbClr val="00FA00"/>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4014B03-8F40-49A2-A0EB-D18ED94CC971}">
  <a:tblStyle styleId="{54014B03-8F40-49A2-A0EB-D18ED94CC971}"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24"/>
    <p:restoredTop sz="92518" autoAdjust="0"/>
  </p:normalViewPr>
  <p:slideViewPr>
    <p:cSldViewPr snapToGrid="0" snapToObjects="1">
      <p:cViewPr varScale="1">
        <p:scale>
          <a:sx n="60" d="100"/>
          <a:sy n="60" d="100"/>
        </p:scale>
        <p:origin x="816" y="34"/>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43606313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chemeClr val="dk2"/>
              </a:buClr>
              <a:buSzPct val="78571"/>
              <a:buFont typeface="Arial"/>
              <a:buNone/>
              <a:tabLst/>
              <a:defRPr/>
            </a:pPr>
            <a:r>
              <a:rPr lang="es-AR" sz="1200" kern="1200" dirty="0">
                <a:solidFill>
                  <a:schemeClr val="tx1"/>
                </a:solidFill>
                <a:latin typeface="+mn-lt"/>
                <a:ea typeface="+mn-ea"/>
                <a:cs typeface="+mn-cs"/>
              </a:rPr>
              <a:t>Nota de Chuck.</a:t>
            </a:r>
            <a:r>
              <a:rPr lang="es-AR" sz="1200" kern="1200" baseline="0" dirty="0">
                <a:solidFill>
                  <a:schemeClr val="tx1"/>
                </a:solidFill>
                <a:latin typeface="+mn-lt"/>
                <a:ea typeface="+mn-ea"/>
                <a:cs typeface="+mn-cs"/>
              </a:rPr>
              <a:t> </a:t>
            </a:r>
            <a:r>
              <a:rPr lang="es-AR" sz="1200" kern="1200" dirty="0">
                <a:solidFill>
                  <a:schemeClr val="tx1"/>
                </a:solidFill>
                <a:latin typeface="+mn-lt"/>
                <a:ea typeface="+mn-ea"/>
                <a:cs typeface="+mn-cs"/>
              </a:rPr>
              <a:t>Si está usando estos materiales, puede retirar el logotipo de UM y reemplazarlo por el suyo pero, por favor, conserve el logo de CC-BY en la primera página así como también retenga la página de agradecimientos al final. </a:t>
            </a:r>
            <a:endParaRPr lang="es-ES" sz="1200" kern="1200" dirty="0">
              <a:solidFill>
                <a:schemeClr val="tx1"/>
              </a:solidFill>
              <a:latin typeface="+mn-lt"/>
              <a:ea typeface="+mn-ea"/>
              <a:cs typeface="+mn-cs"/>
            </a:endParaRPr>
          </a:p>
          <a:p>
            <a:pPr lvl="0" rtl="0">
              <a:spcBef>
                <a:spcPts val="0"/>
              </a:spcBef>
              <a:buClr>
                <a:schemeClr val="dk2"/>
              </a:buClr>
              <a:buSzPct val="78571"/>
              <a:buFont typeface="Arial"/>
              <a:buNone/>
            </a:pPr>
            <a:endParaRPr lang="en-US" dirty="0">
              <a:solidFill>
                <a:schemeClr val="dk2"/>
              </a:solidFill>
            </a:endParaRPr>
          </a:p>
        </p:txBody>
      </p:sp>
      <p:sp>
        <p:nvSpPr>
          <p:cNvPr id="239" name="Shape 2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9402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Shape 51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dirty="0"/>
          </a:p>
        </p:txBody>
      </p:sp>
      <p:sp>
        <p:nvSpPr>
          <p:cNvPr id="517" name="Shape 5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1880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Shape 52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24" name="Shape 5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5840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310" name="Shape 3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1822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318" name="Shape 3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281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318" name="Shape 3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1165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352" name="Shape 3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07926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359" name="Shape 3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549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375" name="Shape 3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12613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382" name="Shape 3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45235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Shape 39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391" name="Shape 3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761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248" name="Shape 2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96026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Shape 4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08" name="Shape 4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22429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Shape 43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33" name="Shape 4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95968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Shape 4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41" name="Shape 4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56774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Shape 44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48" name="Shape 4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21785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55" name="Shape 4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4399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Shape 4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18" name="Shape 4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248762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Shape 46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62" name="Shape 4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89941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Shape 46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69" name="Shape 4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6667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Shape 4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86" name="Shape 4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65301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Shape 4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92" name="Shape 4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5458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Shape 4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99" name="Shape 4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48950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Shape 47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77" name="Shape 4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48274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Shape 5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38" name="Shape 5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825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0"/>
        <p:cNvGrpSpPr/>
        <p:nvPr/>
      </p:nvGrpSpPr>
      <p:grpSpPr>
        <a:xfrm>
          <a:off x="0" y="0"/>
          <a:ext cx="0" cy="0"/>
          <a:chOff x="0" y="0"/>
          <a:chExt cx="0" cy="0"/>
        </a:xfrm>
      </p:grpSpPr>
      <p:sp>
        <p:nvSpPr>
          <p:cNvPr id="531" name="Shape 5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32" name="Shape 5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4262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5" name="Shape 5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6" name="Shape 5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Tree>
    <p:extLst>
      <p:ext uri="{BB962C8B-B14F-4D97-AF65-F5344CB8AC3E}">
        <p14:creationId xmlns:p14="http://schemas.microsoft.com/office/powerpoint/2010/main" val="811561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351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351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283" name="Shape 2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869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Shape 5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06" name="Shape 5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2153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Shape 50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04" name="Shape 5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397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Shape 51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dirty="0"/>
          </a:p>
        </p:txBody>
      </p:sp>
      <p:sp>
        <p:nvSpPr>
          <p:cNvPr id="511" name="Shape 5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9642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28282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0678" y="889217"/>
            <a:ext cx="15174644" cy="2732951"/>
          </a:xfrm>
          <a:prstGeom prst="rect">
            <a:avLst/>
          </a:prstGeom>
          <a:effectLst>
            <a:innerShdw blurRad="482600" dist="50800" dir="13500000">
              <a:srgbClr val="000000">
                <a:alpha val="37000"/>
              </a:srgbClr>
            </a:innerShdw>
          </a:effectLst>
          <a:scene3d>
            <a:camera prst="orthographicFront"/>
            <a:lightRig rig="threePt" dir="t"/>
          </a:scene3d>
          <a:sp3d>
            <a:bevelT w="139700" prst="cross"/>
          </a:sp3d>
        </p:spPr>
        <p:txBody>
          <a:bodyPr lIns="162553" tIns="81276" rIns="162553" bIns="81276"/>
          <a:lstStyle>
            <a:lvl1pPr>
              <a:defRPr sz="6200" b="1" i="0" cap="none">
                <a:solidFill>
                  <a:schemeClr val="bg1"/>
                </a:solidFill>
                <a:latin typeface="Gill Sans SemiBold"/>
                <a:cs typeface="Lucida Grande"/>
              </a:defRPr>
            </a:lvl1pPr>
          </a:lstStyle>
          <a:p>
            <a:r>
              <a:rPr lang="en-US"/>
              <a:t>Click to edit Master title style</a:t>
            </a:r>
            <a:endParaRPr lang="en-US" dirty="0"/>
          </a:p>
        </p:txBody>
      </p:sp>
      <p:sp>
        <p:nvSpPr>
          <p:cNvPr id="3" name="Subtitle 2"/>
          <p:cNvSpPr>
            <a:spLocks noGrp="1"/>
          </p:cNvSpPr>
          <p:nvPr>
            <p:ph type="subTitle" idx="1"/>
          </p:nvPr>
        </p:nvSpPr>
        <p:spPr>
          <a:xfrm>
            <a:off x="1307135" y="5181600"/>
            <a:ext cx="13392187" cy="2336800"/>
          </a:xfrm>
        </p:spPr>
        <p:txBody>
          <a:bodyPr>
            <a:normAutofit/>
          </a:bodyPr>
          <a:lstStyle>
            <a:lvl1pPr marL="0" indent="0" algn="ctr">
              <a:buNone/>
              <a:defRPr sz="5500" b="1" i="0" baseline="0">
                <a:solidFill>
                  <a:srgbClr val="FDC227"/>
                </a:solidFill>
                <a:effectLst>
                  <a:innerShdw blurRad="63500" dist="50800" dir="13500000">
                    <a:srgbClr val="000000">
                      <a:alpha val="9000"/>
                    </a:srgbClr>
                  </a:innerShdw>
                </a:effectLst>
                <a:latin typeface="Gill Sans SemiBold"/>
                <a:cs typeface="Georgia"/>
              </a:defRPr>
            </a:lvl1pPr>
            <a:lvl2pPr marL="812764" indent="0" algn="ctr">
              <a:buNone/>
              <a:defRPr>
                <a:solidFill>
                  <a:schemeClr val="tx1">
                    <a:tint val="75000"/>
                  </a:schemeClr>
                </a:solidFill>
              </a:defRPr>
            </a:lvl2pPr>
            <a:lvl3pPr marL="1625529" indent="0" algn="ctr">
              <a:buNone/>
              <a:defRPr>
                <a:solidFill>
                  <a:schemeClr val="tx1">
                    <a:tint val="75000"/>
                  </a:schemeClr>
                </a:solidFill>
              </a:defRPr>
            </a:lvl3pPr>
            <a:lvl4pPr marL="2438293" indent="0" algn="ctr">
              <a:buNone/>
              <a:defRPr>
                <a:solidFill>
                  <a:schemeClr val="tx1">
                    <a:tint val="75000"/>
                  </a:schemeClr>
                </a:solidFill>
              </a:defRPr>
            </a:lvl4pPr>
            <a:lvl5pPr marL="3251058" indent="0" algn="ctr">
              <a:buNone/>
              <a:defRPr>
                <a:solidFill>
                  <a:schemeClr val="tx1">
                    <a:tint val="75000"/>
                  </a:schemeClr>
                </a:solidFill>
              </a:defRPr>
            </a:lvl5pPr>
            <a:lvl6pPr marL="4063822" indent="0" algn="ctr">
              <a:buNone/>
              <a:defRPr>
                <a:solidFill>
                  <a:schemeClr val="tx1">
                    <a:tint val="75000"/>
                  </a:schemeClr>
                </a:solidFill>
              </a:defRPr>
            </a:lvl6pPr>
            <a:lvl7pPr marL="4876587" indent="0" algn="ctr">
              <a:buNone/>
              <a:defRPr>
                <a:solidFill>
                  <a:schemeClr val="tx1">
                    <a:tint val="75000"/>
                  </a:schemeClr>
                </a:solidFill>
              </a:defRPr>
            </a:lvl7pPr>
            <a:lvl8pPr marL="5689351" indent="0" algn="ctr">
              <a:buNone/>
              <a:defRPr>
                <a:solidFill>
                  <a:schemeClr val="tx1">
                    <a:tint val="75000"/>
                  </a:schemeClr>
                </a:solidFill>
              </a:defRPr>
            </a:lvl8pPr>
            <a:lvl9pPr marL="6502116"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12102769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812800" y="785812"/>
            <a:ext cx="14630400" cy="1104899"/>
          </a:xfrm>
          <a:prstGeom prst="rect">
            <a:avLst/>
          </a:prstGeom>
          <a:noFill/>
          <a:ln>
            <a:noFill/>
          </a:ln>
        </p:spPr>
        <p:txBody>
          <a:bodyPr lIns="91425" tIns="91425" rIns="91425" bIns="91425" anchor="t"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1482740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Shape 153"/>
        <p:cNvGrpSpPr/>
        <p:nvPr/>
      </p:nvGrpSpPr>
      <p:grpSpPr>
        <a:xfrm>
          <a:off x="0" y="0"/>
          <a:ext cx="0" cy="0"/>
          <a:chOff x="0" y="0"/>
          <a:chExt cx="0" cy="0"/>
        </a:xfrm>
      </p:grpSpPr>
    </p:spTree>
    <p:extLst>
      <p:ext uri="{BB962C8B-B14F-4D97-AF65-F5344CB8AC3E}">
        <p14:creationId xmlns:p14="http://schemas.microsoft.com/office/powerpoint/2010/main" val="1488866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2178" y="905084"/>
            <a:ext cx="14991644" cy="1247721"/>
          </a:xfrm>
          <a:prstGeom prst="rect">
            <a:avLst/>
          </a:prstGeom>
        </p:spPr>
        <p:txBody>
          <a:bodyPr lIns="162553" tIns="81276" rIns="162553" bIns="81276"/>
          <a:lstStyle>
            <a:lvl1pPr>
              <a:defRPr sz="6200" b="1" i="0" cap="none" baseline="0">
                <a:solidFill>
                  <a:srgbClr val="FFCB05"/>
                </a:solidFill>
                <a:effectLst>
                  <a:innerShdw blurRad="63500" dist="50800" dir="13500000">
                    <a:srgbClr val="000000">
                      <a:alpha val="14000"/>
                    </a:srgbClr>
                  </a:innerShdw>
                </a:effectLst>
                <a:latin typeface="Gill Sans SemiBold"/>
                <a:cs typeface="Georgia"/>
              </a:defRPr>
            </a:lvl1pPr>
          </a:lstStyle>
          <a:p>
            <a:r>
              <a:rPr lang="en-US"/>
              <a:t>Click to edit Master title style</a:t>
            </a:r>
            <a:endParaRPr lang="en-US" dirty="0"/>
          </a:p>
        </p:txBody>
      </p:sp>
      <p:sp>
        <p:nvSpPr>
          <p:cNvPr id="3" name="Content Placeholder 2"/>
          <p:cNvSpPr>
            <a:spLocks noGrp="1"/>
          </p:cNvSpPr>
          <p:nvPr>
            <p:ph idx="1"/>
          </p:nvPr>
        </p:nvSpPr>
        <p:spPr>
          <a:xfrm>
            <a:off x="812800" y="2475702"/>
            <a:ext cx="14630400" cy="590206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3655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41683" y="1366549"/>
            <a:ext cx="15400421" cy="1816100"/>
          </a:xfrm>
          <a:prstGeom prst="rect">
            <a:avLst/>
          </a:prstGeom>
        </p:spPr>
        <p:txBody>
          <a:bodyPr lIns="162553" tIns="81276" rIns="162553" bIns="81276" anchor="t"/>
          <a:lstStyle>
            <a:lvl1pPr algn="ctr">
              <a:defRPr sz="6200" b="1" i="0" cap="none">
                <a:solidFill>
                  <a:schemeClr val="bg1"/>
                </a:solidFill>
                <a:latin typeface="Gill Sans SemiBold"/>
              </a:defRPr>
            </a:lvl1pPr>
          </a:lstStyle>
          <a:p>
            <a:r>
              <a:rPr lang="en-US"/>
              <a:t>Click to edit Master title style</a:t>
            </a:r>
            <a:endParaRPr lang="en-US" dirty="0"/>
          </a:p>
        </p:txBody>
      </p:sp>
      <p:sp>
        <p:nvSpPr>
          <p:cNvPr id="3" name="Text Placeholder 2"/>
          <p:cNvSpPr>
            <a:spLocks noGrp="1"/>
          </p:cNvSpPr>
          <p:nvPr>
            <p:ph type="body" idx="1"/>
          </p:nvPr>
        </p:nvSpPr>
        <p:spPr>
          <a:xfrm>
            <a:off x="1284112" y="4919579"/>
            <a:ext cx="13817600" cy="956288"/>
          </a:xfrm>
        </p:spPr>
        <p:txBody>
          <a:bodyPr anchor="b">
            <a:normAutofit/>
          </a:bodyPr>
          <a:lstStyle>
            <a:lvl1pPr marL="0" indent="0" algn="ctr">
              <a:buNone/>
              <a:defRPr sz="4300">
                <a:solidFill>
                  <a:srgbClr val="FDC227"/>
                </a:solidFill>
              </a:defRPr>
            </a:lvl1pPr>
            <a:lvl2pPr marL="812764" indent="0">
              <a:buNone/>
              <a:defRPr sz="3200">
                <a:solidFill>
                  <a:schemeClr val="tx1">
                    <a:tint val="75000"/>
                  </a:schemeClr>
                </a:solidFill>
              </a:defRPr>
            </a:lvl2pPr>
            <a:lvl3pPr marL="1625529" indent="0">
              <a:buNone/>
              <a:defRPr sz="2800">
                <a:solidFill>
                  <a:schemeClr val="tx1">
                    <a:tint val="75000"/>
                  </a:schemeClr>
                </a:solidFill>
              </a:defRPr>
            </a:lvl3pPr>
            <a:lvl4pPr marL="2438293" indent="0">
              <a:buNone/>
              <a:defRPr sz="2500">
                <a:solidFill>
                  <a:schemeClr val="tx1">
                    <a:tint val="75000"/>
                  </a:schemeClr>
                </a:solidFill>
              </a:defRPr>
            </a:lvl4pPr>
            <a:lvl5pPr marL="3251058" indent="0">
              <a:buNone/>
              <a:defRPr sz="2500">
                <a:solidFill>
                  <a:schemeClr val="tx1">
                    <a:tint val="75000"/>
                  </a:schemeClr>
                </a:solidFill>
              </a:defRPr>
            </a:lvl5pPr>
            <a:lvl6pPr marL="4063822" indent="0">
              <a:buNone/>
              <a:defRPr sz="2500">
                <a:solidFill>
                  <a:schemeClr val="tx1">
                    <a:tint val="75000"/>
                  </a:schemeClr>
                </a:solidFill>
              </a:defRPr>
            </a:lvl6pPr>
            <a:lvl7pPr marL="4876587" indent="0">
              <a:buNone/>
              <a:defRPr sz="2500">
                <a:solidFill>
                  <a:schemeClr val="tx1">
                    <a:tint val="75000"/>
                  </a:schemeClr>
                </a:solidFill>
              </a:defRPr>
            </a:lvl7pPr>
            <a:lvl8pPr marL="5689351" indent="0">
              <a:buNone/>
              <a:defRPr sz="2500">
                <a:solidFill>
                  <a:schemeClr val="tx1">
                    <a:tint val="75000"/>
                  </a:schemeClr>
                </a:solidFill>
              </a:defRPr>
            </a:lvl8pPr>
            <a:lvl9pPr marL="6502116" indent="0">
              <a:buNone/>
              <a:defRPr sz="25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98553893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48267" y="885296"/>
            <a:ext cx="14630400" cy="1248306"/>
          </a:xfrm>
          <a:prstGeom prst="rect">
            <a:avLst/>
          </a:prstGeom>
        </p:spPr>
        <p:txBody>
          <a:bodyPr lIns="162553" tIns="81276" rIns="162553" bIns="81276"/>
          <a:lstStyle>
            <a:lvl1pPr>
              <a:defRPr sz="5700" b="1" i="0" cap="none">
                <a:solidFill>
                  <a:schemeClr val="bg1"/>
                </a:solidFill>
                <a:latin typeface="Gill Sans SemiBold"/>
                <a:cs typeface="Lucida Grande"/>
              </a:defRPr>
            </a:lvl1pPr>
          </a:lstStyle>
          <a:p>
            <a:r>
              <a:rPr lang="en-US"/>
              <a:t>Click to edit Master title style</a:t>
            </a:r>
            <a:endParaRPr lang="en-US" dirty="0"/>
          </a:p>
        </p:txBody>
      </p:sp>
      <p:sp>
        <p:nvSpPr>
          <p:cNvPr id="3" name="Content Placeholder 2"/>
          <p:cNvSpPr>
            <a:spLocks noGrp="1"/>
          </p:cNvSpPr>
          <p:nvPr>
            <p:ph sz="half" idx="1"/>
          </p:nvPr>
        </p:nvSpPr>
        <p:spPr>
          <a:xfrm>
            <a:off x="812800" y="2133602"/>
            <a:ext cx="7179733" cy="6034617"/>
          </a:xfrm>
        </p:spPr>
        <p:txBody>
          <a:bodyPr/>
          <a:lstStyle>
            <a:lvl1pPr>
              <a:defRPr sz="3200" b="1" i="0" cap="none">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263467" y="2133602"/>
            <a:ext cx="7179733" cy="6034617"/>
          </a:xfrm>
        </p:spPr>
        <p:txBody>
          <a:bodyPr/>
          <a:lstStyle>
            <a:lvl1pPr>
              <a:defRPr sz="3200" b="0" i="0">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181715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820646"/>
            <a:ext cx="14630400" cy="1226172"/>
          </a:xfrm>
          <a:prstGeom prst="rect">
            <a:avLst/>
          </a:prstGeom>
        </p:spPr>
        <p:txBody>
          <a:bodyPr lIns="162553" tIns="81276" rIns="162553" bIns="81276"/>
          <a:lstStyle>
            <a:lvl1pPr>
              <a:defRPr sz="5700" b="0" i="0" cap="none">
                <a:solidFill>
                  <a:schemeClr val="bg1"/>
                </a:solidFill>
                <a:latin typeface="Gill Sans SemiBold"/>
                <a:cs typeface="Lucida Grande"/>
              </a:defRPr>
            </a:lvl1pPr>
          </a:lstStyle>
          <a:p>
            <a:r>
              <a:rPr lang="en-US"/>
              <a:t>Click to edit Master title style</a:t>
            </a:r>
            <a:endParaRPr lang="en-US" dirty="0"/>
          </a:p>
        </p:txBody>
      </p:sp>
      <p:sp>
        <p:nvSpPr>
          <p:cNvPr id="3" name="Text Placeholder 2"/>
          <p:cNvSpPr>
            <a:spLocks noGrp="1"/>
          </p:cNvSpPr>
          <p:nvPr>
            <p:ph type="body" idx="1"/>
          </p:nvPr>
        </p:nvSpPr>
        <p:spPr>
          <a:xfrm>
            <a:off x="812800" y="2046818"/>
            <a:ext cx="7182556" cy="853017"/>
          </a:xfrm>
        </p:spPr>
        <p:txBody>
          <a:bodyPr anchor="b">
            <a:noAutofit/>
          </a:bodyPr>
          <a:lstStyle>
            <a:lvl1pPr marL="0" indent="0" algn="ctr">
              <a:buNone/>
              <a:defRPr sz="3600" b="0" i="0" cap="none">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a:t>Click to edit Master text styles</a:t>
            </a:r>
          </a:p>
        </p:txBody>
      </p:sp>
      <p:sp>
        <p:nvSpPr>
          <p:cNvPr id="4" name="Content Placeholder 3"/>
          <p:cNvSpPr>
            <a:spLocks noGrp="1"/>
          </p:cNvSpPr>
          <p:nvPr>
            <p:ph sz="half" idx="2"/>
          </p:nvPr>
        </p:nvSpPr>
        <p:spPr>
          <a:xfrm>
            <a:off x="812800" y="3232187"/>
            <a:ext cx="7182556" cy="5268384"/>
          </a:xfr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257825" y="2046818"/>
            <a:ext cx="7185378" cy="853017"/>
          </a:xfrm>
        </p:spPr>
        <p:txBody>
          <a:bodyPr anchor="b">
            <a:normAutofit/>
          </a:bodyPr>
          <a:lstStyle>
            <a:lvl1pPr marL="0" indent="0" algn="ctr">
              <a:buNone/>
              <a:defRPr sz="3600" b="0">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a:t>Click to edit Master text styles</a:t>
            </a:r>
          </a:p>
        </p:txBody>
      </p:sp>
      <p:sp>
        <p:nvSpPr>
          <p:cNvPr id="6" name="Content Placeholder 5"/>
          <p:cNvSpPr>
            <a:spLocks noGrp="1"/>
          </p:cNvSpPr>
          <p:nvPr>
            <p:ph sz="quarter" idx="4"/>
          </p:nvPr>
        </p:nvSpPr>
        <p:spPr>
          <a:xfrm>
            <a:off x="8257823" y="3232187"/>
            <a:ext cx="7185378" cy="5268384"/>
          </a:xfr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1383464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800" y="1277099"/>
            <a:ext cx="14630400" cy="1226172"/>
          </a:xfrm>
          <a:prstGeom prst="rect">
            <a:avLst/>
          </a:prstGeom>
        </p:spPr>
        <p:txBody>
          <a:bodyPr lIns="162553" tIns="81276" rIns="162553" bIns="81276"/>
          <a:lstStyle>
            <a:lvl1pPr>
              <a:defRPr sz="5300" b="1" i="0" cap="none">
                <a:solidFill>
                  <a:schemeClr val="bg1"/>
                </a:solidFill>
                <a:latin typeface="Gill Sans SemiBold"/>
                <a:cs typeface="Lucida Grande"/>
              </a:defRPr>
            </a:lvl1pPr>
          </a:lstStyle>
          <a:p>
            <a:r>
              <a:rPr lang="en-US"/>
              <a:t>Click to edit Master title style</a:t>
            </a:r>
            <a:endParaRPr lang="en-US" dirty="0"/>
          </a:p>
        </p:txBody>
      </p:sp>
    </p:spTree>
    <p:extLst>
      <p:ext uri="{BB962C8B-B14F-4D97-AF65-F5344CB8AC3E}">
        <p14:creationId xmlns:p14="http://schemas.microsoft.com/office/powerpoint/2010/main" val="3602947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568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3" y="888973"/>
            <a:ext cx="5348112" cy="1238388"/>
          </a:xfrm>
          <a:prstGeom prst="rect">
            <a:avLst/>
          </a:prstGeom>
        </p:spPr>
        <p:txBody>
          <a:bodyPr lIns="162553" tIns="81276" rIns="162553" bIns="81276" anchor="b"/>
          <a:lstStyle>
            <a:lvl1pPr algn="l">
              <a:defRPr sz="3200" b="0" i="0">
                <a:solidFill>
                  <a:schemeClr val="bg1"/>
                </a:solidFill>
                <a:latin typeface="Gill Sans SemiBold"/>
                <a:cs typeface="Lucida Grande"/>
              </a:defRPr>
            </a:lvl1pPr>
          </a:lstStyle>
          <a:p>
            <a:r>
              <a:rPr lang="en-US"/>
              <a:t>Click to edit Master title style</a:t>
            </a:r>
            <a:endParaRPr lang="en-US" dirty="0"/>
          </a:p>
        </p:txBody>
      </p:sp>
      <p:sp>
        <p:nvSpPr>
          <p:cNvPr id="3" name="Content Placeholder 2"/>
          <p:cNvSpPr>
            <a:spLocks noGrp="1"/>
          </p:cNvSpPr>
          <p:nvPr>
            <p:ph idx="1"/>
          </p:nvPr>
        </p:nvSpPr>
        <p:spPr>
          <a:xfrm>
            <a:off x="6355644" y="888975"/>
            <a:ext cx="9087556" cy="7493140"/>
          </a:xfrm>
        </p:spPr>
        <p:txBody>
          <a:bodyPr/>
          <a:lstStyle>
            <a:lvl1pPr>
              <a:defRPr sz="5000" b="0" i="0">
                <a:solidFill>
                  <a:srgbClr val="FDC227"/>
                </a:solidFill>
                <a:latin typeface="Gill Sans SemiBold"/>
                <a:cs typeface="Lucida Grande"/>
              </a:defRPr>
            </a:lvl1pPr>
            <a:lvl2pPr>
              <a:defRPr sz="5000" b="0" i="1">
                <a:latin typeface="Gill Sans SemiBold"/>
                <a:cs typeface="Lucida Grande"/>
              </a:defRPr>
            </a:lvl2pPr>
            <a:lvl3pPr>
              <a:defRPr sz="4300" b="0" i="1">
                <a:latin typeface="Gill Sans SemiBold"/>
                <a:cs typeface="Lucida Grande"/>
              </a:defRPr>
            </a:lvl3pPr>
            <a:lvl4pPr>
              <a:defRPr sz="3600" b="0" i="1">
                <a:latin typeface="Gill Sans SemiBold"/>
                <a:cs typeface="Lucida Grande"/>
              </a:defRPr>
            </a:lvl4pPr>
            <a:lvl5pPr>
              <a:defRPr sz="3600" b="0" i="1">
                <a:latin typeface="Gill Sans SemiBold"/>
                <a:cs typeface="Lucida Grande"/>
              </a:defRPr>
            </a:lvl5pPr>
            <a:lvl6pPr>
              <a:defRPr sz="3600"/>
            </a:lvl6pPr>
            <a:lvl7pPr>
              <a:defRPr sz="3600"/>
            </a:lvl7pPr>
            <a:lvl8pPr>
              <a:defRPr sz="3600"/>
            </a:lvl8pPr>
            <a:lvl9pPr>
              <a:defRPr sz="3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2803" y="2127365"/>
            <a:ext cx="5348112" cy="6254750"/>
          </a:xfrm>
        </p:spPr>
        <p:txBody>
          <a:bodyPr/>
          <a:lstStyle>
            <a:lvl1pPr marL="0" indent="0">
              <a:buNone/>
              <a:defRPr sz="2500">
                <a:solidFill>
                  <a:schemeClr val="bg1"/>
                </a:solidFill>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a:t>Click to edit Master text styles</a:t>
            </a:r>
          </a:p>
        </p:txBody>
      </p:sp>
    </p:spTree>
    <p:extLst>
      <p:ext uri="{BB962C8B-B14F-4D97-AF65-F5344CB8AC3E}">
        <p14:creationId xmlns:p14="http://schemas.microsoft.com/office/powerpoint/2010/main" val="132795141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290" y="6400800"/>
            <a:ext cx="9753600" cy="755652"/>
          </a:xfrm>
          <a:prstGeom prst="rect">
            <a:avLst/>
          </a:prstGeom>
        </p:spPr>
        <p:txBody>
          <a:bodyPr lIns="162553" tIns="81276" rIns="162553" bIns="81276" anchor="b"/>
          <a:lstStyle>
            <a:lvl1pPr algn="l">
              <a:defRPr sz="3600" b="0">
                <a:solidFill>
                  <a:schemeClr val="bg1"/>
                </a:solidFill>
                <a:latin typeface="Gill Sans SemiBold"/>
                <a:cs typeface="Lucida Grande"/>
              </a:defRPr>
            </a:lvl1pPr>
          </a:lstStyle>
          <a:p>
            <a:r>
              <a:rPr lang="en-US"/>
              <a:t>Click to edit Master title style</a:t>
            </a:r>
            <a:endParaRPr lang="en-US" dirty="0"/>
          </a:p>
        </p:txBody>
      </p:sp>
      <p:sp>
        <p:nvSpPr>
          <p:cNvPr id="3" name="Picture Placeholder 2"/>
          <p:cNvSpPr>
            <a:spLocks noGrp="1"/>
          </p:cNvSpPr>
          <p:nvPr>
            <p:ph type="pic" idx="1"/>
          </p:nvPr>
        </p:nvSpPr>
        <p:spPr>
          <a:xfrm>
            <a:off x="3186290" y="817033"/>
            <a:ext cx="9753600" cy="5486400"/>
          </a:xfrm>
        </p:spPr>
        <p:txBody>
          <a:bodyPr/>
          <a:lstStyle>
            <a:lvl1pPr marL="0" indent="0">
              <a:buNone/>
              <a:defRPr sz="5700"/>
            </a:lvl1pPr>
            <a:lvl2pPr marL="812764" indent="0">
              <a:buNone/>
              <a:defRPr sz="5000"/>
            </a:lvl2pPr>
            <a:lvl3pPr marL="1625529" indent="0">
              <a:buNone/>
              <a:defRPr sz="4300"/>
            </a:lvl3pPr>
            <a:lvl4pPr marL="2438293" indent="0">
              <a:buNone/>
              <a:defRPr sz="3600"/>
            </a:lvl4pPr>
            <a:lvl5pPr marL="3251058" indent="0">
              <a:buNone/>
              <a:defRPr sz="3600"/>
            </a:lvl5pPr>
            <a:lvl6pPr marL="4063822" indent="0">
              <a:buNone/>
              <a:defRPr sz="3600"/>
            </a:lvl6pPr>
            <a:lvl7pPr marL="4876587" indent="0">
              <a:buNone/>
              <a:defRPr sz="3600"/>
            </a:lvl7pPr>
            <a:lvl8pPr marL="5689351" indent="0">
              <a:buNone/>
              <a:defRPr sz="3600"/>
            </a:lvl8pPr>
            <a:lvl9pPr marL="6502116" indent="0">
              <a:buNone/>
              <a:defRPr sz="3600"/>
            </a:lvl9pPr>
          </a:lstStyle>
          <a:p>
            <a:r>
              <a:rPr lang="en-US" dirty="0"/>
              <a:t>Drag picture to placeholder or click icon to add</a:t>
            </a:r>
          </a:p>
        </p:txBody>
      </p:sp>
      <p:sp>
        <p:nvSpPr>
          <p:cNvPr id="4" name="Text Placeholder 3"/>
          <p:cNvSpPr>
            <a:spLocks noGrp="1"/>
          </p:cNvSpPr>
          <p:nvPr>
            <p:ph type="body" sz="half" idx="2"/>
          </p:nvPr>
        </p:nvSpPr>
        <p:spPr>
          <a:xfrm>
            <a:off x="3186290" y="7156451"/>
            <a:ext cx="9753600" cy="1073150"/>
          </a:xfrm>
        </p:spPr>
        <p:txBody>
          <a:bodyPr/>
          <a:lstStyle>
            <a:lvl1pPr marL="0" indent="0">
              <a:buNone/>
              <a:defRPr sz="2500" b="0" i="0">
                <a:solidFill>
                  <a:schemeClr val="bg1"/>
                </a:solidFill>
                <a:latin typeface="Gill Sans SemiBold"/>
                <a:cs typeface="Lucida Grande"/>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a:t>Click to edit Master text styles</a:t>
            </a:r>
          </a:p>
        </p:txBody>
      </p:sp>
    </p:spTree>
    <p:extLst>
      <p:ext uri="{BB962C8B-B14F-4D97-AF65-F5344CB8AC3E}">
        <p14:creationId xmlns:p14="http://schemas.microsoft.com/office/powerpoint/2010/main" val="77750291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82828"/>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2800" y="2133602"/>
            <a:ext cx="14630400" cy="6034617"/>
          </a:xfrm>
          <a:prstGeom prst="rect">
            <a:avLst/>
          </a:prstGeom>
        </p:spPr>
        <p:txBody>
          <a:bodyPr vert="horz" lIns="162553" tIns="81276" rIns="162553" bIns="8127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0104987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15" r:id="rId10"/>
    <p:sldLayoutId id="2147483716" r:id="rId11"/>
  </p:sldLayoutIdLst>
  <p:hf sldNum="0" hdr="0" ftr="0" dt="0"/>
  <p:txStyles>
    <p:titleStyle>
      <a:lvl1pPr algn="ctr" defTabSz="812764" rtl="0" eaLnBrk="1" latinLnBrk="0" hangingPunct="1">
        <a:spcBef>
          <a:spcPct val="0"/>
        </a:spcBef>
        <a:buNone/>
        <a:defRPr sz="7800" kern="1200">
          <a:solidFill>
            <a:schemeClr val="tx1"/>
          </a:solidFill>
          <a:latin typeface="+mj-lt"/>
          <a:ea typeface="+mj-ea"/>
          <a:cs typeface="+mj-cs"/>
        </a:defRPr>
      </a:lvl1pPr>
    </p:titleStyle>
    <p:bodyStyle>
      <a:lvl1pPr marL="0" indent="0" algn="l" defTabSz="812764" rtl="0" eaLnBrk="1" latinLnBrk="0" hangingPunct="1">
        <a:spcBef>
          <a:spcPct val="20000"/>
        </a:spcBef>
        <a:buFont typeface="Arial"/>
        <a:buNone/>
        <a:defRPr sz="5700" b="1" i="0" kern="1200">
          <a:solidFill>
            <a:schemeClr val="bg1"/>
          </a:solidFill>
          <a:latin typeface="Gill Sans SemiBold"/>
          <a:ea typeface="+mn-ea"/>
          <a:cs typeface="Lucida Grande"/>
        </a:defRPr>
      </a:lvl1pPr>
      <a:lvl2pPr marL="1320742" indent="-507978" algn="l" defTabSz="812764" rtl="0" eaLnBrk="1" latinLnBrk="0" hangingPunct="1">
        <a:spcBef>
          <a:spcPct val="20000"/>
        </a:spcBef>
        <a:buFont typeface="Arial"/>
        <a:buChar char="–"/>
        <a:defRPr sz="3600" b="1" i="0" kern="1200">
          <a:solidFill>
            <a:schemeClr val="bg1"/>
          </a:solidFill>
          <a:latin typeface="Gill Sans SemiBold"/>
          <a:ea typeface="+mn-ea"/>
          <a:cs typeface="Lucida Grande"/>
        </a:defRPr>
      </a:lvl2pPr>
      <a:lvl3pPr marL="2031911" indent="-406382" algn="l" defTabSz="812764" rtl="0" eaLnBrk="1" latinLnBrk="0" hangingPunct="1">
        <a:spcBef>
          <a:spcPct val="20000"/>
        </a:spcBef>
        <a:buFont typeface="Arial"/>
        <a:buChar char="•"/>
        <a:defRPr sz="3200" b="0" i="1" kern="1200">
          <a:solidFill>
            <a:schemeClr val="bg1"/>
          </a:solidFill>
          <a:latin typeface="Gill Sans SemiBold"/>
          <a:ea typeface="+mn-ea"/>
          <a:cs typeface="Lucida Grande"/>
        </a:defRPr>
      </a:lvl3pPr>
      <a:lvl4pPr marL="2844676" indent="-406382" algn="l" defTabSz="812764" rtl="0" eaLnBrk="1" latinLnBrk="0" hangingPunct="1">
        <a:spcBef>
          <a:spcPct val="20000"/>
        </a:spcBef>
        <a:buFont typeface="Arial"/>
        <a:buChar char="–"/>
        <a:defRPr sz="2700" b="0" i="1" kern="1200">
          <a:solidFill>
            <a:schemeClr val="bg1"/>
          </a:solidFill>
          <a:latin typeface="Gill Sans SemiBold"/>
          <a:ea typeface="+mn-ea"/>
          <a:cs typeface="Lucida Grande"/>
        </a:defRPr>
      </a:lvl4pPr>
      <a:lvl5pPr marL="3657440" indent="-406382" algn="l" defTabSz="812764" rtl="0" eaLnBrk="1" latinLnBrk="0" hangingPunct="1">
        <a:spcBef>
          <a:spcPct val="20000"/>
        </a:spcBef>
        <a:buFont typeface="Arial"/>
        <a:buChar char="»"/>
        <a:defRPr sz="2100" b="0" i="1" kern="1200">
          <a:solidFill>
            <a:schemeClr val="bg1"/>
          </a:solidFill>
          <a:latin typeface="Gill Sans SemiBold"/>
          <a:ea typeface="+mn-ea"/>
          <a:cs typeface="Lucida Grande"/>
        </a:defRPr>
      </a:lvl5pPr>
      <a:lvl6pPr marL="4470204" indent="-406382" algn="l" defTabSz="812764" rtl="0" eaLnBrk="1" latinLnBrk="0" hangingPunct="1">
        <a:spcBef>
          <a:spcPct val="20000"/>
        </a:spcBef>
        <a:buFont typeface="Arial"/>
        <a:buChar char="•"/>
        <a:defRPr sz="3600" kern="1200">
          <a:solidFill>
            <a:schemeClr val="tx1"/>
          </a:solidFill>
          <a:latin typeface="+mn-lt"/>
          <a:ea typeface="+mn-ea"/>
          <a:cs typeface="+mn-cs"/>
        </a:defRPr>
      </a:lvl6pPr>
      <a:lvl7pPr marL="5282969" indent="-406382" algn="l" defTabSz="812764" rtl="0" eaLnBrk="1" latinLnBrk="0" hangingPunct="1">
        <a:spcBef>
          <a:spcPct val="20000"/>
        </a:spcBef>
        <a:buFont typeface="Arial"/>
        <a:buChar char="•"/>
        <a:defRPr sz="3600" kern="1200">
          <a:solidFill>
            <a:schemeClr val="tx1"/>
          </a:solidFill>
          <a:latin typeface="+mn-lt"/>
          <a:ea typeface="+mn-ea"/>
          <a:cs typeface="+mn-cs"/>
        </a:defRPr>
      </a:lvl7pPr>
      <a:lvl8pPr marL="6095733" indent="-406382" algn="l" defTabSz="812764" rtl="0" eaLnBrk="1" latinLnBrk="0" hangingPunct="1">
        <a:spcBef>
          <a:spcPct val="20000"/>
        </a:spcBef>
        <a:buFont typeface="Arial"/>
        <a:buChar char="•"/>
        <a:defRPr sz="3600" kern="1200">
          <a:solidFill>
            <a:schemeClr val="tx1"/>
          </a:solidFill>
          <a:latin typeface="+mn-lt"/>
          <a:ea typeface="+mn-ea"/>
          <a:cs typeface="+mn-cs"/>
        </a:defRPr>
      </a:lvl8pPr>
      <a:lvl9pPr marL="6908498" indent="-406382" algn="l" defTabSz="812764" rtl="0" eaLnBrk="1" latinLnBrk="0" hangingPunct="1">
        <a:spcBef>
          <a:spcPct val="20000"/>
        </a:spcBef>
        <a:buFont typeface="Arial"/>
        <a:buChar char="•"/>
        <a:defRPr sz="3600" kern="1200">
          <a:solidFill>
            <a:schemeClr val="tx1"/>
          </a:solidFill>
          <a:latin typeface="+mn-lt"/>
          <a:ea typeface="+mn-ea"/>
          <a:cs typeface="+mn-cs"/>
        </a:defRPr>
      </a:lvl9pPr>
    </p:bodyStyle>
    <p:otherStyle>
      <a:defPPr>
        <a:defRPr lang="en-US"/>
      </a:defPPr>
      <a:lvl1pPr marL="0" algn="l" defTabSz="812764" rtl="0" eaLnBrk="1" latinLnBrk="0" hangingPunct="1">
        <a:defRPr sz="3200" kern="1200">
          <a:solidFill>
            <a:schemeClr val="tx1"/>
          </a:solidFill>
          <a:latin typeface="+mn-lt"/>
          <a:ea typeface="+mn-ea"/>
          <a:cs typeface="+mn-cs"/>
        </a:defRPr>
      </a:lvl1pPr>
      <a:lvl2pPr marL="812764" algn="l" defTabSz="812764" rtl="0" eaLnBrk="1" latinLnBrk="0" hangingPunct="1">
        <a:defRPr sz="3200" kern="1200">
          <a:solidFill>
            <a:schemeClr val="tx1"/>
          </a:solidFill>
          <a:latin typeface="+mn-lt"/>
          <a:ea typeface="+mn-ea"/>
          <a:cs typeface="+mn-cs"/>
        </a:defRPr>
      </a:lvl2pPr>
      <a:lvl3pPr marL="1625529" algn="l" defTabSz="812764" rtl="0" eaLnBrk="1" latinLnBrk="0" hangingPunct="1">
        <a:defRPr sz="3200" kern="1200">
          <a:solidFill>
            <a:schemeClr val="tx1"/>
          </a:solidFill>
          <a:latin typeface="+mn-lt"/>
          <a:ea typeface="+mn-ea"/>
          <a:cs typeface="+mn-cs"/>
        </a:defRPr>
      </a:lvl3pPr>
      <a:lvl4pPr marL="2438293" algn="l" defTabSz="812764" rtl="0" eaLnBrk="1" latinLnBrk="0" hangingPunct="1">
        <a:defRPr sz="3200" kern="1200">
          <a:solidFill>
            <a:schemeClr val="tx1"/>
          </a:solidFill>
          <a:latin typeface="+mn-lt"/>
          <a:ea typeface="+mn-ea"/>
          <a:cs typeface="+mn-cs"/>
        </a:defRPr>
      </a:lvl4pPr>
      <a:lvl5pPr marL="3251058" algn="l" defTabSz="812764" rtl="0" eaLnBrk="1" latinLnBrk="0" hangingPunct="1">
        <a:defRPr sz="3200" kern="1200">
          <a:solidFill>
            <a:schemeClr val="tx1"/>
          </a:solidFill>
          <a:latin typeface="+mn-lt"/>
          <a:ea typeface="+mn-ea"/>
          <a:cs typeface="+mn-cs"/>
        </a:defRPr>
      </a:lvl5pPr>
      <a:lvl6pPr marL="4063822" algn="l" defTabSz="812764" rtl="0" eaLnBrk="1" latinLnBrk="0" hangingPunct="1">
        <a:defRPr sz="3200" kern="1200">
          <a:solidFill>
            <a:schemeClr val="tx1"/>
          </a:solidFill>
          <a:latin typeface="+mn-lt"/>
          <a:ea typeface="+mn-ea"/>
          <a:cs typeface="+mn-cs"/>
        </a:defRPr>
      </a:lvl6pPr>
      <a:lvl7pPr marL="4876587" algn="l" defTabSz="812764" rtl="0" eaLnBrk="1" latinLnBrk="0" hangingPunct="1">
        <a:defRPr sz="3200" kern="1200">
          <a:solidFill>
            <a:schemeClr val="tx1"/>
          </a:solidFill>
          <a:latin typeface="+mn-lt"/>
          <a:ea typeface="+mn-ea"/>
          <a:cs typeface="+mn-cs"/>
        </a:defRPr>
      </a:lvl7pPr>
      <a:lvl8pPr marL="5689351" algn="l" defTabSz="812764" rtl="0" eaLnBrk="1" latinLnBrk="0" hangingPunct="1">
        <a:defRPr sz="3200" kern="1200">
          <a:solidFill>
            <a:schemeClr val="tx1"/>
          </a:solidFill>
          <a:latin typeface="+mn-lt"/>
          <a:ea typeface="+mn-ea"/>
          <a:cs typeface="+mn-cs"/>
        </a:defRPr>
      </a:lvl8pPr>
      <a:lvl9pPr marL="6502116" algn="l" defTabSz="812764"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www.pythonlearn.com" TargetMode="External"/><Relationship Id="rId5" Type="http://schemas.openxmlformats.org/officeDocument/2006/relationships/hyperlink" Target="es.pythonlearn.com" TargetMode="Externa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www.dr-chuck.com/" TargetMode="External"/><Relationship Id="rId2" Type="http://schemas.openxmlformats.org/officeDocument/2006/relationships/notesSlide" Target="../notesSlides/notesSlide33.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Mnemoni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632178" y="2233529"/>
            <a:ext cx="14991644" cy="1247721"/>
          </a:xfrm>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7600" u="none" strike="noStrike" cap="none" dirty="0">
                <a:solidFill>
                  <a:srgbClr val="FFFF00"/>
                </a:solidFill>
                <a:latin typeface="Arial" charset="0"/>
                <a:ea typeface="Arial" charset="0"/>
                <a:cs typeface="Arial" charset="0"/>
                <a:sym typeface="Cabin"/>
              </a:rPr>
              <a:t>Variables, Expresiones</a:t>
            </a:r>
            <a:br>
              <a:rPr lang="es-AR" sz="7600" u="none" strike="noStrike" cap="none" dirty="0">
                <a:solidFill>
                  <a:srgbClr val="FFFF00"/>
                </a:solidFill>
                <a:latin typeface="Arial" charset="0"/>
                <a:ea typeface="Arial" charset="0"/>
                <a:cs typeface="Arial" charset="0"/>
                <a:sym typeface="Cabin"/>
              </a:rPr>
            </a:br>
            <a:r>
              <a:rPr lang="es-AR" sz="7600" u="none" strike="noStrike" cap="none" dirty="0">
                <a:solidFill>
                  <a:srgbClr val="FFFF00"/>
                </a:solidFill>
                <a:latin typeface="Arial" charset="0"/>
                <a:ea typeface="Arial" charset="0"/>
                <a:cs typeface="Arial" charset="0"/>
                <a:sym typeface="Cabin"/>
              </a:rPr>
              <a:t>y Enunciados</a:t>
            </a:r>
          </a:p>
        </p:txBody>
      </p:sp>
      <p:sp>
        <p:nvSpPr>
          <p:cNvPr id="242" name="Shape 242"/>
          <p:cNvSpPr txBox="1">
            <a:spLocks noGrp="1"/>
          </p:cNvSpPr>
          <p:nvPr>
            <p:ph idx="1"/>
          </p:nvPr>
        </p:nvSpPr>
        <p:spPr>
          <a:xfrm>
            <a:off x="812800" y="3804147"/>
            <a:ext cx="14630400" cy="5902068"/>
          </a:xfrm>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4800" b="0" u="none" strike="noStrike" cap="none" dirty="0">
                <a:solidFill>
                  <a:schemeClr val="lt1"/>
                </a:solidFill>
                <a:latin typeface="Arial" charset="0"/>
                <a:ea typeface="Arial" charset="0"/>
                <a:cs typeface="Arial" charset="0"/>
                <a:sym typeface="Cabin"/>
              </a:rPr>
              <a:t>Capítulo 2</a:t>
            </a:r>
          </a:p>
        </p:txBody>
      </p:sp>
      <p:pic>
        <p:nvPicPr>
          <p:cNvPr id="244" name="Shape 244"/>
          <p:cNvPicPr preferRelativeResize="0"/>
          <p:nvPr/>
        </p:nvPicPr>
        <p:blipFill rotWithShape="1">
          <a:blip r:embed="rId3">
            <a:alphaModFix/>
          </a:blip>
          <a:srcRect/>
          <a:stretch/>
        </p:blipFill>
        <p:spPr>
          <a:xfrm>
            <a:off x="13800662" y="7435344"/>
            <a:ext cx="1968599" cy="668400"/>
          </a:xfrm>
          <a:prstGeom prst="rect">
            <a:avLst/>
          </a:prstGeom>
          <a:noFill/>
          <a:ln>
            <a:noFill/>
          </a:ln>
        </p:spPr>
      </p:pic>
      <p:pic>
        <p:nvPicPr>
          <p:cNvPr id="6" name="Shape 208"/>
          <p:cNvPicPr preferRelativeResize="0"/>
          <p:nvPr/>
        </p:nvPicPr>
        <p:blipFill rotWithShape="1">
          <a:blip r:embed="rId4">
            <a:alphaModFix/>
          </a:blip>
          <a:srcRect/>
          <a:stretch/>
        </p:blipFill>
        <p:spPr>
          <a:xfrm>
            <a:off x="635250" y="6947585"/>
            <a:ext cx="1024800" cy="1024800"/>
          </a:xfrm>
          <a:prstGeom prst="rect">
            <a:avLst/>
          </a:prstGeom>
          <a:noFill/>
          <a:ln>
            <a:noFill/>
          </a:ln>
        </p:spPr>
      </p:pic>
      <p:sp>
        <p:nvSpPr>
          <p:cNvPr id="7" name="Shape 206">
            <a:extLst>
              <a:ext uri="{FF2B5EF4-FFF2-40B4-BE49-F238E27FC236}">
                <a16:creationId xmlns:a16="http://schemas.microsoft.com/office/drawing/2014/main" id="{763FBC42-4A93-4DCA-8DD0-DEC821D6E33B}"/>
              </a:ext>
            </a:extLst>
          </p:cNvPr>
          <p:cNvSpPr txBox="1"/>
          <p:nvPr/>
        </p:nvSpPr>
        <p:spPr>
          <a:xfrm>
            <a:off x="3865625" y="6973885"/>
            <a:ext cx="7926300" cy="1016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200" dirty="0">
                <a:solidFill>
                  <a:srgbClr val="FFFF00"/>
                </a:solidFill>
                <a:latin typeface="Arial" charset="0"/>
                <a:ea typeface="Arial" charset="0"/>
                <a:cs typeface="Arial" charset="0"/>
                <a:sym typeface="Cabin"/>
              </a:rPr>
              <a:t>Python para </a:t>
            </a:r>
            <a:r>
              <a:rPr lang="en-US" sz="3200" dirty="0" err="1">
                <a:solidFill>
                  <a:srgbClr val="FFFF00"/>
                </a:solidFill>
                <a:latin typeface="Arial" charset="0"/>
                <a:ea typeface="Arial" charset="0"/>
                <a:cs typeface="Arial" charset="0"/>
                <a:sym typeface="Cabin"/>
              </a:rPr>
              <a:t>Todos</a:t>
            </a:r>
            <a:endParaRPr lang="en-US" sz="3200" u="none" strike="noStrike" cap="none" dirty="0">
              <a:solidFill>
                <a:srgbClr val="FF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FF00"/>
              </a:buClr>
              <a:buSzPct val="25000"/>
              <a:buFont typeface="Cabin"/>
              <a:buNone/>
            </a:pPr>
            <a:r>
              <a:rPr lang="en-US" sz="3200" u="sng" strike="noStrike" cap="none" dirty="0">
                <a:solidFill>
                  <a:srgbClr val="FFFF00"/>
                </a:solidFill>
                <a:latin typeface="Arial" charset="0"/>
                <a:ea typeface="Arial" charset="0"/>
                <a:cs typeface="Arial" charset="0"/>
                <a:sym typeface="Cabin"/>
                <a:hlinkClick r:id="rId5" action="ppaction://hlinkfile"/>
              </a:rPr>
              <a:t>es.py4e.com</a:t>
            </a:r>
            <a:endParaRPr lang="en-US" sz="3200" u="sng" strike="noStrike" cap="none" dirty="0">
              <a:solidFill>
                <a:srgbClr val="FFFF00"/>
              </a:solidFill>
              <a:latin typeface="Arial" charset="0"/>
              <a:ea typeface="Arial" charset="0"/>
              <a:cs typeface="Arial" charset="0"/>
              <a:sym typeface="Cabin"/>
              <a:hlinkClick r:id="rId6"/>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Shape 519"/>
          <p:cNvSpPr txBox="1"/>
          <p:nvPr/>
        </p:nvSpPr>
        <p:spPr>
          <a:xfrm>
            <a:off x="1208073" y="1676400"/>
            <a:ext cx="8341499" cy="2336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b="0" i="0" u="none" strike="noStrike" cap="none" dirty="0">
                <a:solidFill>
                  <a:srgbClr val="FFFF00"/>
                </a:solidFill>
                <a:latin typeface="Courier New"/>
                <a:ea typeface="Courier New"/>
                <a:cs typeface="Courier New"/>
                <a:sym typeface="Courier New"/>
              </a:rPr>
              <a:t>x1q3z9ocd = 35.0 </a:t>
            </a:r>
          </a:p>
          <a:p>
            <a:pPr marL="0" marR="0" lvl="0" indent="0" algn="l" rtl="0">
              <a:lnSpc>
                <a:spcPct val="100000"/>
              </a:lnSpc>
              <a:spcBef>
                <a:spcPts val="0"/>
              </a:spcBef>
              <a:spcAft>
                <a:spcPts val="0"/>
              </a:spcAft>
              <a:buClr>
                <a:srgbClr val="FFFF00"/>
              </a:buClr>
              <a:buSzPct val="25000"/>
              <a:buFont typeface="Cabin"/>
              <a:buNone/>
            </a:pPr>
            <a:r>
              <a:rPr lang="en-US" sz="3000" b="0" i="0" u="none" strike="noStrike" cap="none" dirty="0">
                <a:solidFill>
                  <a:srgbClr val="FFFF00"/>
                </a:solidFill>
                <a:latin typeface="Courier New"/>
                <a:ea typeface="Courier New"/>
                <a:cs typeface="Courier New"/>
                <a:sym typeface="Courier New"/>
              </a:rPr>
              <a:t>x1q3z9afd = 12.50</a:t>
            </a:r>
          </a:p>
          <a:p>
            <a:pPr marL="0" marR="0" lvl="0" indent="0" algn="l" rtl="0">
              <a:lnSpc>
                <a:spcPct val="100000"/>
              </a:lnSpc>
              <a:spcBef>
                <a:spcPts val="0"/>
              </a:spcBef>
              <a:spcAft>
                <a:spcPts val="0"/>
              </a:spcAft>
              <a:buClr>
                <a:srgbClr val="FFFF00"/>
              </a:buClr>
              <a:buSzPct val="25000"/>
              <a:buFont typeface="Cabin"/>
              <a:buNone/>
            </a:pPr>
            <a:r>
              <a:rPr lang="en-US" sz="3000" b="0" i="0" u="none" strike="noStrike" cap="none" dirty="0">
                <a:solidFill>
                  <a:srgbClr val="FFFF00"/>
                </a:solidFill>
                <a:latin typeface="Courier New"/>
                <a:ea typeface="Courier New"/>
                <a:cs typeface="Courier New"/>
                <a:sym typeface="Courier New"/>
              </a:rPr>
              <a:t>x1q3p9afd = x1q3z9ocd * x1q3z9afd</a:t>
            </a:r>
          </a:p>
          <a:p>
            <a:pPr marL="0" marR="0" lvl="0" indent="0" algn="l" rtl="0">
              <a:lnSpc>
                <a:spcPct val="100000"/>
              </a:lnSpc>
              <a:spcBef>
                <a:spcPts val="0"/>
              </a:spcBef>
              <a:spcAft>
                <a:spcPts val="0"/>
              </a:spcAft>
              <a:buClr>
                <a:srgbClr val="FFFF00"/>
              </a:buClr>
              <a:buSzPct val="25000"/>
              <a:buFont typeface="Cabin"/>
              <a:buNone/>
            </a:pPr>
            <a:r>
              <a:rPr lang="en-US" sz="3000" b="0" i="0" u="none" strike="noStrike" cap="none" dirty="0">
                <a:solidFill>
                  <a:srgbClr val="FFFF00"/>
                </a:solidFill>
                <a:latin typeface="Courier New"/>
                <a:ea typeface="Courier New"/>
                <a:cs typeface="Courier New"/>
                <a:sym typeface="Courier New"/>
              </a:rPr>
              <a:t>print(x1q3p9afd)</a:t>
            </a:r>
          </a:p>
        </p:txBody>
      </p:sp>
      <p:sp>
        <p:nvSpPr>
          <p:cNvPr id="520" name="Shape 520"/>
          <p:cNvSpPr txBox="1"/>
          <p:nvPr/>
        </p:nvSpPr>
        <p:spPr>
          <a:xfrm>
            <a:off x="11531600" y="1676400"/>
            <a:ext cx="2109899" cy="2336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3000" b="0" i="0" u="none" strike="noStrike" cap="none" dirty="0">
                <a:solidFill>
                  <a:srgbClr val="00FFFF"/>
                </a:solidFill>
                <a:latin typeface="Courier New"/>
                <a:ea typeface="Courier New"/>
                <a:cs typeface="Courier New"/>
                <a:sym typeface="Courier New"/>
              </a:rPr>
              <a:t>a = 35.0 </a:t>
            </a:r>
          </a:p>
          <a:p>
            <a:pPr marL="0" marR="0" lvl="0" indent="0" algn="l" rtl="0">
              <a:lnSpc>
                <a:spcPct val="100000"/>
              </a:lnSpc>
              <a:spcBef>
                <a:spcPts val="0"/>
              </a:spcBef>
              <a:spcAft>
                <a:spcPts val="0"/>
              </a:spcAft>
              <a:buClr>
                <a:srgbClr val="FF00FF"/>
              </a:buClr>
              <a:buSzPct val="25000"/>
              <a:buFont typeface="Cabin"/>
              <a:buNone/>
            </a:pPr>
            <a:r>
              <a:rPr lang="en-US" sz="3000" b="0" i="0" u="none" strike="noStrike" cap="none" dirty="0">
                <a:solidFill>
                  <a:srgbClr val="00FFFF"/>
                </a:solidFill>
                <a:latin typeface="Courier New"/>
                <a:ea typeface="Courier New"/>
                <a:cs typeface="Courier New"/>
                <a:sym typeface="Courier New"/>
              </a:rPr>
              <a:t>b = 12.50 </a:t>
            </a:r>
          </a:p>
          <a:p>
            <a:pPr marL="0" marR="0" lvl="0" indent="0" algn="l" rtl="0">
              <a:lnSpc>
                <a:spcPct val="100000"/>
              </a:lnSpc>
              <a:spcBef>
                <a:spcPts val="0"/>
              </a:spcBef>
              <a:spcAft>
                <a:spcPts val="0"/>
              </a:spcAft>
              <a:buClr>
                <a:srgbClr val="FF00FF"/>
              </a:buClr>
              <a:buSzPct val="25000"/>
              <a:buFont typeface="Cabin"/>
              <a:buNone/>
            </a:pPr>
            <a:r>
              <a:rPr lang="en-US" sz="3000" b="0" i="0" u="none" strike="noStrike" cap="none" dirty="0">
                <a:solidFill>
                  <a:srgbClr val="00FFFF"/>
                </a:solidFill>
                <a:latin typeface="Courier New"/>
                <a:ea typeface="Courier New"/>
                <a:cs typeface="Courier New"/>
                <a:sym typeface="Courier New"/>
              </a:rPr>
              <a:t>c = a * b </a:t>
            </a:r>
          </a:p>
          <a:p>
            <a:pPr marL="0" marR="0" lvl="0" indent="0" algn="l" rtl="0">
              <a:lnSpc>
                <a:spcPct val="100000"/>
              </a:lnSpc>
              <a:spcBef>
                <a:spcPts val="0"/>
              </a:spcBef>
              <a:spcAft>
                <a:spcPts val="0"/>
              </a:spcAft>
              <a:buClr>
                <a:srgbClr val="FF00FF"/>
              </a:buClr>
              <a:buSzPct val="25000"/>
              <a:buFont typeface="Cabin"/>
              <a:buNone/>
            </a:pPr>
            <a:r>
              <a:rPr lang="en-US" sz="3000" b="0" i="0" u="none" strike="noStrike" cap="none" dirty="0">
                <a:solidFill>
                  <a:srgbClr val="00FFFF"/>
                </a:solidFill>
                <a:latin typeface="Courier New"/>
                <a:ea typeface="Courier New"/>
                <a:cs typeface="Courier New"/>
                <a:sym typeface="Courier New"/>
              </a:rPr>
              <a:t>print(c)</a:t>
            </a:r>
          </a:p>
        </p:txBody>
      </p:sp>
      <p:sp>
        <p:nvSpPr>
          <p:cNvPr id="521" name="Shape 521"/>
          <p:cNvSpPr txBox="1"/>
          <p:nvPr/>
        </p:nvSpPr>
        <p:spPr>
          <a:xfrm>
            <a:off x="1536700" y="6057900"/>
            <a:ext cx="3860400" cy="1219199"/>
          </a:xfrm>
          <a:prstGeom prst="rect">
            <a:avLst/>
          </a:prstGeom>
          <a:noFill/>
          <a:ln>
            <a:noFill/>
          </a:ln>
        </p:spPr>
        <p:txBody>
          <a:bodyPr lIns="0" tIns="0" rIns="0" bIns="0" anchor="ctr" anchorCtr="0">
            <a:noAutofit/>
          </a:bodyPr>
          <a:lstStyle/>
          <a:p>
            <a:pPr algn="ctr">
              <a:buClr>
                <a:schemeClr val="lt1"/>
              </a:buClr>
              <a:buSzPct val="25000"/>
            </a:pPr>
            <a:r>
              <a:rPr lang="es-AR" sz="3800" dirty="0">
                <a:solidFill>
                  <a:schemeClr val="lt1"/>
                </a:solidFill>
                <a:latin typeface="Arial" charset="0"/>
                <a:ea typeface="Arial" charset="0"/>
                <a:cs typeface="Arial" charset="0"/>
                <a:sym typeface="Cabin"/>
              </a:rPr>
              <a:t>¿Qué están haciendo estos códigos?</a:t>
            </a:r>
          </a:p>
          <a:p>
            <a:pPr marL="0" marR="0" lvl="0" indent="0" algn="ctr" rtl="0">
              <a:lnSpc>
                <a:spcPct val="100000"/>
              </a:lnSpc>
              <a:spcBef>
                <a:spcPts val="0"/>
              </a:spcBef>
              <a:spcAft>
                <a:spcPts val="0"/>
              </a:spcAft>
              <a:buClr>
                <a:schemeClr val="lt1"/>
              </a:buClr>
              <a:buSzPct val="25000"/>
              <a:buFont typeface="Cabin"/>
              <a:buNone/>
            </a:pPr>
            <a:endParaRPr lang="en-US" sz="38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371262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25"/>
        <p:cNvGrpSpPr/>
        <p:nvPr/>
      </p:nvGrpSpPr>
      <p:grpSpPr>
        <a:xfrm>
          <a:off x="0" y="0"/>
          <a:ext cx="0" cy="0"/>
          <a:chOff x="0" y="0"/>
          <a:chExt cx="0" cy="0"/>
        </a:xfrm>
      </p:grpSpPr>
      <p:sp>
        <p:nvSpPr>
          <p:cNvPr id="526" name="Shape 526"/>
          <p:cNvSpPr txBox="1"/>
          <p:nvPr/>
        </p:nvSpPr>
        <p:spPr>
          <a:xfrm>
            <a:off x="1208073" y="1676400"/>
            <a:ext cx="8341499" cy="2336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b="0" i="0" u="none" strike="noStrike" cap="none" dirty="0">
                <a:solidFill>
                  <a:srgbClr val="FFFF00"/>
                </a:solidFill>
                <a:latin typeface="Courier New"/>
                <a:ea typeface="Courier New"/>
                <a:cs typeface="Courier New"/>
                <a:sym typeface="Courier New"/>
              </a:rPr>
              <a:t>x1q3z9ocd = 35.0 </a:t>
            </a:r>
          </a:p>
          <a:p>
            <a:pPr marL="0" marR="0" lvl="0" indent="0" algn="l" rtl="0">
              <a:lnSpc>
                <a:spcPct val="100000"/>
              </a:lnSpc>
              <a:spcBef>
                <a:spcPts val="0"/>
              </a:spcBef>
              <a:spcAft>
                <a:spcPts val="0"/>
              </a:spcAft>
              <a:buClr>
                <a:srgbClr val="FFFF00"/>
              </a:buClr>
              <a:buSzPct val="25000"/>
              <a:buFont typeface="Cabin"/>
              <a:buNone/>
            </a:pPr>
            <a:r>
              <a:rPr lang="en-US" sz="3000" b="0" i="0" u="none" strike="noStrike" cap="none" dirty="0">
                <a:solidFill>
                  <a:srgbClr val="FFFF00"/>
                </a:solidFill>
                <a:latin typeface="Courier New"/>
                <a:ea typeface="Courier New"/>
                <a:cs typeface="Courier New"/>
                <a:sym typeface="Courier New"/>
              </a:rPr>
              <a:t>x1q3z9afd = 12.50</a:t>
            </a:r>
          </a:p>
          <a:p>
            <a:pPr marL="0" marR="0" lvl="0" indent="0" algn="l" rtl="0">
              <a:lnSpc>
                <a:spcPct val="100000"/>
              </a:lnSpc>
              <a:spcBef>
                <a:spcPts val="0"/>
              </a:spcBef>
              <a:spcAft>
                <a:spcPts val="0"/>
              </a:spcAft>
              <a:buClr>
                <a:srgbClr val="FFFF00"/>
              </a:buClr>
              <a:buSzPct val="25000"/>
              <a:buFont typeface="Cabin"/>
              <a:buNone/>
            </a:pPr>
            <a:r>
              <a:rPr lang="en-US" sz="3000" b="0" i="0" u="none" strike="noStrike" cap="none" dirty="0">
                <a:solidFill>
                  <a:srgbClr val="FFFF00"/>
                </a:solidFill>
                <a:latin typeface="Courier New"/>
                <a:ea typeface="Courier New"/>
                <a:cs typeface="Courier New"/>
                <a:sym typeface="Courier New"/>
              </a:rPr>
              <a:t>x1q3p9afd = x1q3z9ocd * x1q3z9afd</a:t>
            </a:r>
          </a:p>
          <a:p>
            <a:pPr marL="0" marR="0" lvl="0" indent="0" algn="l" rtl="0">
              <a:lnSpc>
                <a:spcPct val="100000"/>
              </a:lnSpc>
              <a:spcBef>
                <a:spcPts val="0"/>
              </a:spcBef>
              <a:spcAft>
                <a:spcPts val="0"/>
              </a:spcAft>
              <a:buClr>
                <a:srgbClr val="FFFF00"/>
              </a:buClr>
              <a:buSzPct val="25000"/>
              <a:buFont typeface="Cabin"/>
              <a:buNone/>
            </a:pPr>
            <a:r>
              <a:rPr lang="en-US" sz="3000" b="0" i="0" u="none" strike="noStrike" cap="none" dirty="0">
                <a:solidFill>
                  <a:srgbClr val="FFFF00"/>
                </a:solidFill>
                <a:latin typeface="Courier New"/>
                <a:ea typeface="Courier New"/>
                <a:cs typeface="Courier New"/>
                <a:sym typeface="Courier New"/>
              </a:rPr>
              <a:t>print(x1q3p9afd)</a:t>
            </a:r>
          </a:p>
        </p:txBody>
      </p:sp>
      <p:sp>
        <p:nvSpPr>
          <p:cNvPr id="527" name="Shape 527"/>
          <p:cNvSpPr txBox="1"/>
          <p:nvPr/>
        </p:nvSpPr>
        <p:spPr>
          <a:xfrm>
            <a:off x="7137400" y="5499100"/>
            <a:ext cx="6018530" cy="2336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3000" b="0" i="0" u="none" strike="noStrike" cap="none" dirty="0">
                <a:solidFill>
                  <a:srgbClr val="00FF00"/>
                </a:solidFill>
                <a:latin typeface="Courier New"/>
                <a:ea typeface="Courier New"/>
                <a:cs typeface="Courier New"/>
                <a:sym typeface="Courier New"/>
              </a:rPr>
              <a:t>Horas = 35.0 </a:t>
            </a:r>
          </a:p>
          <a:p>
            <a:pPr marL="0" marR="0" lvl="0" indent="0" algn="l" rtl="0">
              <a:lnSpc>
                <a:spcPct val="100000"/>
              </a:lnSpc>
              <a:spcBef>
                <a:spcPts val="0"/>
              </a:spcBef>
              <a:spcAft>
                <a:spcPts val="0"/>
              </a:spcAft>
              <a:buClr>
                <a:srgbClr val="00FF00"/>
              </a:buClr>
              <a:buSzPct val="25000"/>
              <a:buFont typeface="Cabin"/>
              <a:buNone/>
            </a:pPr>
            <a:r>
              <a:rPr lang="en-US" sz="3000" b="0" i="0" u="none" strike="noStrike" cap="none" dirty="0">
                <a:solidFill>
                  <a:srgbClr val="00FF00"/>
                </a:solidFill>
                <a:latin typeface="Courier New"/>
                <a:ea typeface="Courier New"/>
                <a:cs typeface="Courier New"/>
                <a:sym typeface="Courier New"/>
              </a:rPr>
              <a:t>Tarifa = 12.50 </a:t>
            </a:r>
          </a:p>
          <a:p>
            <a:pPr marL="0" marR="0" lvl="0" indent="0" algn="l" rtl="0">
              <a:lnSpc>
                <a:spcPct val="100000"/>
              </a:lnSpc>
              <a:spcBef>
                <a:spcPts val="0"/>
              </a:spcBef>
              <a:spcAft>
                <a:spcPts val="0"/>
              </a:spcAft>
              <a:buClr>
                <a:srgbClr val="00FF00"/>
              </a:buClr>
              <a:buSzPct val="25000"/>
              <a:buFont typeface="Cabin"/>
              <a:buNone/>
            </a:pPr>
            <a:r>
              <a:rPr lang="en-US" sz="3000" b="0" i="0" u="none" strike="noStrike" cap="none" dirty="0">
                <a:solidFill>
                  <a:srgbClr val="00FF00"/>
                </a:solidFill>
                <a:latin typeface="Courier New"/>
                <a:ea typeface="Courier New"/>
                <a:cs typeface="Courier New"/>
                <a:sym typeface="Courier New"/>
              </a:rPr>
              <a:t>Salario = horas * tarifa</a:t>
            </a:r>
          </a:p>
          <a:p>
            <a:pPr marL="0" marR="0" lvl="0" indent="0" algn="l" rtl="0">
              <a:lnSpc>
                <a:spcPct val="100000"/>
              </a:lnSpc>
              <a:spcBef>
                <a:spcPts val="0"/>
              </a:spcBef>
              <a:spcAft>
                <a:spcPts val="0"/>
              </a:spcAft>
              <a:buClr>
                <a:srgbClr val="00FF00"/>
              </a:buClr>
              <a:buSzPct val="25000"/>
              <a:buFont typeface="Cabin"/>
              <a:buNone/>
            </a:pPr>
            <a:r>
              <a:rPr lang="en-US" sz="3000" b="0" i="0" u="none" strike="noStrike" cap="none" dirty="0">
                <a:solidFill>
                  <a:srgbClr val="00FF00"/>
                </a:solidFill>
                <a:latin typeface="Courier New"/>
                <a:ea typeface="Courier New"/>
                <a:cs typeface="Courier New"/>
                <a:sym typeface="Courier New"/>
              </a:rPr>
              <a:t>print(salario)</a:t>
            </a:r>
          </a:p>
        </p:txBody>
      </p:sp>
      <p:sp>
        <p:nvSpPr>
          <p:cNvPr id="528" name="Shape 528"/>
          <p:cNvSpPr txBox="1"/>
          <p:nvPr/>
        </p:nvSpPr>
        <p:spPr>
          <a:xfrm>
            <a:off x="11531600" y="1676400"/>
            <a:ext cx="2109786" cy="23368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3000" b="0" i="0" u="none" strike="noStrike" cap="none" dirty="0">
                <a:solidFill>
                  <a:srgbClr val="00FFFF"/>
                </a:solidFill>
                <a:latin typeface="Courier New"/>
                <a:ea typeface="Courier New"/>
                <a:cs typeface="Courier New"/>
                <a:sym typeface="Courier New"/>
              </a:rPr>
              <a:t>a = 35.0 </a:t>
            </a:r>
          </a:p>
          <a:p>
            <a:pPr marL="0" marR="0" lvl="0" indent="0" algn="l" rtl="0">
              <a:lnSpc>
                <a:spcPct val="100000"/>
              </a:lnSpc>
              <a:spcBef>
                <a:spcPts val="0"/>
              </a:spcBef>
              <a:spcAft>
                <a:spcPts val="0"/>
              </a:spcAft>
              <a:buClr>
                <a:srgbClr val="FF00FF"/>
              </a:buClr>
              <a:buSzPct val="25000"/>
              <a:buFont typeface="Cabin"/>
              <a:buNone/>
            </a:pPr>
            <a:r>
              <a:rPr lang="en-US" sz="3000" b="0" i="0" u="none" strike="noStrike" cap="none" dirty="0">
                <a:solidFill>
                  <a:srgbClr val="00FFFF"/>
                </a:solidFill>
                <a:latin typeface="Courier New"/>
                <a:ea typeface="Courier New"/>
                <a:cs typeface="Courier New"/>
                <a:sym typeface="Courier New"/>
              </a:rPr>
              <a:t>b = 12.50 </a:t>
            </a:r>
          </a:p>
          <a:p>
            <a:pPr marL="0" marR="0" lvl="0" indent="0" algn="l" rtl="0">
              <a:lnSpc>
                <a:spcPct val="100000"/>
              </a:lnSpc>
              <a:spcBef>
                <a:spcPts val="0"/>
              </a:spcBef>
              <a:spcAft>
                <a:spcPts val="0"/>
              </a:spcAft>
              <a:buClr>
                <a:srgbClr val="FF00FF"/>
              </a:buClr>
              <a:buSzPct val="25000"/>
              <a:buFont typeface="Cabin"/>
              <a:buNone/>
            </a:pPr>
            <a:r>
              <a:rPr lang="en-US" sz="3000" b="0" i="0" u="none" strike="noStrike" cap="none" dirty="0">
                <a:solidFill>
                  <a:srgbClr val="00FFFF"/>
                </a:solidFill>
                <a:latin typeface="Courier New"/>
                <a:ea typeface="Courier New"/>
                <a:cs typeface="Courier New"/>
                <a:sym typeface="Courier New"/>
              </a:rPr>
              <a:t>c = a * b </a:t>
            </a:r>
          </a:p>
          <a:p>
            <a:pPr marL="0" marR="0" lvl="0" indent="0" algn="l" rtl="0">
              <a:lnSpc>
                <a:spcPct val="100000"/>
              </a:lnSpc>
              <a:spcBef>
                <a:spcPts val="0"/>
              </a:spcBef>
              <a:spcAft>
                <a:spcPts val="0"/>
              </a:spcAft>
              <a:buClr>
                <a:srgbClr val="FF00FF"/>
              </a:buClr>
              <a:buSzPct val="25000"/>
              <a:buFont typeface="Cabin"/>
              <a:buNone/>
            </a:pPr>
            <a:r>
              <a:rPr lang="en-US" sz="3000" b="0" i="0" u="none" strike="noStrike" cap="none" dirty="0">
                <a:solidFill>
                  <a:srgbClr val="00FFFF"/>
                </a:solidFill>
                <a:latin typeface="Courier New"/>
                <a:ea typeface="Courier New"/>
                <a:cs typeface="Courier New"/>
                <a:sym typeface="Courier New"/>
              </a:rPr>
              <a:t>print(c)</a:t>
            </a:r>
          </a:p>
        </p:txBody>
      </p:sp>
      <p:sp>
        <p:nvSpPr>
          <p:cNvPr id="529" name="Shape 529"/>
          <p:cNvSpPr txBox="1"/>
          <p:nvPr/>
        </p:nvSpPr>
        <p:spPr>
          <a:xfrm>
            <a:off x="1536700" y="6057900"/>
            <a:ext cx="3860400" cy="1219199"/>
          </a:xfrm>
          <a:prstGeom prst="rect">
            <a:avLst/>
          </a:prstGeom>
          <a:noFill/>
          <a:ln>
            <a:noFill/>
          </a:ln>
        </p:spPr>
        <p:txBody>
          <a:bodyPr lIns="0" tIns="0" rIns="0" bIns="0" anchor="ctr" anchorCtr="0">
            <a:noAutofit/>
          </a:bodyPr>
          <a:lstStyle/>
          <a:p>
            <a:pPr algn="ctr">
              <a:buClr>
                <a:schemeClr val="lt1"/>
              </a:buClr>
              <a:buSzPct val="25000"/>
            </a:pPr>
            <a:r>
              <a:rPr lang="es-AR" sz="3800" dirty="0">
                <a:solidFill>
                  <a:schemeClr val="lt1"/>
                </a:solidFill>
                <a:latin typeface="Arial" charset="0"/>
                <a:ea typeface="Arial" charset="0"/>
                <a:cs typeface="Arial" charset="0"/>
                <a:sym typeface="Cabin"/>
              </a:rPr>
              <a:t>¿Qué están haciendo estos códigos?</a:t>
            </a:r>
          </a:p>
          <a:p>
            <a:pPr marL="0" marR="0" lvl="0" indent="0" algn="ctr" rtl="0">
              <a:lnSpc>
                <a:spcPct val="100000"/>
              </a:lnSpc>
              <a:spcBef>
                <a:spcPts val="0"/>
              </a:spcBef>
              <a:spcAft>
                <a:spcPts val="0"/>
              </a:spcAft>
              <a:buClr>
                <a:schemeClr val="lt1"/>
              </a:buClr>
              <a:buSzPct val="25000"/>
              <a:buFont typeface="Cabin"/>
              <a:buNone/>
            </a:pPr>
            <a:endParaRPr lang="en-US" sz="38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812899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s-AR" sz="7600" u="none" strike="noStrike" cap="none" dirty="0">
                <a:solidFill>
                  <a:srgbClr val="FFFF00"/>
                </a:solidFill>
                <a:latin typeface="Arial" charset="0"/>
                <a:ea typeface="Arial" charset="0"/>
                <a:cs typeface="Arial" charset="0"/>
                <a:sym typeface="Cabin"/>
              </a:rPr>
              <a:t>Enunciados de Asignación</a:t>
            </a:r>
          </a:p>
        </p:txBody>
      </p:sp>
      <p:sp>
        <p:nvSpPr>
          <p:cNvPr id="313" name="Shape 313"/>
          <p:cNvSpPr txBox="1">
            <a:spLocks noGrp="1"/>
          </p:cNvSpPr>
          <p:nvPr>
            <p:ph idx="1"/>
          </p:nvPr>
        </p:nvSpPr>
        <p:spPr>
          <a:xfrm>
            <a:off x="812800" y="2133601"/>
            <a:ext cx="14630400" cy="3143249"/>
          </a:xfrm>
          <a:prstGeom prst="rect">
            <a:avLst/>
          </a:prstGeom>
          <a:noFill/>
          <a:ln>
            <a:noFill/>
          </a:ln>
        </p:spPr>
        <p:txBody>
          <a:bodyPr lIns="38100" tIns="38100" rIns="38100" bIns="38100" anchor="ctr" anchorCtr="0">
            <a:noAutofit/>
          </a:bodyPr>
          <a:lstStyle/>
          <a:p>
            <a:pPr marL="457200" marR="0" lvl="0" indent="-457200" algn="l" rtl="0">
              <a:lnSpc>
                <a:spcPct val="100000"/>
              </a:lnSpc>
              <a:spcBef>
                <a:spcPts val="0"/>
              </a:spcBef>
              <a:spcAft>
                <a:spcPts val="0"/>
              </a:spcAft>
              <a:buSzPct val="100000"/>
              <a:buFont typeface="Cabin"/>
            </a:pPr>
            <a:r>
              <a:rPr lang="es-AR" sz="3600" b="0" u="none" strike="noStrike" cap="none" dirty="0">
                <a:solidFill>
                  <a:schemeClr val="lt1"/>
                </a:solidFill>
                <a:latin typeface="Arial" charset="0"/>
                <a:ea typeface="Arial" charset="0"/>
                <a:cs typeface="Arial" charset="0"/>
                <a:sym typeface="Cabin"/>
              </a:rPr>
              <a:t>Asignamos un valor a una variable utilizando el enunciado de asignación (=)</a:t>
            </a:r>
            <a:br>
              <a:rPr lang="es-AR" sz="3600" b="0" u="none" strike="noStrike" cap="none" dirty="0">
                <a:solidFill>
                  <a:schemeClr val="lt1"/>
                </a:solidFill>
                <a:latin typeface="Arial" charset="0"/>
                <a:ea typeface="Arial" charset="0"/>
                <a:cs typeface="Arial" charset="0"/>
                <a:sym typeface="Cabin"/>
              </a:rPr>
            </a:br>
            <a:endParaRPr lang="es-AR" sz="1000" b="0" u="none" strike="noStrike" cap="none" dirty="0">
              <a:solidFill>
                <a:schemeClr val="lt1"/>
              </a:solidFill>
              <a:latin typeface="Arial" charset="0"/>
              <a:ea typeface="Arial" charset="0"/>
              <a:cs typeface="Arial" charset="0"/>
              <a:sym typeface="Cabin"/>
            </a:endParaRPr>
          </a:p>
          <a:p>
            <a:pPr marL="457200" marR="0" lvl="0" indent="-457200" algn="l" rtl="0">
              <a:lnSpc>
                <a:spcPct val="100000"/>
              </a:lnSpc>
              <a:spcBef>
                <a:spcPts val="3500"/>
              </a:spcBef>
              <a:spcAft>
                <a:spcPts val="0"/>
              </a:spcAft>
              <a:buSzPct val="100000"/>
              <a:buFont typeface="Cabin"/>
            </a:pPr>
            <a:r>
              <a:rPr lang="es-AR" sz="3600" b="0" u="none" strike="noStrike" cap="none" dirty="0">
                <a:solidFill>
                  <a:schemeClr val="lt1"/>
                </a:solidFill>
                <a:latin typeface="Arial" charset="0"/>
                <a:ea typeface="Arial" charset="0"/>
                <a:cs typeface="Arial" charset="0"/>
                <a:sym typeface="Cabin"/>
              </a:rPr>
              <a:t>Un enunciado de asignación consta de una </a:t>
            </a:r>
            <a:r>
              <a:rPr lang="es-AR" sz="3600" b="0" u="none" strike="noStrike" cap="none" dirty="0">
                <a:solidFill>
                  <a:srgbClr val="FFFF00"/>
                </a:solidFill>
                <a:latin typeface="Arial" charset="0"/>
                <a:ea typeface="Arial" charset="0"/>
                <a:cs typeface="Arial" charset="0"/>
                <a:sym typeface="Cabin"/>
              </a:rPr>
              <a:t>expresión en el lado derecho</a:t>
            </a:r>
            <a:r>
              <a:rPr lang="es-AR" sz="3600" b="0" u="none" strike="noStrike" cap="none" dirty="0">
                <a:solidFill>
                  <a:schemeClr val="lt1"/>
                </a:solidFill>
                <a:latin typeface="Arial" charset="0"/>
                <a:ea typeface="Arial" charset="0"/>
                <a:cs typeface="Arial" charset="0"/>
                <a:sym typeface="Cabin"/>
              </a:rPr>
              <a:t> y una </a:t>
            </a:r>
            <a:r>
              <a:rPr lang="es-AR" sz="3600" b="0" u="none" strike="noStrike" cap="none" dirty="0">
                <a:solidFill>
                  <a:srgbClr val="00FF00"/>
                </a:solidFill>
                <a:latin typeface="Arial" charset="0"/>
                <a:ea typeface="Arial" charset="0"/>
                <a:cs typeface="Arial" charset="0"/>
                <a:sym typeface="Cabin"/>
              </a:rPr>
              <a:t>variable</a:t>
            </a:r>
            <a:r>
              <a:rPr lang="es-AR" sz="3600" b="0" u="none" strike="noStrike" cap="none" dirty="0">
                <a:solidFill>
                  <a:schemeClr val="lt1"/>
                </a:solidFill>
                <a:latin typeface="Arial" charset="0"/>
                <a:ea typeface="Arial" charset="0"/>
                <a:cs typeface="Arial" charset="0"/>
                <a:sym typeface="Cabin"/>
              </a:rPr>
              <a:t> para almacenar el resultado</a:t>
            </a:r>
          </a:p>
        </p:txBody>
      </p:sp>
      <p:sp>
        <p:nvSpPr>
          <p:cNvPr id="314" name="Shape 314"/>
          <p:cNvSpPr txBox="1"/>
          <p:nvPr/>
        </p:nvSpPr>
        <p:spPr>
          <a:xfrm>
            <a:off x="4252109" y="6134100"/>
            <a:ext cx="10078835" cy="914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4000" b="1" i="0" u="none" strike="noStrike" cap="none" dirty="0">
                <a:solidFill>
                  <a:srgbClr val="00FF00"/>
                </a:solidFill>
                <a:latin typeface="Courier New"/>
                <a:ea typeface="Courier New"/>
                <a:cs typeface="Courier New"/>
                <a:sym typeface="Courier New"/>
              </a:rPr>
              <a:t>x</a:t>
            </a:r>
            <a:r>
              <a:rPr lang="en-US" sz="4000" b="1" i="0" u="none" strike="noStrike" cap="none" dirty="0">
                <a:solidFill>
                  <a:schemeClr val="lt1"/>
                </a:solidFill>
                <a:latin typeface="Courier New"/>
                <a:ea typeface="Courier New"/>
                <a:cs typeface="Courier New"/>
                <a:sym typeface="Courier New"/>
              </a:rPr>
              <a:t> = 3.9 </a:t>
            </a:r>
            <a:r>
              <a:rPr lang="en-US" sz="4000" b="1" i="0" u="none" strike="noStrike" cap="none" dirty="0">
                <a:solidFill>
                  <a:srgbClr val="00FFFF"/>
                </a:solidFill>
                <a:latin typeface="Courier New"/>
                <a:ea typeface="Courier New"/>
                <a:cs typeface="Courier New"/>
                <a:sym typeface="Courier New"/>
              </a:rPr>
              <a:t>*</a:t>
            </a:r>
            <a:r>
              <a:rPr lang="en-US" sz="4000" b="1" i="0" u="none" strike="noStrike" cap="none" dirty="0">
                <a:solidFill>
                  <a:schemeClr val="lt1"/>
                </a:solidFill>
                <a:latin typeface="Courier New"/>
                <a:ea typeface="Courier New"/>
                <a:cs typeface="Courier New"/>
                <a:sym typeface="Courier New"/>
              </a:rPr>
              <a:t> </a:t>
            </a:r>
            <a:r>
              <a:rPr lang="en-US" sz="4000" b="1" i="0" u="none" strike="noStrike" cap="none" dirty="0">
                <a:solidFill>
                  <a:srgbClr val="00FF00"/>
                </a:solidFill>
                <a:latin typeface="Courier New"/>
                <a:ea typeface="Courier New"/>
                <a:cs typeface="Courier New"/>
                <a:sym typeface="Courier New"/>
              </a:rPr>
              <a:t>x </a:t>
            </a:r>
            <a:r>
              <a:rPr lang="en-US" sz="4000" b="1" i="0" u="none" strike="noStrike" cap="none" dirty="0">
                <a:solidFill>
                  <a:srgbClr val="00FFFF"/>
                </a:solidFill>
                <a:latin typeface="Courier New"/>
                <a:ea typeface="Courier New"/>
                <a:cs typeface="Courier New"/>
                <a:sym typeface="Courier New"/>
              </a:rPr>
              <a:t>*</a:t>
            </a:r>
            <a:r>
              <a:rPr lang="en-US" sz="4000" b="1" i="0" u="none" strike="noStrike" cap="none" dirty="0">
                <a:solidFill>
                  <a:schemeClr val="lt1"/>
                </a:solidFill>
                <a:latin typeface="Courier New"/>
                <a:ea typeface="Courier New"/>
                <a:cs typeface="Courier New"/>
                <a:sym typeface="Courier New"/>
              </a:rPr>
              <a:t> ( 1 </a:t>
            </a:r>
            <a:r>
              <a:rPr lang="en-US" sz="4000" b="1" i="0" u="none" strike="noStrike" cap="none" dirty="0">
                <a:solidFill>
                  <a:srgbClr val="00FFFF"/>
                </a:solidFill>
                <a:latin typeface="Courier New"/>
                <a:ea typeface="Courier New"/>
                <a:cs typeface="Courier New"/>
                <a:sym typeface="Courier New"/>
              </a:rPr>
              <a:t>-</a:t>
            </a:r>
            <a:r>
              <a:rPr lang="en-US" sz="4000" b="1" i="0" u="none" strike="noStrike" cap="none" dirty="0">
                <a:solidFill>
                  <a:schemeClr val="lt1"/>
                </a:solidFill>
                <a:latin typeface="Courier New"/>
                <a:ea typeface="Courier New"/>
                <a:cs typeface="Courier New"/>
                <a:sym typeface="Courier New"/>
              </a:rPr>
              <a:t> </a:t>
            </a:r>
            <a:r>
              <a:rPr lang="en-US" sz="4000" b="1" i="0" u="none" strike="noStrike" cap="none" dirty="0">
                <a:solidFill>
                  <a:srgbClr val="00FF00"/>
                </a:solidFill>
                <a:latin typeface="Courier New"/>
                <a:ea typeface="Courier New"/>
                <a:cs typeface="Courier New"/>
                <a:sym typeface="Courier New"/>
              </a:rPr>
              <a:t>x</a:t>
            </a:r>
            <a:r>
              <a:rPr lang="en-US" sz="4000" b="1" i="0" u="none" strike="noStrike" cap="none" dirty="0">
                <a:solidFill>
                  <a:schemeClr val="lt1"/>
                </a:solidFill>
                <a:latin typeface="Courier New"/>
                <a:ea typeface="Courier New"/>
                <a:cs typeface="Courier New"/>
                <a:sym typeface="Courier New"/>
              </a:rPr>
              <a:t> )</a:t>
            </a:r>
          </a:p>
        </p:txBody>
      </p:sp>
      <p:sp>
        <p:nvSpPr>
          <p:cNvPr id="315" name="Shape 315"/>
          <p:cNvSpPr txBox="1"/>
          <p:nvPr/>
        </p:nvSpPr>
        <p:spPr>
          <a:xfrm>
            <a:off x="5248625" y="6081811"/>
            <a:ext cx="6324599" cy="1066799"/>
          </a:xfrm>
          <a:prstGeom prst="rect">
            <a:avLst/>
          </a:prstGeom>
          <a:noFill/>
          <a:ln w="50800" cap="rnd" cmpd="sng">
            <a:solidFill>
              <a:srgbClr val="FF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p:nvPr/>
        </p:nvSpPr>
        <p:spPr>
          <a:xfrm>
            <a:off x="6362700" y="3839963"/>
            <a:ext cx="8843961" cy="1149452"/>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4000" b="1" u="none" strike="noStrike" cap="none" dirty="0">
                <a:solidFill>
                  <a:srgbClr val="00FF00"/>
                </a:solidFill>
                <a:latin typeface="Courier" charset="0"/>
                <a:ea typeface="Courier" charset="0"/>
                <a:cs typeface="Courier" charset="0"/>
                <a:sym typeface="Cabin"/>
              </a:rPr>
              <a:t>x</a:t>
            </a:r>
            <a:r>
              <a:rPr lang="en-US" sz="4000" b="1" u="none" strike="noStrike" cap="none" dirty="0">
                <a:solidFill>
                  <a:srgbClr val="FF00FF"/>
                </a:solidFill>
                <a:latin typeface="Courier" charset="0"/>
                <a:ea typeface="Courier" charset="0"/>
                <a:cs typeface="Courier" charset="0"/>
                <a:sym typeface="Cabin"/>
              </a:rPr>
              <a:t> </a:t>
            </a:r>
            <a:r>
              <a:rPr lang="en-US" sz="4000" b="1" u="none" strike="noStrike" cap="none" dirty="0">
                <a:solidFill>
                  <a:srgbClr val="FFFFFF"/>
                </a:solidFill>
                <a:latin typeface="Courier" charset="0"/>
                <a:ea typeface="Courier" charset="0"/>
                <a:cs typeface="Courier" charset="0"/>
                <a:sym typeface="Cabin"/>
              </a:rPr>
              <a:t>=</a:t>
            </a:r>
            <a:r>
              <a:rPr lang="en-US" sz="4000" b="1" u="none" strike="noStrike" cap="none" dirty="0">
                <a:solidFill>
                  <a:schemeClr val="lt1"/>
                </a:solidFill>
                <a:latin typeface="Courier" charset="0"/>
                <a:ea typeface="Courier" charset="0"/>
                <a:cs typeface="Courier" charset="0"/>
                <a:sym typeface="Cabin"/>
              </a:rPr>
              <a:t> </a:t>
            </a:r>
            <a:r>
              <a:rPr lang="en-US" sz="4000" b="1" u="none" strike="noStrike" cap="none" dirty="0">
                <a:solidFill>
                  <a:srgbClr val="FFFF00"/>
                </a:solidFill>
                <a:latin typeface="Courier" charset="0"/>
                <a:ea typeface="Courier" charset="0"/>
                <a:cs typeface="Courier" charset="0"/>
                <a:sym typeface="Cabin"/>
              </a:rPr>
              <a:t>3.9 *  x  * ( 1  -  x )</a:t>
            </a:r>
          </a:p>
        </p:txBody>
      </p:sp>
      <p:sp>
        <p:nvSpPr>
          <p:cNvPr id="321" name="Shape 321"/>
          <p:cNvSpPr txBox="1"/>
          <p:nvPr/>
        </p:nvSpPr>
        <p:spPr>
          <a:xfrm>
            <a:off x="10668000" y="1293715"/>
            <a:ext cx="5016500" cy="12700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4900" dirty="0">
                <a:solidFill>
                  <a:schemeClr val="lt1"/>
                </a:solidFill>
                <a:latin typeface="Arial" charset="0"/>
                <a:ea typeface="Arial" charset="0"/>
                <a:cs typeface="Arial" charset="0"/>
                <a:sym typeface="Cabin"/>
              </a:rPr>
              <a:t> </a:t>
            </a:r>
            <a:r>
              <a:rPr lang="en-US" sz="4900" u="none" strike="noStrike" cap="none" dirty="0">
                <a:solidFill>
                  <a:schemeClr val="lt1"/>
                </a:solidFill>
                <a:latin typeface="Arial" charset="0"/>
                <a:ea typeface="Arial" charset="0"/>
                <a:cs typeface="Arial" charset="0"/>
                <a:sym typeface="Cabin"/>
              </a:rPr>
              <a:t>0.6</a:t>
            </a:r>
          </a:p>
        </p:txBody>
      </p:sp>
      <p:sp>
        <p:nvSpPr>
          <p:cNvPr id="322" name="Shape 322"/>
          <p:cNvSpPr txBox="1"/>
          <p:nvPr/>
        </p:nvSpPr>
        <p:spPr>
          <a:xfrm>
            <a:off x="9813925" y="1490565"/>
            <a:ext cx="444500" cy="863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5200" u="none" strike="noStrike" cap="none" dirty="0">
                <a:solidFill>
                  <a:srgbClr val="00FF00"/>
                </a:solidFill>
                <a:latin typeface="Arial" charset="0"/>
                <a:ea typeface="Arial" charset="0"/>
                <a:cs typeface="Arial" charset="0"/>
                <a:sym typeface="Cabin"/>
              </a:rPr>
              <a:t>x</a:t>
            </a:r>
          </a:p>
        </p:txBody>
      </p:sp>
      <p:sp>
        <p:nvSpPr>
          <p:cNvPr id="323" name="Shape 323"/>
          <p:cNvSpPr txBox="1"/>
          <p:nvPr/>
        </p:nvSpPr>
        <p:spPr>
          <a:xfrm>
            <a:off x="581025" y="6186340"/>
            <a:ext cx="7959860" cy="1663800"/>
          </a:xfrm>
          <a:prstGeom prst="rect">
            <a:avLst/>
          </a:prstGeom>
          <a:noFill/>
          <a:ln>
            <a:noFill/>
          </a:ln>
        </p:spPr>
        <p:txBody>
          <a:bodyPr lIns="0" tIns="0" rIns="0" bIns="0" anchor="ctr" anchorCtr="0">
            <a:noAutofit/>
          </a:bodyPr>
          <a:lstStyle/>
          <a:p>
            <a:pPr marL="0" marR="0" lvl="0" indent="0" rtl="0">
              <a:lnSpc>
                <a:spcPct val="100000"/>
              </a:lnSpc>
              <a:spcBef>
                <a:spcPts val="0"/>
              </a:spcBef>
              <a:spcAft>
                <a:spcPts val="0"/>
              </a:spcAft>
              <a:buClr>
                <a:srgbClr val="FFFF00"/>
              </a:buClr>
              <a:buSzPct val="25000"/>
              <a:buFont typeface="Cabin"/>
              <a:buNone/>
            </a:pPr>
            <a:r>
              <a:rPr lang="es-AR" sz="3600" dirty="0">
                <a:solidFill>
                  <a:srgbClr val="FFFF00"/>
                </a:solidFill>
                <a:latin typeface="Arial" charset="0"/>
                <a:ea typeface="Arial" charset="0"/>
                <a:cs typeface="Arial" charset="0"/>
                <a:sym typeface="Cabin"/>
              </a:rPr>
              <a:t>El lado derecho es una expresión</a:t>
            </a:r>
            <a:r>
              <a:rPr lang="es-AR" sz="3600" u="none" strike="noStrike" cap="none" dirty="0">
                <a:solidFill>
                  <a:srgbClr val="FFFF00"/>
                </a:solidFill>
                <a:latin typeface="Arial" charset="0"/>
                <a:ea typeface="Arial" charset="0"/>
                <a:cs typeface="Arial" charset="0"/>
                <a:sym typeface="Cabin"/>
              </a:rPr>
              <a:t>. </a:t>
            </a:r>
            <a:r>
              <a:rPr lang="es-AR" sz="3600" u="none" strike="noStrike" cap="none" dirty="0">
                <a:solidFill>
                  <a:srgbClr val="FF9900"/>
                </a:solidFill>
                <a:latin typeface="Arial" charset="0"/>
                <a:ea typeface="Arial" charset="0"/>
                <a:cs typeface="Arial" charset="0"/>
                <a:sym typeface="Cabin"/>
              </a:rPr>
              <a:t>Una vez evaluada la expresión,</a:t>
            </a:r>
            <a:r>
              <a:rPr lang="es-AR" sz="3600" u="none" strike="noStrike" cap="none" dirty="0">
                <a:solidFill>
                  <a:schemeClr val="lt1"/>
                </a:solidFill>
                <a:latin typeface="Arial" charset="0"/>
                <a:ea typeface="Arial" charset="0"/>
                <a:cs typeface="Arial" charset="0"/>
                <a:sym typeface="Cabin"/>
              </a:rPr>
              <a:t> </a:t>
            </a:r>
            <a:r>
              <a:rPr lang="es-AR" sz="3600" u="none" strike="noStrike" cap="none" dirty="0">
                <a:solidFill>
                  <a:srgbClr val="00FF00"/>
                </a:solidFill>
                <a:latin typeface="Arial" charset="0"/>
                <a:ea typeface="Arial" charset="0"/>
                <a:cs typeface="Arial" charset="0"/>
                <a:sym typeface="Cabin"/>
              </a:rPr>
              <a:t>el resultado se coloca en (se asigna a) x.</a:t>
            </a:r>
          </a:p>
        </p:txBody>
      </p:sp>
      <p:sp>
        <p:nvSpPr>
          <p:cNvPr id="324" name="Shape 324"/>
          <p:cNvSpPr txBox="1"/>
          <p:nvPr/>
        </p:nvSpPr>
        <p:spPr>
          <a:xfrm>
            <a:off x="9423511" y="3528863"/>
            <a:ext cx="9000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0.6</a:t>
            </a:r>
          </a:p>
        </p:txBody>
      </p:sp>
      <p:sp>
        <p:nvSpPr>
          <p:cNvPr id="325" name="Shape 325"/>
          <p:cNvSpPr txBox="1"/>
          <p:nvPr/>
        </p:nvSpPr>
        <p:spPr>
          <a:xfrm>
            <a:off x="13244725" y="3634826"/>
            <a:ext cx="10632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0.6</a:t>
            </a:r>
          </a:p>
        </p:txBody>
      </p:sp>
      <p:cxnSp>
        <p:nvCxnSpPr>
          <p:cNvPr id="326" name="Shape 326"/>
          <p:cNvCxnSpPr/>
          <p:nvPr/>
        </p:nvCxnSpPr>
        <p:spPr>
          <a:xfrm flipV="1">
            <a:off x="10100344" y="2571925"/>
            <a:ext cx="606425" cy="956938"/>
          </a:xfrm>
          <a:prstGeom prst="straightConnector1">
            <a:avLst/>
          </a:prstGeom>
          <a:noFill/>
          <a:ln w="63500" cap="rnd" cmpd="sng">
            <a:solidFill>
              <a:schemeClr val="lt1"/>
            </a:solidFill>
            <a:prstDash val="solid"/>
            <a:miter/>
            <a:headEnd type="stealth" w="med" len="med"/>
            <a:tailEnd type="none" w="med" len="med"/>
          </a:ln>
        </p:spPr>
      </p:cxnSp>
      <p:cxnSp>
        <p:nvCxnSpPr>
          <p:cNvPr id="327" name="Shape 327"/>
          <p:cNvCxnSpPr/>
          <p:nvPr/>
        </p:nvCxnSpPr>
        <p:spPr>
          <a:xfrm flipH="1" flipV="1">
            <a:off x="11739325" y="2571926"/>
            <a:ext cx="1696621" cy="1147467"/>
          </a:xfrm>
          <a:prstGeom prst="straightConnector1">
            <a:avLst/>
          </a:prstGeom>
          <a:noFill/>
          <a:ln w="63500" cap="rnd" cmpd="sng">
            <a:solidFill>
              <a:schemeClr val="lt1"/>
            </a:solidFill>
            <a:prstDash val="solid"/>
            <a:miter/>
            <a:headEnd type="stealth" w="med" len="med"/>
            <a:tailEnd type="none" w="med" len="med"/>
          </a:ln>
        </p:spPr>
      </p:cxnSp>
      <p:sp>
        <p:nvSpPr>
          <p:cNvPr id="328" name="Shape 328"/>
          <p:cNvSpPr txBox="1"/>
          <p:nvPr/>
        </p:nvSpPr>
        <p:spPr>
          <a:xfrm>
            <a:off x="12150725" y="5497415"/>
            <a:ext cx="10632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a:solidFill>
                  <a:srgbClr val="FF9900"/>
                </a:solidFill>
                <a:latin typeface="Arial" charset="0"/>
                <a:ea typeface="Arial" charset="0"/>
                <a:cs typeface="Arial" charset="0"/>
                <a:sym typeface="Cabin"/>
              </a:rPr>
              <a:t>0.4</a:t>
            </a:r>
          </a:p>
        </p:txBody>
      </p:sp>
      <p:cxnSp>
        <p:nvCxnSpPr>
          <p:cNvPr id="329" name="Shape 329"/>
          <p:cNvCxnSpPr/>
          <p:nvPr/>
        </p:nvCxnSpPr>
        <p:spPr>
          <a:xfrm flipH="1" flipV="1">
            <a:off x="8085136" y="4900614"/>
            <a:ext cx="2393950" cy="2117626"/>
          </a:xfrm>
          <a:prstGeom prst="straightConnector1">
            <a:avLst/>
          </a:prstGeom>
          <a:noFill/>
          <a:ln w="63500" cap="rnd" cmpd="sng">
            <a:solidFill>
              <a:srgbClr val="FF9900"/>
            </a:solidFill>
            <a:prstDash val="solid"/>
            <a:miter/>
            <a:headEnd type="stealth" w="med" len="med"/>
            <a:tailEnd type="none" w="med" len="med"/>
          </a:ln>
        </p:spPr>
      </p:cxnSp>
      <p:cxnSp>
        <p:nvCxnSpPr>
          <p:cNvPr id="330" name="Shape 330"/>
          <p:cNvCxnSpPr>
            <a:stCxn id="332" idx="0"/>
          </p:cNvCxnSpPr>
          <p:nvPr/>
        </p:nvCxnSpPr>
        <p:spPr>
          <a:xfrm flipH="1" flipV="1">
            <a:off x="9988916" y="4900614"/>
            <a:ext cx="993034" cy="2117626"/>
          </a:xfrm>
          <a:prstGeom prst="straightConnector1">
            <a:avLst/>
          </a:prstGeom>
          <a:noFill/>
          <a:ln w="63500" cap="rnd" cmpd="sng">
            <a:solidFill>
              <a:srgbClr val="FF9900"/>
            </a:solidFill>
            <a:prstDash val="solid"/>
            <a:miter/>
            <a:headEnd type="stealth" w="med" len="med"/>
            <a:tailEnd type="none" w="med" len="med"/>
          </a:ln>
        </p:spPr>
      </p:cxnSp>
      <p:sp>
        <p:nvSpPr>
          <p:cNvPr id="332" name="Shape 332"/>
          <p:cNvSpPr txBox="1"/>
          <p:nvPr/>
        </p:nvSpPr>
        <p:spPr>
          <a:xfrm>
            <a:off x="10115550" y="7018240"/>
            <a:ext cx="17328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a:solidFill>
                  <a:srgbClr val="FF9900"/>
                </a:solidFill>
                <a:latin typeface="Arial" charset="0"/>
                <a:ea typeface="Arial" charset="0"/>
                <a:cs typeface="Arial" charset="0"/>
                <a:sym typeface="Cabin"/>
              </a:rPr>
              <a:t>0.936</a:t>
            </a:r>
          </a:p>
        </p:txBody>
      </p:sp>
      <p:cxnSp>
        <p:nvCxnSpPr>
          <p:cNvPr id="333" name="Shape 333"/>
          <p:cNvCxnSpPr/>
          <p:nvPr/>
        </p:nvCxnSpPr>
        <p:spPr>
          <a:xfrm rot="10800000" flipH="1">
            <a:off x="13166725" y="5022827"/>
            <a:ext cx="485699" cy="485699"/>
          </a:xfrm>
          <a:prstGeom prst="straightConnector1">
            <a:avLst/>
          </a:prstGeom>
          <a:noFill/>
          <a:ln w="63500" cap="rnd" cmpd="sng">
            <a:solidFill>
              <a:srgbClr val="FF9900"/>
            </a:solidFill>
            <a:prstDash val="solid"/>
            <a:miter/>
            <a:headEnd type="stealth" w="med" len="med"/>
            <a:tailEnd type="none" w="med" len="med"/>
          </a:ln>
        </p:spPr>
      </p:cxnSp>
      <p:cxnSp>
        <p:nvCxnSpPr>
          <p:cNvPr id="334" name="Shape 334"/>
          <p:cNvCxnSpPr/>
          <p:nvPr/>
        </p:nvCxnSpPr>
        <p:spPr>
          <a:xfrm rot="10800000">
            <a:off x="11902974" y="4900614"/>
            <a:ext cx="520800" cy="660300"/>
          </a:xfrm>
          <a:prstGeom prst="straightConnector1">
            <a:avLst/>
          </a:prstGeom>
          <a:noFill/>
          <a:ln w="63500" cap="rnd" cmpd="sng">
            <a:solidFill>
              <a:srgbClr val="FF9900"/>
            </a:solidFill>
            <a:prstDash val="solid"/>
            <a:miter/>
            <a:headEnd type="stealth" w="med" len="med"/>
            <a:tailEnd type="none" w="med" len="med"/>
          </a:ln>
        </p:spPr>
      </p:cxnSp>
      <p:sp>
        <p:nvSpPr>
          <p:cNvPr id="335" name="Shape 335"/>
          <p:cNvSpPr txBox="1"/>
          <p:nvPr/>
        </p:nvSpPr>
        <p:spPr>
          <a:xfrm>
            <a:off x="581025" y="1085850"/>
            <a:ext cx="6578599" cy="1143000"/>
          </a:xfrm>
          <a:prstGeom prst="rect">
            <a:avLst/>
          </a:prstGeom>
          <a:noFill/>
          <a:ln>
            <a:noFill/>
          </a:ln>
        </p:spPr>
        <p:txBody>
          <a:bodyPr lIns="0" tIns="0" rIns="0" bIns="0" anchor="ctr" anchorCtr="0">
            <a:noAutofit/>
          </a:bodyPr>
          <a:lstStyle/>
          <a:p>
            <a:pPr marL="0" marR="0" lvl="0" indent="0" rtl="0">
              <a:lnSpc>
                <a:spcPct val="100000"/>
              </a:lnSpc>
              <a:spcBef>
                <a:spcPts val="0"/>
              </a:spcBef>
              <a:spcAft>
                <a:spcPts val="0"/>
              </a:spcAft>
              <a:buClr>
                <a:srgbClr val="00FF00"/>
              </a:buClr>
              <a:buSzPct val="25000"/>
              <a:buFont typeface="Cabin"/>
              <a:buNone/>
            </a:pPr>
            <a:r>
              <a:rPr lang="es-AR" sz="3600" u="none" strike="noStrike" cap="none" dirty="0">
                <a:solidFill>
                  <a:srgbClr val="00FF00"/>
                </a:solidFill>
                <a:latin typeface="Arial" charset="0"/>
                <a:ea typeface="Arial" charset="0"/>
                <a:cs typeface="Arial" charset="0"/>
                <a:sym typeface="Cabin"/>
              </a:rPr>
              <a:t>Una variable es un lugar de la memoria que se utiliza para guardar un valor (</a:t>
            </a:r>
            <a:r>
              <a:rPr lang="es-AR" sz="3600" u="none" strike="noStrike" cap="none" dirty="0">
                <a:solidFill>
                  <a:srgbClr val="FFFFFF"/>
                </a:solidFill>
                <a:latin typeface="Arial" charset="0"/>
                <a:ea typeface="Arial" charset="0"/>
                <a:cs typeface="Arial" charset="0"/>
                <a:sym typeface="Cabin"/>
              </a:rPr>
              <a:t>0.6</a:t>
            </a:r>
            <a:r>
              <a:rPr lang="es-AR" sz="3600" u="none" strike="noStrike" cap="none" dirty="0">
                <a:solidFill>
                  <a:srgbClr val="00FF00"/>
                </a:solidFill>
                <a:latin typeface="Arial" charset="0"/>
                <a:ea typeface="Arial" charset="0"/>
                <a:cs typeface="Arial" charset="0"/>
                <a:sym typeface="Cabin"/>
              </a:rPr>
              <a:t>)</a:t>
            </a:r>
          </a:p>
        </p:txBody>
      </p:sp>
      <p:cxnSp>
        <p:nvCxnSpPr>
          <p:cNvPr id="24" name="Shape 331"/>
          <p:cNvCxnSpPr/>
          <p:nvPr/>
        </p:nvCxnSpPr>
        <p:spPr>
          <a:xfrm flipV="1">
            <a:off x="11453192" y="6119614"/>
            <a:ext cx="1075640" cy="898626"/>
          </a:xfrm>
          <a:prstGeom prst="straightConnector1">
            <a:avLst/>
          </a:prstGeom>
          <a:noFill/>
          <a:ln w="63500" cap="rnd" cmpd="sng">
            <a:solidFill>
              <a:srgbClr val="FF9900"/>
            </a:solidFill>
            <a:prstDash val="solid"/>
            <a:miter/>
            <a:headEnd type="stealth" w="med" len="med"/>
            <a:tailEnd type="none" w="med" len="me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p:nvPr/>
        </p:nvSpPr>
        <p:spPr>
          <a:xfrm>
            <a:off x="6362700" y="3831608"/>
            <a:ext cx="8843961" cy="1149452"/>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4000" u="none" strike="noStrike" cap="none" dirty="0">
                <a:solidFill>
                  <a:srgbClr val="00FF00"/>
                </a:solidFill>
                <a:latin typeface="Courier" charset="0"/>
                <a:ea typeface="Courier" charset="0"/>
                <a:cs typeface="Courier" charset="0"/>
                <a:sym typeface="Cabin"/>
              </a:rPr>
              <a:t>x</a:t>
            </a:r>
            <a:r>
              <a:rPr lang="en-US" sz="4000" u="none" strike="noStrike" cap="none" dirty="0">
                <a:solidFill>
                  <a:srgbClr val="FF00FF"/>
                </a:solidFill>
                <a:latin typeface="Courier" charset="0"/>
                <a:ea typeface="Courier" charset="0"/>
                <a:cs typeface="Courier" charset="0"/>
                <a:sym typeface="Cabin"/>
              </a:rPr>
              <a:t> </a:t>
            </a:r>
            <a:r>
              <a:rPr lang="en-US" sz="4000" u="none" strike="noStrike" cap="none" dirty="0">
                <a:solidFill>
                  <a:srgbClr val="FFFFFF"/>
                </a:solidFill>
                <a:latin typeface="Courier" charset="0"/>
                <a:ea typeface="Courier" charset="0"/>
                <a:cs typeface="Courier" charset="0"/>
                <a:sym typeface="Cabin"/>
              </a:rPr>
              <a:t>=</a:t>
            </a:r>
            <a:r>
              <a:rPr lang="en-US" sz="4000" u="none" strike="noStrike" cap="none" dirty="0">
                <a:solidFill>
                  <a:schemeClr val="lt1"/>
                </a:solidFill>
                <a:latin typeface="Courier" charset="0"/>
                <a:ea typeface="Courier" charset="0"/>
                <a:cs typeface="Courier" charset="0"/>
                <a:sym typeface="Cabin"/>
              </a:rPr>
              <a:t> </a:t>
            </a:r>
            <a:r>
              <a:rPr lang="en-US" sz="4000" u="none" strike="noStrike" cap="none" dirty="0">
                <a:solidFill>
                  <a:srgbClr val="FFFF00"/>
                </a:solidFill>
                <a:latin typeface="Courier" charset="0"/>
                <a:ea typeface="Courier" charset="0"/>
                <a:cs typeface="Courier" charset="0"/>
                <a:sym typeface="Cabin"/>
              </a:rPr>
              <a:t>3.9 *  x  * ( 1  -  x )</a:t>
            </a:r>
          </a:p>
        </p:txBody>
      </p:sp>
      <p:sp>
        <p:nvSpPr>
          <p:cNvPr id="321" name="Shape 321"/>
          <p:cNvSpPr txBox="1"/>
          <p:nvPr/>
        </p:nvSpPr>
        <p:spPr>
          <a:xfrm>
            <a:off x="10668000" y="1285360"/>
            <a:ext cx="5016500" cy="12700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a:buClr>
                <a:schemeClr val="lt1"/>
              </a:buClr>
              <a:buSzPct val="25000"/>
            </a:pPr>
            <a:r>
              <a:rPr lang="en-US" sz="4900" dirty="0">
                <a:solidFill>
                  <a:schemeClr val="lt1"/>
                </a:solidFill>
                <a:latin typeface="Arial" charset="0"/>
                <a:ea typeface="Arial" charset="0"/>
                <a:cs typeface="Arial" charset="0"/>
                <a:sym typeface="Cabin"/>
              </a:rPr>
              <a:t> 0.6    0.936</a:t>
            </a:r>
          </a:p>
        </p:txBody>
      </p:sp>
      <p:sp>
        <p:nvSpPr>
          <p:cNvPr id="322" name="Shape 322"/>
          <p:cNvSpPr txBox="1"/>
          <p:nvPr/>
        </p:nvSpPr>
        <p:spPr>
          <a:xfrm>
            <a:off x="9813925" y="1482210"/>
            <a:ext cx="444500" cy="863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5200" u="none" strike="noStrike" cap="none" dirty="0">
                <a:solidFill>
                  <a:srgbClr val="00FF00"/>
                </a:solidFill>
                <a:latin typeface="Arial" charset="0"/>
                <a:ea typeface="Arial" charset="0"/>
                <a:cs typeface="Arial" charset="0"/>
                <a:sym typeface="Cabin"/>
              </a:rPr>
              <a:t>x</a:t>
            </a:r>
          </a:p>
        </p:txBody>
      </p:sp>
      <p:sp>
        <p:nvSpPr>
          <p:cNvPr id="328" name="Shape 328"/>
          <p:cNvSpPr txBox="1"/>
          <p:nvPr/>
        </p:nvSpPr>
        <p:spPr>
          <a:xfrm>
            <a:off x="12150725" y="5489060"/>
            <a:ext cx="10632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a:solidFill>
                  <a:srgbClr val="FF9900"/>
                </a:solidFill>
                <a:latin typeface="Arial" charset="0"/>
                <a:ea typeface="Arial" charset="0"/>
                <a:cs typeface="Arial" charset="0"/>
                <a:sym typeface="Cabin"/>
              </a:rPr>
              <a:t>0.4</a:t>
            </a:r>
          </a:p>
        </p:txBody>
      </p:sp>
      <p:cxnSp>
        <p:nvCxnSpPr>
          <p:cNvPr id="331" name="Shape 331"/>
          <p:cNvCxnSpPr/>
          <p:nvPr/>
        </p:nvCxnSpPr>
        <p:spPr>
          <a:xfrm flipV="1">
            <a:off x="11453192" y="6111259"/>
            <a:ext cx="1075640" cy="898626"/>
          </a:xfrm>
          <a:prstGeom prst="straightConnector1">
            <a:avLst/>
          </a:prstGeom>
          <a:noFill/>
          <a:ln w="63500" cap="rnd" cmpd="sng">
            <a:solidFill>
              <a:srgbClr val="FF9900"/>
            </a:solidFill>
            <a:prstDash val="solid"/>
            <a:miter/>
            <a:headEnd type="stealth" w="med" len="med"/>
            <a:tailEnd type="none" w="med" len="med"/>
          </a:ln>
        </p:spPr>
      </p:cxnSp>
      <p:sp>
        <p:nvSpPr>
          <p:cNvPr id="332" name="Shape 332"/>
          <p:cNvSpPr txBox="1"/>
          <p:nvPr/>
        </p:nvSpPr>
        <p:spPr>
          <a:xfrm>
            <a:off x="10115550" y="7009885"/>
            <a:ext cx="17328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a:solidFill>
                  <a:srgbClr val="FF9900"/>
                </a:solidFill>
                <a:latin typeface="Arial" charset="0"/>
                <a:ea typeface="Arial" charset="0"/>
                <a:cs typeface="Arial" charset="0"/>
                <a:sym typeface="Cabin"/>
              </a:rPr>
              <a:t>0.936</a:t>
            </a:r>
          </a:p>
        </p:txBody>
      </p:sp>
      <p:cxnSp>
        <p:nvCxnSpPr>
          <p:cNvPr id="333" name="Shape 333"/>
          <p:cNvCxnSpPr/>
          <p:nvPr/>
        </p:nvCxnSpPr>
        <p:spPr>
          <a:xfrm rot="10800000" flipH="1">
            <a:off x="13166725" y="5014472"/>
            <a:ext cx="485699" cy="485699"/>
          </a:xfrm>
          <a:prstGeom prst="straightConnector1">
            <a:avLst/>
          </a:prstGeom>
          <a:noFill/>
          <a:ln w="63500" cap="rnd" cmpd="sng">
            <a:solidFill>
              <a:srgbClr val="FF9900"/>
            </a:solidFill>
            <a:prstDash val="solid"/>
            <a:miter/>
            <a:headEnd type="stealth" w="med" len="med"/>
            <a:tailEnd type="none" w="med" len="med"/>
          </a:ln>
        </p:spPr>
      </p:cxnSp>
      <p:cxnSp>
        <p:nvCxnSpPr>
          <p:cNvPr id="334" name="Shape 334"/>
          <p:cNvCxnSpPr/>
          <p:nvPr/>
        </p:nvCxnSpPr>
        <p:spPr>
          <a:xfrm rot="10800000">
            <a:off x="11902974" y="4892259"/>
            <a:ext cx="520800" cy="660300"/>
          </a:xfrm>
          <a:prstGeom prst="straightConnector1">
            <a:avLst/>
          </a:prstGeom>
          <a:noFill/>
          <a:ln w="63500" cap="rnd" cmpd="sng">
            <a:solidFill>
              <a:srgbClr val="FF9900"/>
            </a:solidFill>
            <a:prstDash val="solid"/>
            <a:miter/>
            <a:headEnd type="stealth" w="med" len="med"/>
            <a:tailEnd type="none" w="med" len="med"/>
          </a:ln>
        </p:spPr>
      </p:cxnSp>
      <p:cxnSp>
        <p:nvCxnSpPr>
          <p:cNvPr id="18" name="Shape 348"/>
          <p:cNvCxnSpPr/>
          <p:nvPr/>
        </p:nvCxnSpPr>
        <p:spPr>
          <a:xfrm flipH="1">
            <a:off x="10944311" y="1474272"/>
            <a:ext cx="763500" cy="885900"/>
          </a:xfrm>
          <a:prstGeom prst="straightConnector1">
            <a:avLst/>
          </a:prstGeom>
          <a:noFill/>
          <a:ln w="63500" cap="rnd" cmpd="sng">
            <a:solidFill>
              <a:srgbClr val="FFFF00"/>
            </a:solidFill>
            <a:prstDash val="solid"/>
            <a:miter/>
            <a:headEnd type="none" w="med" len="med"/>
            <a:tailEnd type="none" w="med" len="med"/>
          </a:ln>
        </p:spPr>
      </p:cxnSp>
      <p:cxnSp>
        <p:nvCxnSpPr>
          <p:cNvPr id="19" name="Shape 349"/>
          <p:cNvCxnSpPr/>
          <p:nvPr/>
        </p:nvCxnSpPr>
        <p:spPr>
          <a:xfrm>
            <a:off x="10944225" y="1456810"/>
            <a:ext cx="572999" cy="798600"/>
          </a:xfrm>
          <a:prstGeom prst="straightConnector1">
            <a:avLst/>
          </a:prstGeom>
          <a:noFill/>
          <a:ln w="63500" cap="rnd" cmpd="sng">
            <a:solidFill>
              <a:srgbClr val="FFFF00"/>
            </a:solidFill>
            <a:prstDash val="solid"/>
            <a:miter/>
            <a:headEnd type="none" w="med" len="med"/>
            <a:tailEnd type="none" w="med" len="med"/>
          </a:ln>
        </p:spPr>
      </p:cxnSp>
      <p:sp>
        <p:nvSpPr>
          <p:cNvPr id="20" name="Shape 343"/>
          <p:cNvSpPr txBox="1"/>
          <p:nvPr/>
        </p:nvSpPr>
        <p:spPr>
          <a:xfrm>
            <a:off x="618357" y="5851475"/>
            <a:ext cx="7663862" cy="2070100"/>
          </a:xfrm>
          <a:prstGeom prst="rect">
            <a:avLst/>
          </a:prstGeom>
          <a:noFill/>
          <a:ln>
            <a:noFill/>
          </a:ln>
        </p:spPr>
        <p:txBody>
          <a:bodyPr lIns="0" tIns="0" rIns="0" bIns="0" anchor="ctr" anchorCtr="0">
            <a:noAutofit/>
          </a:bodyPr>
          <a:lstStyle/>
          <a:p>
            <a:pPr>
              <a:buClr>
                <a:srgbClr val="FFFF00"/>
              </a:buClr>
              <a:buSzPct val="25000"/>
            </a:pPr>
            <a:r>
              <a:rPr lang="es-AR" sz="3200" dirty="0">
                <a:solidFill>
                  <a:srgbClr val="FFFF00"/>
                </a:solidFill>
                <a:latin typeface="Arial" charset="0"/>
                <a:ea typeface="Arial" charset="0"/>
                <a:cs typeface="Arial" charset="0"/>
                <a:sym typeface="Cabin"/>
              </a:rPr>
              <a:t>El lado derecho es una expresión. </a:t>
            </a:r>
            <a:r>
              <a:rPr lang="es-AR" sz="3200" dirty="0">
                <a:solidFill>
                  <a:srgbClr val="FF9900"/>
                </a:solidFill>
                <a:latin typeface="Arial" charset="0"/>
                <a:ea typeface="Arial" charset="0"/>
                <a:cs typeface="Arial" charset="0"/>
                <a:sym typeface="Cabin"/>
              </a:rPr>
              <a:t>Una vez evaluada la expresión,</a:t>
            </a:r>
            <a:r>
              <a:rPr lang="es-AR" sz="3200" dirty="0">
                <a:solidFill>
                  <a:schemeClr val="lt1"/>
                </a:solidFill>
                <a:latin typeface="Arial" charset="0"/>
                <a:ea typeface="Arial" charset="0"/>
                <a:cs typeface="Arial" charset="0"/>
                <a:sym typeface="Cabin"/>
              </a:rPr>
              <a:t> </a:t>
            </a:r>
            <a:r>
              <a:rPr lang="es-AR" sz="3200" dirty="0">
                <a:solidFill>
                  <a:srgbClr val="00FF00"/>
                </a:solidFill>
                <a:latin typeface="Arial" charset="0"/>
                <a:ea typeface="Arial" charset="0"/>
                <a:cs typeface="Arial" charset="0"/>
                <a:sym typeface="Cabin"/>
              </a:rPr>
              <a:t>el resultado se coloca en (se asigna a) la variable que está a la izquierda (es decir, x).</a:t>
            </a:r>
          </a:p>
        </p:txBody>
      </p:sp>
      <p:sp>
        <p:nvSpPr>
          <p:cNvPr id="21" name="Shape 346"/>
          <p:cNvSpPr txBox="1"/>
          <p:nvPr/>
        </p:nvSpPr>
        <p:spPr>
          <a:xfrm>
            <a:off x="581025" y="1074144"/>
            <a:ext cx="7504111" cy="2159000"/>
          </a:xfrm>
          <a:prstGeom prst="rect">
            <a:avLst/>
          </a:prstGeom>
          <a:noFill/>
          <a:ln>
            <a:noFill/>
          </a:ln>
        </p:spPr>
        <p:txBody>
          <a:bodyPr lIns="0" tIns="0" rIns="0" bIns="0" anchor="ctr" anchorCtr="0">
            <a:noAutofit/>
          </a:bodyPr>
          <a:lstStyle/>
          <a:p>
            <a:pPr lvl="0">
              <a:buClr>
                <a:srgbClr val="00FF00"/>
              </a:buClr>
              <a:buSzPct val="25000"/>
            </a:pPr>
            <a:r>
              <a:rPr lang="es-AR" sz="3200" dirty="0">
                <a:solidFill>
                  <a:srgbClr val="00FF00"/>
                </a:solidFill>
                <a:latin typeface="Arial" charset="0"/>
                <a:ea typeface="Arial" charset="0"/>
                <a:cs typeface="Arial" charset="0"/>
                <a:sym typeface="Cabin"/>
              </a:rPr>
              <a:t>Una</a:t>
            </a:r>
            <a:r>
              <a:rPr lang="es-AR" sz="3200" u="none" strike="noStrike" cap="none" dirty="0">
                <a:solidFill>
                  <a:srgbClr val="00FF00"/>
                </a:solidFill>
                <a:latin typeface="Arial" charset="0"/>
                <a:ea typeface="Arial" charset="0"/>
                <a:cs typeface="Arial" charset="0"/>
                <a:sym typeface="Cabin"/>
              </a:rPr>
              <a:t> variable </a:t>
            </a:r>
            <a:r>
              <a:rPr lang="es-AR" sz="3200" dirty="0">
                <a:solidFill>
                  <a:srgbClr val="00FF00"/>
                </a:solidFill>
                <a:latin typeface="Arial" charset="0"/>
                <a:ea typeface="Arial" charset="0"/>
                <a:cs typeface="Arial" charset="0"/>
                <a:sym typeface="Cabin"/>
              </a:rPr>
              <a:t>es un lugar de la memoria que se utiliza para para </a:t>
            </a:r>
            <a:r>
              <a:rPr lang="es-AR" sz="3200" u="none" strike="noStrike" cap="none" dirty="0">
                <a:solidFill>
                  <a:srgbClr val="00FF00"/>
                </a:solidFill>
                <a:latin typeface="Arial" charset="0"/>
                <a:ea typeface="Arial" charset="0"/>
                <a:cs typeface="Arial" charset="0"/>
                <a:sym typeface="Cabin"/>
              </a:rPr>
              <a:t>almacenar un valor. El valor almacenado en una variable puede actualizarse reemplazando el valor anterior (</a:t>
            </a:r>
            <a:r>
              <a:rPr lang="es-AR" sz="3200" u="none" strike="noStrike" cap="none" dirty="0">
                <a:solidFill>
                  <a:srgbClr val="FFFFFF"/>
                </a:solidFill>
                <a:latin typeface="Arial" charset="0"/>
                <a:ea typeface="Arial" charset="0"/>
                <a:cs typeface="Arial" charset="0"/>
                <a:sym typeface="Cabin"/>
              </a:rPr>
              <a:t>0.6</a:t>
            </a:r>
            <a:r>
              <a:rPr lang="es-AR" sz="3200" u="none" strike="noStrike" cap="none" dirty="0">
                <a:solidFill>
                  <a:srgbClr val="00FF00"/>
                </a:solidFill>
                <a:latin typeface="Arial" charset="0"/>
                <a:ea typeface="Arial" charset="0"/>
                <a:cs typeface="Arial" charset="0"/>
                <a:sym typeface="Cabin"/>
              </a:rPr>
              <a:t>) </a:t>
            </a:r>
            <a:r>
              <a:rPr lang="es-AR" sz="3200" dirty="0">
                <a:solidFill>
                  <a:srgbClr val="00FF00"/>
                </a:solidFill>
                <a:latin typeface="Arial" charset="0"/>
                <a:ea typeface="Arial" charset="0"/>
                <a:cs typeface="Arial" charset="0"/>
                <a:sym typeface="Cabin"/>
              </a:rPr>
              <a:t>con uno nuevo</a:t>
            </a:r>
            <a:r>
              <a:rPr lang="es-AR" sz="3200" u="none" strike="noStrike" cap="none" dirty="0">
                <a:solidFill>
                  <a:srgbClr val="00FF00"/>
                </a:solidFill>
                <a:latin typeface="Arial" charset="0"/>
                <a:ea typeface="Arial" charset="0"/>
                <a:cs typeface="Arial" charset="0"/>
                <a:sym typeface="Cabin"/>
              </a:rPr>
              <a:t> (</a:t>
            </a:r>
            <a:r>
              <a:rPr lang="es-AR" sz="3200" u="none" strike="noStrike" cap="none" dirty="0">
                <a:solidFill>
                  <a:srgbClr val="FFFFFF"/>
                </a:solidFill>
                <a:latin typeface="Arial" charset="0"/>
                <a:ea typeface="Arial" charset="0"/>
                <a:cs typeface="Arial" charset="0"/>
                <a:sym typeface="Cabin"/>
              </a:rPr>
              <a:t>0.936</a:t>
            </a:r>
            <a:r>
              <a:rPr lang="es-AR" sz="3200" u="none" strike="noStrike" cap="none" dirty="0">
                <a:solidFill>
                  <a:srgbClr val="00FF00"/>
                </a:solidFill>
                <a:latin typeface="Arial" charset="0"/>
                <a:ea typeface="Arial" charset="0"/>
                <a:cs typeface="Arial" charset="0"/>
                <a:sym typeface="Cabin"/>
              </a:rPr>
              <a:t>).</a:t>
            </a:r>
          </a:p>
        </p:txBody>
      </p:sp>
      <p:sp>
        <p:nvSpPr>
          <p:cNvPr id="33" name="Shape 324"/>
          <p:cNvSpPr txBox="1"/>
          <p:nvPr/>
        </p:nvSpPr>
        <p:spPr>
          <a:xfrm>
            <a:off x="9423511" y="3520508"/>
            <a:ext cx="9000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0.6</a:t>
            </a:r>
          </a:p>
        </p:txBody>
      </p:sp>
      <p:sp>
        <p:nvSpPr>
          <p:cNvPr id="34" name="Shape 325"/>
          <p:cNvSpPr txBox="1"/>
          <p:nvPr/>
        </p:nvSpPr>
        <p:spPr>
          <a:xfrm>
            <a:off x="13244725" y="3626471"/>
            <a:ext cx="10632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0.6</a:t>
            </a:r>
          </a:p>
        </p:txBody>
      </p:sp>
      <p:cxnSp>
        <p:nvCxnSpPr>
          <p:cNvPr id="35" name="Shape 326"/>
          <p:cNvCxnSpPr/>
          <p:nvPr/>
        </p:nvCxnSpPr>
        <p:spPr>
          <a:xfrm flipV="1">
            <a:off x="10100344" y="2563570"/>
            <a:ext cx="606425" cy="956938"/>
          </a:xfrm>
          <a:prstGeom prst="straightConnector1">
            <a:avLst/>
          </a:prstGeom>
          <a:noFill/>
          <a:ln w="63500" cap="rnd" cmpd="sng">
            <a:solidFill>
              <a:schemeClr val="lt1"/>
            </a:solidFill>
            <a:prstDash val="solid"/>
            <a:miter/>
            <a:headEnd type="stealth" w="med" len="med"/>
            <a:tailEnd type="none" w="med" len="med"/>
          </a:ln>
        </p:spPr>
      </p:cxnSp>
      <p:cxnSp>
        <p:nvCxnSpPr>
          <p:cNvPr id="36" name="Shape 327"/>
          <p:cNvCxnSpPr/>
          <p:nvPr/>
        </p:nvCxnSpPr>
        <p:spPr>
          <a:xfrm flipH="1" flipV="1">
            <a:off x="11739325" y="2563571"/>
            <a:ext cx="1696621" cy="1147467"/>
          </a:xfrm>
          <a:prstGeom prst="straightConnector1">
            <a:avLst/>
          </a:prstGeom>
          <a:noFill/>
          <a:ln w="63500" cap="rnd" cmpd="sng">
            <a:solidFill>
              <a:schemeClr val="lt1"/>
            </a:solidFill>
            <a:prstDash val="solid"/>
            <a:miter/>
            <a:headEnd type="stealth" w="med" len="med"/>
            <a:tailEnd type="none" w="med" len="med"/>
          </a:ln>
        </p:spPr>
      </p:cxnSp>
      <p:cxnSp>
        <p:nvCxnSpPr>
          <p:cNvPr id="37" name="Shape 329"/>
          <p:cNvCxnSpPr/>
          <p:nvPr/>
        </p:nvCxnSpPr>
        <p:spPr>
          <a:xfrm flipH="1" flipV="1">
            <a:off x="8085136" y="4892259"/>
            <a:ext cx="2393950" cy="2117626"/>
          </a:xfrm>
          <a:prstGeom prst="straightConnector1">
            <a:avLst/>
          </a:prstGeom>
          <a:noFill/>
          <a:ln w="63500" cap="rnd" cmpd="sng">
            <a:solidFill>
              <a:srgbClr val="FF9900"/>
            </a:solidFill>
            <a:prstDash val="solid"/>
            <a:miter/>
            <a:headEnd type="stealth" w="med" len="med"/>
            <a:tailEnd type="none" w="med" len="med"/>
          </a:ln>
        </p:spPr>
      </p:cxnSp>
      <p:cxnSp>
        <p:nvCxnSpPr>
          <p:cNvPr id="38" name="Shape 330"/>
          <p:cNvCxnSpPr/>
          <p:nvPr/>
        </p:nvCxnSpPr>
        <p:spPr>
          <a:xfrm flipH="1" flipV="1">
            <a:off x="9988916" y="4892259"/>
            <a:ext cx="993034" cy="2117626"/>
          </a:xfrm>
          <a:prstGeom prst="straightConnector1">
            <a:avLst/>
          </a:prstGeom>
          <a:noFill/>
          <a:ln w="63500" cap="rnd" cmpd="sng">
            <a:solidFill>
              <a:srgbClr val="FF9900"/>
            </a:solidFill>
            <a:prstDash val="solid"/>
            <a:miter/>
            <a:headEnd type="stealth" w="med" len="med"/>
            <a:tailEnd type="none" w="med" len="med"/>
          </a:ln>
        </p:spPr>
      </p:cxnSp>
    </p:spTree>
    <p:extLst>
      <p:ext uri="{BB962C8B-B14F-4D97-AF65-F5344CB8AC3E}">
        <p14:creationId xmlns:p14="http://schemas.microsoft.com/office/powerpoint/2010/main" val="322023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sz="7200" dirty="0">
                <a:solidFill>
                  <a:srgbClr val="FFFF00"/>
                </a:solidFill>
              </a:rPr>
              <a:t>Expresiones</a:t>
            </a:r>
          </a:p>
        </p:txBody>
      </p:sp>
    </p:spTree>
    <p:extLst>
      <p:ext uri="{BB962C8B-B14F-4D97-AF65-F5344CB8AC3E}">
        <p14:creationId xmlns:p14="http://schemas.microsoft.com/office/powerpoint/2010/main" val="422156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Shape 35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7600" u="none" strike="noStrike" cap="none" dirty="0">
                <a:solidFill>
                  <a:srgbClr val="FFFF00"/>
                </a:solidFill>
                <a:latin typeface="Arial" charset="0"/>
                <a:ea typeface="Arial" charset="0"/>
                <a:cs typeface="Arial" charset="0"/>
                <a:sym typeface="Cabin"/>
              </a:rPr>
              <a:t>Expresiones Numéricas</a:t>
            </a:r>
          </a:p>
        </p:txBody>
      </p:sp>
      <p:sp>
        <p:nvSpPr>
          <p:cNvPr id="355" name="Shape 355"/>
          <p:cNvSpPr txBox="1">
            <a:spLocks noGrp="1"/>
          </p:cNvSpPr>
          <p:nvPr>
            <p:ph idx="1"/>
          </p:nvPr>
        </p:nvSpPr>
        <p:spPr>
          <a:xfrm>
            <a:off x="612280" y="2150310"/>
            <a:ext cx="9036050" cy="6034087"/>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Dada la falta de símbolos matem</a:t>
            </a:r>
            <a:r>
              <a:rPr lang="es-AR" sz="3600" b="0" dirty="0">
                <a:solidFill>
                  <a:schemeClr val="lt1"/>
                </a:solidFill>
                <a:latin typeface="Arial" charset="0"/>
                <a:ea typeface="Arial" charset="0"/>
                <a:cs typeface="Arial" charset="0"/>
                <a:sym typeface="Cabin"/>
              </a:rPr>
              <a:t>áticos en los teclados de la computadora, utilizamos el “lenguaje de la computadora” para expresar las operaciones matemáticas clásicas</a:t>
            </a:r>
            <a:endParaRPr lang="es-AR" sz="3600" b="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El asterisco es la multiplicación</a:t>
            </a:r>
          </a:p>
          <a:p>
            <a:pPr marL="749300" marR="0" lvl="0" indent="-371094" algn="l" rtl="0">
              <a:lnSpc>
                <a:spcPct val="100000"/>
              </a:lnSpc>
              <a:spcBef>
                <a:spcPts val="3500"/>
              </a:spcBef>
              <a:spcAft>
                <a:spcPts val="0"/>
              </a:spcAft>
              <a:buClr>
                <a:schemeClr val="lt1"/>
              </a:buClr>
              <a:buSzPct val="100000"/>
              <a:buFont typeface="Cabin"/>
              <a:buChar char="•"/>
            </a:pPr>
            <a:r>
              <a:rPr lang="es-AR" sz="3600" b="0" dirty="0">
                <a:solidFill>
                  <a:schemeClr val="lt1"/>
                </a:solidFill>
                <a:latin typeface="Arial" charset="0"/>
                <a:ea typeface="Arial" charset="0"/>
                <a:cs typeface="Arial" charset="0"/>
                <a:sym typeface="Cabin"/>
              </a:rPr>
              <a:t>La potenciación</a:t>
            </a:r>
            <a:r>
              <a:rPr lang="es-AR" sz="3600" b="0" u="none" strike="noStrike" cap="none" dirty="0">
                <a:solidFill>
                  <a:schemeClr val="lt1"/>
                </a:solidFill>
                <a:latin typeface="Arial" charset="0"/>
                <a:ea typeface="Arial" charset="0"/>
                <a:cs typeface="Arial" charset="0"/>
                <a:sym typeface="Cabin"/>
              </a:rPr>
              <a:t> (elevar a la potencia) tiene un aspecto diferente que en matemáticas</a:t>
            </a:r>
          </a:p>
        </p:txBody>
      </p:sp>
      <p:graphicFrame>
        <p:nvGraphicFramePr>
          <p:cNvPr id="356" name="Shape 356"/>
          <p:cNvGraphicFramePr/>
          <p:nvPr/>
        </p:nvGraphicFramePr>
        <p:xfrm>
          <a:off x="10137280" y="2305885"/>
          <a:ext cx="5025250" cy="5567275"/>
        </p:xfrm>
        <a:graphic>
          <a:graphicData uri="http://schemas.openxmlformats.org/drawingml/2006/table">
            <a:tbl>
              <a:tblPr>
                <a:noFill/>
                <a:tableStyleId>{54014B03-8F40-49A2-A0EB-D18ED94CC971}</a:tableStyleId>
              </a:tblPr>
              <a:tblGrid>
                <a:gridCol w="2398575">
                  <a:extLst>
                    <a:ext uri="{9D8B030D-6E8A-4147-A177-3AD203B41FA5}">
                      <a16:colId xmlns:a16="http://schemas.microsoft.com/office/drawing/2014/main" val="20000"/>
                    </a:ext>
                  </a:extLst>
                </a:gridCol>
                <a:gridCol w="2626675">
                  <a:extLst>
                    <a:ext uri="{9D8B030D-6E8A-4147-A177-3AD203B41FA5}">
                      <a16:colId xmlns:a16="http://schemas.microsoft.com/office/drawing/2014/main" val="20001"/>
                    </a:ext>
                  </a:extLst>
                </a:gridCol>
              </a:tblGrid>
              <a:tr h="795325">
                <a:tc>
                  <a:txBody>
                    <a:bodyPr/>
                    <a:lstStyle/>
                    <a:p>
                      <a:pPr marL="0" lvl="0" indent="0" algn="ctr" rtl="0">
                        <a:lnSpc>
                          <a:spcPct val="100000"/>
                        </a:lnSpc>
                        <a:spcBef>
                          <a:spcPts val="0"/>
                        </a:spcBef>
                        <a:spcAft>
                          <a:spcPts val="0"/>
                        </a:spcAft>
                        <a:buClr>
                          <a:srgbClr val="00FFFF"/>
                        </a:buClr>
                        <a:buSzPct val="25000"/>
                        <a:buFont typeface="Cabin"/>
                        <a:buNone/>
                      </a:pPr>
                      <a:r>
                        <a:rPr lang="es-AR" sz="3200" b="0" i="0" u="none" noProof="0" dirty="0">
                          <a:solidFill>
                            <a:srgbClr val="00FFFF"/>
                          </a:solidFill>
                          <a:latin typeface="Arial" charset="0"/>
                          <a:ea typeface="Arial" charset="0"/>
                          <a:cs typeface="Arial" charset="0"/>
                          <a:sym typeface="Cabin"/>
                        </a:rPr>
                        <a:t>Operador</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solidFill>
                      <a:srgbClr val="7F7F7F">
                        <a:alpha val="49411"/>
                      </a:srgbClr>
                    </a:solidFill>
                  </a:tcPr>
                </a:tc>
                <a:tc>
                  <a:txBody>
                    <a:bodyPr/>
                    <a:lstStyle/>
                    <a:p>
                      <a:pPr marL="0" lvl="0" indent="0" algn="ctr" rtl="0">
                        <a:lnSpc>
                          <a:spcPct val="100000"/>
                        </a:lnSpc>
                        <a:spcBef>
                          <a:spcPts val="0"/>
                        </a:spcBef>
                        <a:spcAft>
                          <a:spcPts val="0"/>
                        </a:spcAft>
                        <a:buClr>
                          <a:schemeClr val="lt1"/>
                        </a:buClr>
                        <a:buSzPct val="25000"/>
                        <a:buFont typeface="Cabin"/>
                        <a:buNone/>
                      </a:pPr>
                      <a:r>
                        <a:rPr lang="es-AR" sz="3200" b="0" i="0" u="none" noProof="0" dirty="0">
                          <a:solidFill>
                            <a:schemeClr val="lt1"/>
                          </a:solidFill>
                          <a:latin typeface="Arial" charset="0"/>
                          <a:ea typeface="Arial" charset="0"/>
                          <a:cs typeface="Arial" charset="0"/>
                          <a:sym typeface="Cabin"/>
                        </a:rPr>
                        <a:t>Operación</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solidFill>
                      <a:srgbClr val="7F7F7F">
                        <a:alpha val="49411"/>
                      </a:srgbClr>
                    </a:solidFill>
                  </a:tcPr>
                </a:tc>
                <a:extLst>
                  <a:ext uri="{0D108BD9-81ED-4DB2-BD59-A6C34878D82A}">
                    <a16:rowId xmlns:a16="http://schemas.microsoft.com/office/drawing/2014/main" val="10000"/>
                  </a:ext>
                </a:extLst>
              </a:tr>
              <a:tr h="795325">
                <a:tc>
                  <a:txBody>
                    <a:bodyPr/>
                    <a:lstStyle/>
                    <a:p>
                      <a:pPr marL="0" lvl="0" indent="0" algn="ctr" rtl="0">
                        <a:lnSpc>
                          <a:spcPct val="100000"/>
                        </a:lnSpc>
                        <a:spcBef>
                          <a:spcPts val="0"/>
                        </a:spcBef>
                        <a:spcAft>
                          <a:spcPts val="0"/>
                        </a:spcAft>
                        <a:buClr>
                          <a:srgbClr val="00FFFF"/>
                        </a:buClr>
                        <a:buSzPct val="25000"/>
                        <a:buFont typeface="Cabin"/>
                        <a:buNone/>
                      </a:pPr>
                      <a:r>
                        <a:rPr lang="es-AR" sz="3100" b="0" i="0" u="none" noProof="0" dirty="0">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s-AR" sz="3100" b="0" i="0" u="none" noProof="0" dirty="0">
                          <a:solidFill>
                            <a:schemeClr val="lt1"/>
                          </a:solidFill>
                          <a:latin typeface="Arial" charset="0"/>
                          <a:ea typeface="Arial" charset="0"/>
                          <a:cs typeface="Arial" charset="0"/>
                          <a:sym typeface="Cabin"/>
                        </a:rPr>
                        <a:t>Suma</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795325">
                <a:tc>
                  <a:txBody>
                    <a:bodyPr/>
                    <a:lstStyle/>
                    <a:p>
                      <a:pPr marL="0" lvl="0" indent="0" algn="ctr" rtl="0">
                        <a:lnSpc>
                          <a:spcPct val="100000"/>
                        </a:lnSpc>
                        <a:spcBef>
                          <a:spcPts val="0"/>
                        </a:spcBef>
                        <a:spcAft>
                          <a:spcPts val="0"/>
                        </a:spcAft>
                        <a:buClr>
                          <a:srgbClr val="00FFFF"/>
                        </a:buClr>
                        <a:buSzPct val="25000"/>
                        <a:buFont typeface="Cabin"/>
                        <a:buNone/>
                      </a:pPr>
                      <a:r>
                        <a:rPr lang="es-AR" sz="3100" b="0" i="0" u="none" noProof="0" dirty="0">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s-AR" sz="3100" b="0" i="0" u="none" noProof="0" dirty="0">
                          <a:solidFill>
                            <a:schemeClr val="lt1"/>
                          </a:solidFill>
                          <a:latin typeface="Arial" charset="0"/>
                          <a:ea typeface="Arial" charset="0"/>
                          <a:cs typeface="Arial" charset="0"/>
                          <a:sym typeface="Cabin"/>
                        </a:rPr>
                        <a:t>Resta</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2"/>
                  </a:ext>
                </a:extLst>
              </a:tr>
              <a:tr h="795325">
                <a:tc>
                  <a:txBody>
                    <a:bodyPr/>
                    <a:lstStyle/>
                    <a:p>
                      <a:pPr marL="0" lvl="0" indent="0" algn="ctr" rtl="0">
                        <a:lnSpc>
                          <a:spcPct val="100000"/>
                        </a:lnSpc>
                        <a:spcBef>
                          <a:spcPts val="0"/>
                        </a:spcBef>
                        <a:spcAft>
                          <a:spcPts val="0"/>
                        </a:spcAft>
                        <a:buClr>
                          <a:srgbClr val="00FFFF"/>
                        </a:buClr>
                        <a:buSzPct val="25000"/>
                        <a:buFont typeface="Cabin"/>
                        <a:buNone/>
                      </a:pPr>
                      <a:r>
                        <a:rPr lang="es-AR" sz="3100" b="0" i="0" u="none" noProof="0" dirty="0">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s-AR" sz="3100" b="0" i="0" u="none" noProof="0" dirty="0">
                          <a:solidFill>
                            <a:schemeClr val="lt1"/>
                          </a:solidFill>
                          <a:latin typeface="Arial" charset="0"/>
                          <a:ea typeface="Arial" charset="0"/>
                          <a:cs typeface="Arial" charset="0"/>
                          <a:sym typeface="Cabin"/>
                        </a:rPr>
                        <a:t>Multiplicación</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3"/>
                  </a:ext>
                </a:extLst>
              </a:tr>
              <a:tr h="795325">
                <a:tc>
                  <a:txBody>
                    <a:bodyPr/>
                    <a:lstStyle/>
                    <a:p>
                      <a:pPr marL="0" lvl="0" indent="0" algn="ctr" rtl="0">
                        <a:lnSpc>
                          <a:spcPct val="100000"/>
                        </a:lnSpc>
                        <a:spcBef>
                          <a:spcPts val="0"/>
                        </a:spcBef>
                        <a:spcAft>
                          <a:spcPts val="0"/>
                        </a:spcAft>
                        <a:buClr>
                          <a:srgbClr val="00FFFF"/>
                        </a:buClr>
                        <a:buSzPct val="25000"/>
                        <a:buFont typeface="Cabin"/>
                        <a:buNone/>
                      </a:pPr>
                      <a:r>
                        <a:rPr lang="es-AR" sz="3100" b="0" i="0" u="none" noProof="0" dirty="0">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s-AR" sz="3100" b="0" i="0" u="none" noProof="0" dirty="0">
                          <a:solidFill>
                            <a:schemeClr val="lt1"/>
                          </a:solidFill>
                          <a:latin typeface="Arial" charset="0"/>
                          <a:ea typeface="Arial" charset="0"/>
                          <a:cs typeface="Arial" charset="0"/>
                          <a:sym typeface="Cabin"/>
                        </a:rPr>
                        <a:t>División</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4"/>
                  </a:ext>
                </a:extLst>
              </a:tr>
              <a:tr h="795325">
                <a:tc>
                  <a:txBody>
                    <a:bodyPr/>
                    <a:lstStyle/>
                    <a:p>
                      <a:pPr marL="0" lvl="0" indent="0" algn="ctr" rtl="0">
                        <a:lnSpc>
                          <a:spcPct val="100000"/>
                        </a:lnSpc>
                        <a:spcBef>
                          <a:spcPts val="0"/>
                        </a:spcBef>
                        <a:spcAft>
                          <a:spcPts val="0"/>
                        </a:spcAft>
                        <a:buClr>
                          <a:srgbClr val="00FFFF"/>
                        </a:buClr>
                        <a:buSzPct val="25000"/>
                        <a:buFont typeface="Cabin"/>
                        <a:buNone/>
                      </a:pPr>
                      <a:r>
                        <a:rPr lang="es-AR" sz="3100" b="0" i="0" u="none" noProof="0" dirty="0">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s-AR" sz="3100" b="0" i="0" u="none" noProof="0" dirty="0">
                          <a:solidFill>
                            <a:schemeClr val="lt1"/>
                          </a:solidFill>
                          <a:latin typeface="Arial" charset="0"/>
                          <a:ea typeface="Arial" charset="0"/>
                          <a:cs typeface="Arial" charset="0"/>
                          <a:sym typeface="Cabin"/>
                        </a:rPr>
                        <a:t>Potencia</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5"/>
                  </a:ext>
                </a:extLst>
              </a:tr>
              <a:tr h="795325">
                <a:tc>
                  <a:txBody>
                    <a:bodyPr/>
                    <a:lstStyle/>
                    <a:p>
                      <a:pPr marL="0" lvl="0" indent="0" algn="ctr" rtl="0">
                        <a:lnSpc>
                          <a:spcPct val="100000"/>
                        </a:lnSpc>
                        <a:spcBef>
                          <a:spcPts val="0"/>
                        </a:spcBef>
                        <a:spcAft>
                          <a:spcPts val="0"/>
                        </a:spcAft>
                        <a:buClr>
                          <a:srgbClr val="00FFFF"/>
                        </a:buClr>
                        <a:buSzPct val="25000"/>
                        <a:buFont typeface="Cabin"/>
                        <a:buNone/>
                      </a:pPr>
                      <a:r>
                        <a:rPr lang="es-AR" sz="3100" b="0" i="0" u="none" noProof="0" dirty="0">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s-AR" sz="3100" b="0" i="0" u="none" noProof="0" dirty="0">
                          <a:solidFill>
                            <a:schemeClr val="lt1"/>
                          </a:solidFill>
                          <a:latin typeface="Arial" charset="0"/>
                          <a:ea typeface="Arial" charset="0"/>
                          <a:cs typeface="Arial" charset="0"/>
                          <a:sym typeface="Cabin"/>
                        </a:rPr>
                        <a:t>Resto</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878165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Shape 361"/>
          <p:cNvSpPr txBox="1"/>
          <p:nvPr/>
        </p:nvSpPr>
        <p:spPr>
          <a:xfrm>
            <a:off x="1250965" y="2400300"/>
            <a:ext cx="4460999" cy="53085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a:solidFill>
                  <a:srgbClr val="00FF00"/>
                </a:solidFill>
                <a:latin typeface="Courier New"/>
                <a:ea typeface="Courier New"/>
                <a:cs typeface="Courier New"/>
                <a:sym typeface="Courier New"/>
              </a:rPr>
              <a:t>xx</a:t>
            </a:r>
            <a:r>
              <a:rPr lang="en-US" sz="3000" b="1" i="0" u="none" strike="noStrike" cap="none" dirty="0">
                <a:solidFill>
                  <a:schemeClr val="lt1"/>
                </a:solidFill>
                <a:latin typeface="Courier New"/>
                <a:ea typeface="Courier New"/>
                <a:cs typeface="Courier New"/>
                <a:sym typeface="Courier New"/>
              </a:rPr>
              <a:t> = 2</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a:solidFill>
                  <a:srgbClr val="00FF00"/>
                </a:solidFill>
                <a:latin typeface="Courier New"/>
                <a:ea typeface="Courier New"/>
                <a:cs typeface="Courier New"/>
                <a:sym typeface="Courier New"/>
              </a:rPr>
              <a:t>xx</a:t>
            </a:r>
            <a:r>
              <a:rPr lang="en-US" sz="3000" b="1" i="0" u="none" strike="noStrike" cap="none" dirty="0">
                <a:solidFill>
                  <a:schemeClr val="lt1"/>
                </a:solidFill>
                <a:latin typeface="Courier New"/>
                <a:ea typeface="Courier New"/>
                <a:cs typeface="Courier New"/>
                <a:sym typeface="Courier New"/>
              </a:rPr>
              <a:t> = </a:t>
            </a:r>
            <a:r>
              <a:rPr lang="en-US" sz="3000" b="1" i="0" u="none" strike="noStrike" cap="none" dirty="0">
                <a:solidFill>
                  <a:srgbClr val="00FF00"/>
                </a:solidFill>
                <a:latin typeface="Courier New"/>
                <a:ea typeface="Courier New"/>
                <a:cs typeface="Courier New"/>
                <a:sym typeface="Courier New"/>
              </a:rPr>
              <a:t>xx</a:t>
            </a:r>
            <a:r>
              <a:rPr lang="en-US" sz="3000" b="1" i="0" u="none" strike="noStrike" cap="none" dirty="0">
                <a:solidFill>
                  <a:schemeClr val="lt1"/>
                </a:solidFill>
                <a:latin typeface="Courier New"/>
                <a:ea typeface="Courier New"/>
                <a:cs typeface="Courier New"/>
                <a:sym typeface="Courier New"/>
              </a:rPr>
              <a:t> </a:t>
            </a:r>
            <a:r>
              <a:rPr lang="en-US" sz="3000" b="1" i="0" u="none" strike="noStrike" cap="none" dirty="0">
                <a:solidFill>
                  <a:srgbClr val="00FFFF"/>
                </a:solidFill>
                <a:latin typeface="Courier New"/>
                <a:ea typeface="Courier New"/>
                <a:cs typeface="Courier New"/>
                <a:sym typeface="Courier New"/>
              </a:rPr>
              <a:t>+</a:t>
            </a:r>
            <a:r>
              <a:rPr lang="en-US" sz="3000" b="1" i="0" u="none" strike="noStrike" cap="none" dirty="0">
                <a:solidFill>
                  <a:schemeClr val="lt1"/>
                </a:solidFill>
                <a:latin typeface="Courier New"/>
                <a:ea typeface="Courier New"/>
                <a:cs typeface="Courier New"/>
                <a:sym typeface="Courier New"/>
              </a:rPr>
              <a:t> 2</a:t>
            </a:r>
          </a:p>
          <a:p>
            <a:pPr lvl="0">
              <a:buClr>
                <a:schemeClr val="lt1"/>
              </a:buClr>
              <a:buSzPct val="25000"/>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a:solidFill>
                  <a:srgbClr val="FFFF00"/>
                </a:solidFill>
                <a:latin typeface="Courier New"/>
                <a:ea typeface="Courier New"/>
                <a:cs typeface="Courier New"/>
                <a:sym typeface="Courier New"/>
              </a:rPr>
              <a:t>print(</a:t>
            </a:r>
            <a:r>
              <a:rPr lang="en-US" sz="3000" b="1" i="0" u="none" strike="noStrike" cap="none" dirty="0">
                <a:solidFill>
                  <a:srgbClr val="00FF00"/>
                </a:solidFill>
                <a:latin typeface="Courier New"/>
                <a:ea typeface="Courier New"/>
                <a:cs typeface="Courier New"/>
                <a:sym typeface="Courier New"/>
              </a:rPr>
              <a:t>xx</a:t>
            </a:r>
            <a:r>
              <a:rPr lang="en-US" sz="3000" b="1" dirty="0">
                <a:solidFill>
                  <a:srgbClr val="FFFF00"/>
                </a:solidFill>
                <a:latin typeface="Courier New"/>
                <a:ea typeface="Courier New"/>
                <a:cs typeface="Courier New"/>
                <a:sym typeface="Courier New"/>
              </a:rPr>
              <a:t>)</a:t>
            </a:r>
            <a:endParaRPr lang="en-US" sz="3000" b="1" i="0" u="none" strike="noStrike" cap="none" dirty="0">
              <a:solidFill>
                <a:srgbClr val="00FF00"/>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4</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a:solidFill>
                  <a:srgbClr val="00FF00"/>
                </a:solidFill>
                <a:latin typeface="Courier New"/>
                <a:ea typeface="Courier New"/>
                <a:cs typeface="Courier New"/>
                <a:sym typeface="Courier New"/>
              </a:rPr>
              <a:t>yy</a:t>
            </a:r>
            <a:r>
              <a:rPr lang="en-US" sz="3000" b="1" i="0" u="none" strike="noStrike" cap="none" dirty="0">
                <a:solidFill>
                  <a:schemeClr val="lt1"/>
                </a:solidFill>
                <a:latin typeface="Courier New"/>
                <a:ea typeface="Courier New"/>
                <a:cs typeface="Courier New"/>
                <a:sym typeface="Courier New"/>
              </a:rPr>
              <a:t> = 440 </a:t>
            </a:r>
            <a:r>
              <a:rPr lang="en-US" sz="3000" b="1" i="0" u="none" strike="noStrike" cap="none" dirty="0">
                <a:solidFill>
                  <a:srgbClr val="00FFFF"/>
                </a:solidFill>
                <a:latin typeface="Courier New"/>
                <a:ea typeface="Courier New"/>
                <a:cs typeface="Courier New"/>
                <a:sym typeface="Courier New"/>
              </a:rPr>
              <a:t>*</a:t>
            </a:r>
            <a:r>
              <a:rPr lang="en-US" sz="3000" b="1" i="0" u="none" strike="noStrike" cap="none" dirty="0">
                <a:solidFill>
                  <a:schemeClr val="lt1"/>
                </a:solidFill>
                <a:latin typeface="Courier New"/>
                <a:ea typeface="Courier New"/>
                <a:cs typeface="Courier New"/>
                <a:sym typeface="Courier New"/>
              </a:rPr>
              <a:t> 12</a:t>
            </a:r>
          </a:p>
          <a:p>
            <a:pPr lvl="0">
              <a:buClr>
                <a:schemeClr val="lt1"/>
              </a:buClr>
              <a:buSzPct val="25000"/>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a:solidFill>
                  <a:srgbClr val="FFFF00"/>
                </a:solidFill>
                <a:latin typeface="Courier New"/>
                <a:ea typeface="Courier New"/>
                <a:cs typeface="Courier New"/>
                <a:sym typeface="Courier New"/>
              </a:rPr>
              <a:t>print(</a:t>
            </a:r>
            <a:r>
              <a:rPr lang="en-US" sz="3000" b="1" i="0" u="none" strike="noStrike" cap="none" dirty="0">
                <a:solidFill>
                  <a:srgbClr val="00FF00"/>
                </a:solidFill>
                <a:latin typeface="Courier New"/>
                <a:ea typeface="Courier New"/>
                <a:cs typeface="Courier New"/>
                <a:sym typeface="Courier New"/>
              </a:rPr>
              <a:t>yy</a:t>
            </a:r>
            <a:r>
              <a:rPr lang="en-US" sz="3000" b="1" dirty="0">
                <a:solidFill>
                  <a:srgbClr val="FFFF00"/>
                </a:solidFill>
                <a:latin typeface="Courier New"/>
                <a:ea typeface="Courier New"/>
                <a:cs typeface="Courier New"/>
                <a:sym typeface="Courier New"/>
              </a:rPr>
              <a:t>)</a:t>
            </a:r>
            <a:endParaRPr lang="en-US" sz="3000" b="1" i="0" u="none" strike="noStrike" cap="none" dirty="0">
              <a:solidFill>
                <a:srgbClr val="00FF00"/>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5280</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a:solidFill>
                  <a:srgbClr val="00FF00"/>
                </a:solidFill>
                <a:latin typeface="Courier New"/>
                <a:ea typeface="Courier New"/>
                <a:cs typeface="Courier New"/>
                <a:sym typeface="Courier New"/>
              </a:rPr>
              <a:t>zz</a:t>
            </a:r>
            <a:r>
              <a:rPr lang="en-US" sz="3000" b="1" i="0" u="none" strike="noStrike" cap="none" dirty="0">
                <a:solidFill>
                  <a:schemeClr val="lt1"/>
                </a:solidFill>
                <a:latin typeface="Courier New"/>
                <a:ea typeface="Courier New"/>
                <a:cs typeface="Courier New"/>
                <a:sym typeface="Courier New"/>
              </a:rPr>
              <a:t> = </a:t>
            </a:r>
            <a:r>
              <a:rPr lang="en-US" sz="3000" b="1" i="0" u="none" strike="noStrike" cap="none" dirty="0">
                <a:solidFill>
                  <a:srgbClr val="00FF00"/>
                </a:solidFill>
                <a:latin typeface="Courier New"/>
                <a:ea typeface="Courier New"/>
                <a:cs typeface="Courier New"/>
                <a:sym typeface="Courier New"/>
              </a:rPr>
              <a:t>yy</a:t>
            </a:r>
            <a:r>
              <a:rPr lang="en-US" sz="3000" b="1" i="0" u="none" strike="noStrike" cap="none" dirty="0">
                <a:solidFill>
                  <a:schemeClr val="lt1"/>
                </a:solidFill>
                <a:latin typeface="Courier New"/>
                <a:ea typeface="Courier New"/>
                <a:cs typeface="Courier New"/>
                <a:sym typeface="Courier New"/>
              </a:rPr>
              <a:t> </a:t>
            </a:r>
            <a:r>
              <a:rPr lang="en-US" sz="3000" b="1" i="0" u="none" strike="noStrike" cap="none" dirty="0">
                <a:solidFill>
                  <a:srgbClr val="00FFFF"/>
                </a:solidFill>
                <a:latin typeface="Courier New"/>
                <a:ea typeface="Courier New"/>
                <a:cs typeface="Courier New"/>
                <a:sym typeface="Courier New"/>
              </a:rPr>
              <a:t>/</a:t>
            </a:r>
            <a:r>
              <a:rPr lang="en-US" sz="3000" b="1" i="0" u="none" strike="noStrike" cap="none" dirty="0">
                <a:solidFill>
                  <a:schemeClr val="lt1"/>
                </a:solidFill>
                <a:latin typeface="Courier New"/>
                <a:ea typeface="Courier New"/>
                <a:cs typeface="Courier New"/>
                <a:sym typeface="Courier New"/>
              </a:rPr>
              <a:t> 1000</a:t>
            </a:r>
          </a:p>
          <a:p>
            <a:pPr lvl="0">
              <a:buClr>
                <a:schemeClr val="lt1"/>
              </a:buClr>
              <a:buSzPct val="25000"/>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a:solidFill>
                  <a:srgbClr val="FFFF00"/>
                </a:solidFill>
                <a:latin typeface="Courier New"/>
                <a:ea typeface="Courier New"/>
                <a:cs typeface="Courier New"/>
                <a:sym typeface="Courier New"/>
              </a:rPr>
              <a:t>print(</a:t>
            </a:r>
            <a:r>
              <a:rPr lang="en-US" sz="3000" b="1" i="0" u="none" strike="noStrike" cap="none" dirty="0">
                <a:solidFill>
                  <a:srgbClr val="00FA00"/>
                </a:solidFill>
                <a:latin typeface="Courier New"/>
                <a:ea typeface="Courier New"/>
                <a:cs typeface="Courier New"/>
                <a:sym typeface="Courier New"/>
              </a:rPr>
              <a:t>zz</a:t>
            </a:r>
            <a:r>
              <a:rPr lang="en-US" sz="3000" b="1" dirty="0">
                <a:solidFill>
                  <a:srgbClr val="FFFF00"/>
                </a:solidFill>
                <a:latin typeface="Courier New"/>
                <a:ea typeface="Courier New"/>
                <a:cs typeface="Courier New"/>
                <a:sym typeface="Courier New"/>
              </a:rPr>
              <a:t>)</a:t>
            </a:r>
            <a:endParaRPr lang="en-US" sz="3000" b="1" i="0" u="none" strike="noStrike" cap="none" dirty="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5.28</a:t>
            </a:r>
          </a:p>
        </p:txBody>
      </p:sp>
      <p:sp>
        <p:nvSpPr>
          <p:cNvPr id="362" name="Shape 362"/>
          <p:cNvSpPr txBox="1"/>
          <p:nvPr/>
        </p:nvSpPr>
        <p:spPr>
          <a:xfrm>
            <a:off x="6597665" y="2298700"/>
            <a:ext cx="4026600" cy="32258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&gt;&gt;&gt;</a:t>
            </a:r>
            <a:r>
              <a:rPr lang="en-US" sz="3000" b="1" i="0" u="none" strike="noStrike" cap="none" dirty="0">
                <a:solidFill>
                  <a:srgbClr val="00FF00"/>
                </a:solidFill>
                <a:latin typeface="Courier New"/>
                <a:ea typeface="Courier New"/>
                <a:cs typeface="Courier New"/>
                <a:sym typeface="Courier New"/>
              </a:rPr>
              <a:t> jj</a:t>
            </a:r>
            <a:r>
              <a:rPr lang="en-US" sz="3000" b="1" i="0" u="none" strike="noStrike" cap="none" dirty="0">
                <a:solidFill>
                  <a:schemeClr val="lt1"/>
                </a:solidFill>
                <a:latin typeface="Courier New"/>
                <a:ea typeface="Courier New"/>
                <a:cs typeface="Courier New"/>
                <a:sym typeface="Courier New"/>
              </a:rPr>
              <a:t> = 23</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a:solidFill>
                  <a:srgbClr val="00FF00"/>
                </a:solidFill>
                <a:latin typeface="Courier New"/>
                <a:ea typeface="Courier New"/>
                <a:cs typeface="Courier New"/>
                <a:sym typeface="Courier New"/>
              </a:rPr>
              <a:t>kk</a:t>
            </a:r>
            <a:r>
              <a:rPr lang="en-US" sz="3000" b="1" i="0" u="none" strike="noStrike" cap="none" dirty="0">
                <a:solidFill>
                  <a:schemeClr val="lt1"/>
                </a:solidFill>
                <a:latin typeface="Courier New"/>
                <a:ea typeface="Courier New"/>
                <a:cs typeface="Courier New"/>
                <a:sym typeface="Courier New"/>
              </a:rPr>
              <a:t> = </a:t>
            </a:r>
            <a:r>
              <a:rPr lang="en-US" sz="3000" b="1" i="0" u="none" strike="noStrike" cap="none" dirty="0">
                <a:solidFill>
                  <a:srgbClr val="00FF00"/>
                </a:solidFill>
                <a:latin typeface="Courier New"/>
                <a:ea typeface="Courier New"/>
                <a:cs typeface="Courier New"/>
                <a:sym typeface="Courier New"/>
              </a:rPr>
              <a:t>jj</a:t>
            </a:r>
            <a:r>
              <a:rPr lang="en-US" sz="3000" b="1" i="0" u="none" strike="noStrike" cap="none" dirty="0">
                <a:solidFill>
                  <a:schemeClr val="lt1"/>
                </a:solidFill>
                <a:latin typeface="Courier New"/>
                <a:ea typeface="Courier New"/>
                <a:cs typeface="Courier New"/>
                <a:sym typeface="Courier New"/>
              </a:rPr>
              <a:t> </a:t>
            </a:r>
            <a:r>
              <a:rPr lang="en-US" sz="3000" b="1" i="0" u="none" strike="noStrike" cap="none" dirty="0">
                <a:solidFill>
                  <a:srgbClr val="00FFFF"/>
                </a:solidFill>
                <a:latin typeface="Courier New"/>
                <a:ea typeface="Courier New"/>
                <a:cs typeface="Courier New"/>
                <a:sym typeface="Courier New"/>
              </a:rPr>
              <a:t>% </a:t>
            </a:r>
            <a:r>
              <a:rPr lang="en-US" sz="3000" b="1" i="0" u="none" strike="noStrike" cap="none" dirty="0">
                <a:solidFill>
                  <a:schemeClr val="lt1"/>
                </a:solidFill>
                <a:latin typeface="Courier New"/>
                <a:ea typeface="Courier New"/>
                <a:cs typeface="Courier New"/>
                <a:sym typeface="Courier New"/>
              </a:rPr>
              <a:t>5</a:t>
            </a:r>
          </a:p>
          <a:p>
            <a:pPr lvl="0">
              <a:buClr>
                <a:schemeClr val="lt1"/>
              </a:buClr>
              <a:buSzPct val="25000"/>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a:solidFill>
                  <a:srgbClr val="FFFF00"/>
                </a:solidFill>
                <a:latin typeface="Courier New"/>
                <a:ea typeface="Courier New"/>
                <a:cs typeface="Courier New"/>
                <a:sym typeface="Courier New"/>
              </a:rPr>
              <a:t>print(</a:t>
            </a:r>
            <a:r>
              <a:rPr lang="en-US" sz="3000" b="1" i="0" u="none" strike="noStrike" cap="none" dirty="0">
                <a:solidFill>
                  <a:srgbClr val="00FF00"/>
                </a:solidFill>
                <a:latin typeface="Courier New"/>
                <a:ea typeface="Courier New"/>
                <a:cs typeface="Courier New"/>
                <a:sym typeface="Courier New"/>
              </a:rPr>
              <a:t>kk</a:t>
            </a:r>
            <a:r>
              <a:rPr lang="en-US" sz="3000" b="1" dirty="0">
                <a:solidFill>
                  <a:srgbClr val="FFFF00"/>
                </a:solidFill>
                <a:latin typeface="Courier New"/>
                <a:ea typeface="Courier New"/>
                <a:cs typeface="Courier New"/>
                <a:sym typeface="Courier New"/>
              </a:rPr>
              <a:t>)</a:t>
            </a:r>
            <a:endParaRPr lang="en-US" sz="3000" b="1" i="0" u="none" strike="noStrike" cap="none" dirty="0">
              <a:solidFill>
                <a:srgbClr val="00FF00"/>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rgbClr val="FFC000"/>
                </a:solidFill>
                <a:latin typeface="Courier New"/>
                <a:ea typeface="Courier New"/>
                <a:cs typeface="Courier New"/>
                <a:sym typeface="Courier New"/>
              </a:rPr>
              <a:t>3</a:t>
            </a:r>
          </a:p>
          <a:p>
            <a:pPr lvl="0">
              <a:buClr>
                <a:schemeClr val="lt1"/>
              </a:buClr>
              <a:buSzPct val="25000"/>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a:solidFill>
                  <a:srgbClr val="FFFF00"/>
                </a:solidFill>
                <a:latin typeface="Courier New"/>
                <a:ea typeface="Courier New"/>
                <a:cs typeface="Courier New"/>
                <a:sym typeface="Courier New"/>
              </a:rPr>
              <a:t>print(</a:t>
            </a:r>
            <a:r>
              <a:rPr lang="en-US" sz="3000" b="1" i="0" u="none" strike="noStrike" cap="none" dirty="0">
                <a:solidFill>
                  <a:schemeClr val="lt1"/>
                </a:solidFill>
                <a:latin typeface="Courier New"/>
                <a:ea typeface="Courier New"/>
                <a:cs typeface="Courier New"/>
                <a:sym typeface="Courier New"/>
              </a:rPr>
              <a:t>4 </a:t>
            </a:r>
            <a:r>
              <a:rPr lang="en-US" sz="3000" b="1" i="0" u="none" strike="noStrike" cap="none" dirty="0">
                <a:solidFill>
                  <a:srgbClr val="00FFFF"/>
                </a:solidFill>
                <a:latin typeface="Courier New"/>
                <a:ea typeface="Courier New"/>
                <a:cs typeface="Courier New"/>
                <a:sym typeface="Courier New"/>
              </a:rPr>
              <a:t>**</a:t>
            </a:r>
            <a:r>
              <a:rPr lang="en-US" sz="3000" b="1" i="0" u="none" strike="noStrike" cap="none" dirty="0">
                <a:solidFill>
                  <a:schemeClr val="lt1"/>
                </a:solidFill>
                <a:latin typeface="Courier New"/>
                <a:ea typeface="Courier New"/>
                <a:cs typeface="Courier New"/>
                <a:sym typeface="Courier New"/>
              </a:rPr>
              <a:t> 3</a:t>
            </a:r>
            <a:r>
              <a:rPr lang="en-US" sz="3000" b="1" dirty="0">
                <a:solidFill>
                  <a:srgbClr val="FFFF00"/>
                </a:solidFill>
                <a:latin typeface="Courier New"/>
                <a:ea typeface="Courier New"/>
                <a:cs typeface="Courier New"/>
                <a:sym typeface="Courier New"/>
              </a:rPr>
              <a:t>)</a:t>
            </a:r>
            <a:endParaRPr lang="en-US" sz="3000" b="1" i="0" u="none" strike="noStrike" cap="none" dirty="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64</a:t>
            </a:r>
          </a:p>
        </p:txBody>
      </p:sp>
      <p:graphicFrame>
        <p:nvGraphicFramePr>
          <p:cNvPr id="363" name="Shape 363"/>
          <p:cNvGraphicFramePr/>
          <p:nvPr/>
        </p:nvGraphicFramePr>
        <p:xfrm>
          <a:off x="11307640" y="2965450"/>
          <a:ext cx="3752000" cy="4556125"/>
        </p:xfrm>
        <a:graphic>
          <a:graphicData uri="http://schemas.openxmlformats.org/drawingml/2006/table">
            <a:tbl>
              <a:tblPr>
                <a:noFill/>
                <a:tableStyleId>{54014B03-8F40-49A2-A0EB-D18ED94CC971}</a:tableStyleId>
              </a:tblPr>
              <a:tblGrid>
                <a:gridCol w="1876000">
                  <a:extLst>
                    <a:ext uri="{9D8B030D-6E8A-4147-A177-3AD203B41FA5}">
                      <a16:colId xmlns:a16="http://schemas.microsoft.com/office/drawing/2014/main" val="20000"/>
                    </a:ext>
                  </a:extLst>
                </a:gridCol>
                <a:gridCol w="1876000">
                  <a:extLst>
                    <a:ext uri="{9D8B030D-6E8A-4147-A177-3AD203B41FA5}">
                      <a16:colId xmlns:a16="http://schemas.microsoft.com/office/drawing/2014/main" val="20001"/>
                    </a:ext>
                  </a:extLst>
                </a:gridCol>
              </a:tblGrid>
              <a:tr h="650875">
                <a:tc>
                  <a:txBody>
                    <a:bodyPr/>
                    <a:lstStyle/>
                    <a:p>
                      <a:pPr marL="0" lvl="0" indent="0" algn="ctr" rtl="0">
                        <a:lnSpc>
                          <a:spcPct val="100000"/>
                        </a:lnSpc>
                        <a:spcBef>
                          <a:spcPts val="0"/>
                        </a:spcBef>
                        <a:spcAft>
                          <a:spcPts val="0"/>
                        </a:spcAft>
                        <a:buClr>
                          <a:srgbClr val="00FFFF"/>
                        </a:buClr>
                        <a:buSzPct val="25000"/>
                        <a:buFont typeface="Cabin"/>
                        <a:buNone/>
                      </a:pPr>
                      <a:r>
                        <a:rPr lang="es-AR" sz="2400" b="0" i="0" u="none" noProof="0" dirty="0">
                          <a:solidFill>
                            <a:srgbClr val="00FFFF"/>
                          </a:solidFill>
                          <a:latin typeface="Arial" charset="0"/>
                          <a:ea typeface="Arial" charset="0"/>
                          <a:cs typeface="Arial" charset="0"/>
                          <a:sym typeface="Cabin"/>
                        </a:rPr>
                        <a:t>Operador</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solidFill>
                      <a:srgbClr val="7F7F7F">
                        <a:alpha val="49411"/>
                      </a:srgbClr>
                    </a:solidFill>
                  </a:tcPr>
                </a:tc>
                <a:tc>
                  <a:txBody>
                    <a:bodyPr/>
                    <a:lstStyle/>
                    <a:p>
                      <a:pPr marL="0" lvl="0" indent="0" algn="ctr" rtl="0">
                        <a:lnSpc>
                          <a:spcPct val="100000"/>
                        </a:lnSpc>
                        <a:spcBef>
                          <a:spcPts val="0"/>
                        </a:spcBef>
                        <a:spcAft>
                          <a:spcPts val="0"/>
                        </a:spcAft>
                        <a:buClr>
                          <a:schemeClr val="lt1"/>
                        </a:buClr>
                        <a:buSzPct val="25000"/>
                        <a:buFont typeface="Cabin"/>
                        <a:buNone/>
                      </a:pPr>
                      <a:r>
                        <a:rPr lang="es-AR" sz="2400" b="0" i="0" u="none" noProof="0" dirty="0">
                          <a:solidFill>
                            <a:schemeClr val="lt1"/>
                          </a:solidFill>
                          <a:latin typeface="Arial" charset="0"/>
                          <a:ea typeface="Arial" charset="0"/>
                          <a:cs typeface="Arial" charset="0"/>
                          <a:sym typeface="Cabin"/>
                        </a:rPr>
                        <a:t>Operación</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solidFill>
                      <a:srgbClr val="7F7F7F">
                        <a:alpha val="49411"/>
                      </a:srgbClr>
                    </a:solidFill>
                  </a:tcPr>
                </a:tc>
                <a:extLst>
                  <a:ext uri="{0D108BD9-81ED-4DB2-BD59-A6C34878D82A}">
                    <a16:rowId xmlns:a16="http://schemas.microsoft.com/office/drawing/2014/main" val="10000"/>
                  </a:ext>
                </a:extLst>
              </a:tr>
              <a:tr h="650875">
                <a:tc>
                  <a:txBody>
                    <a:bodyPr/>
                    <a:lstStyle/>
                    <a:p>
                      <a:pPr marL="0" lvl="0" indent="0" algn="ctr" rtl="0">
                        <a:lnSpc>
                          <a:spcPct val="100000"/>
                        </a:lnSpc>
                        <a:spcBef>
                          <a:spcPts val="0"/>
                        </a:spcBef>
                        <a:spcAft>
                          <a:spcPts val="0"/>
                        </a:spcAft>
                        <a:buClr>
                          <a:srgbClr val="00FFFF"/>
                        </a:buClr>
                        <a:buSzPct val="25000"/>
                        <a:buFont typeface="Cabin"/>
                        <a:buNone/>
                      </a:pPr>
                      <a:r>
                        <a:rPr lang="es-AR" sz="2300" b="0" i="0" u="none" noProof="0" dirty="0">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s-AR" sz="2300" b="0" i="0" u="none" noProof="0" dirty="0">
                          <a:solidFill>
                            <a:schemeClr val="lt1"/>
                          </a:solidFill>
                          <a:latin typeface="Arial" charset="0"/>
                          <a:ea typeface="Arial" charset="0"/>
                          <a:cs typeface="Arial" charset="0"/>
                          <a:sym typeface="Cabin"/>
                        </a:rPr>
                        <a:t>Suma</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650875">
                <a:tc>
                  <a:txBody>
                    <a:bodyPr/>
                    <a:lstStyle/>
                    <a:p>
                      <a:pPr marL="0" lvl="0" indent="0" algn="ctr" rtl="0">
                        <a:lnSpc>
                          <a:spcPct val="100000"/>
                        </a:lnSpc>
                        <a:spcBef>
                          <a:spcPts val="0"/>
                        </a:spcBef>
                        <a:spcAft>
                          <a:spcPts val="0"/>
                        </a:spcAft>
                        <a:buClr>
                          <a:srgbClr val="00FFFF"/>
                        </a:buClr>
                        <a:buSzPct val="25000"/>
                        <a:buFont typeface="Cabin"/>
                        <a:buNone/>
                      </a:pPr>
                      <a:r>
                        <a:rPr lang="es-AR" sz="2300" b="0" i="0" u="none" noProof="0" dirty="0">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s-AR" sz="2300" b="0" i="0" u="none" noProof="0" dirty="0">
                          <a:solidFill>
                            <a:schemeClr val="lt1"/>
                          </a:solidFill>
                          <a:latin typeface="Arial" charset="0"/>
                          <a:ea typeface="Arial" charset="0"/>
                          <a:cs typeface="Arial" charset="0"/>
                          <a:sym typeface="Cabin"/>
                        </a:rPr>
                        <a:t>Resta</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2"/>
                  </a:ext>
                </a:extLst>
              </a:tr>
              <a:tr h="650875">
                <a:tc>
                  <a:txBody>
                    <a:bodyPr/>
                    <a:lstStyle/>
                    <a:p>
                      <a:pPr marL="0" lvl="0" indent="0" algn="ctr" rtl="0">
                        <a:lnSpc>
                          <a:spcPct val="100000"/>
                        </a:lnSpc>
                        <a:spcBef>
                          <a:spcPts val="0"/>
                        </a:spcBef>
                        <a:spcAft>
                          <a:spcPts val="0"/>
                        </a:spcAft>
                        <a:buClr>
                          <a:srgbClr val="00FFFF"/>
                        </a:buClr>
                        <a:buSzPct val="25000"/>
                        <a:buFont typeface="Cabin"/>
                        <a:buNone/>
                      </a:pPr>
                      <a:r>
                        <a:rPr lang="es-AR" sz="2300" b="0" i="0" u="none" noProof="0" dirty="0">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s-AR" sz="2300" b="0" i="0" u="none" noProof="0" dirty="0">
                          <a:solidFill>
                            <a:schemeClr val="lt1"/>
                          </a:solidFill>
                          <a:latin typeface="Arial" charset="0"/>
                          <a:ea typeface="Arial" charset="0"/>
                          <a:cs typeface="Arial" charset="0"/>
                          <a:sym typeface="Cabin"/>
                        </a:rPr>
                        <a:t>Multiplicación</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3"/>
                  </a:ext>
                </a:extLst>
              </a:tr>
              <a:tr h="650875">
                <a:tc>
                  <a:txBody>
                    <a:bodyPr/>
                    <a:lstStyle/>
                    <a:p>
                      <a:pPr marL="0" lvl="0" indent="0" algn="ctr" rtl="0">
                        <a:lnSpc>
                          <a:spcPct val="100000"/>
                        </a:lnSpc>
                        <a:spcBef>
                          <a:spcPts val="0"/>
                        </a:spcBef>
                        <a:spcAft>
                          <a:spcPts val="0"/>
                        </a:spcAft>
                        <a:buClr>
                          <a:srgbClr val="00FFFF"/>
                        </a:buClr>
                        <a:buSzPct val="25000"/>
                        <a:buFont typeface="Cabin"/>
                        <a:buNone/>
                      </a:pPr>
                      <a:r>
                        <a:rPr lang="es-AR" sz="2300" b="0" i="0" u="none" noProof="0" dirty="0">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s-AR" sz="2300" b="0" i="0" u="none" noProof="0" dirty="0">
                          <a:solidFill>
                            <a:schemeClr val="lt1"/>
                          </a:solidFill>
                          <a:latin typeface="Arial" charset="0"/>
                          <a:ea typeface="Arial" charset="0"/>
                          <a:cs typeface="Arial" charset="0"/>
                          <a:sym typeface="Cabin"/>
                        </a:rPr>
                        <a:t>División</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4"/>
                  </a:ext>
                </a:extLst>
              </a:tr>
              <a:tr h="650875">
                <a:tc>
                  <a:txBody>
                    <a:bodyPr/>
                    <a:lstStyle/>
                    <a:p>
                      <a:pPr marL="0" lvl="0" indent="0" algn="ctr" rtl="0">
                        <a:lnSpc>
                          <a:spcPct val="100000"/>
                        </a:lnSpc>
                        <a:spcBef>
                          <a:spcPts val="0"/>
                        </a:spcBef>
                        <a:spcAft>
                          <a:spcPts val="0"/>
                        </a:spcAft>
                        <a:buClr>
                          <a:srgbClr val="00FFFF"/>
                        </a:buClr>
                        <a:buSzPct val="25000"/>
                        <a:buFont typeface="Cabin"/>
                        <a:buNone/>
                      </a:pPr>
                      <a:r>
                        <a:rPr lang="es-AR" sz="2300" b="0" i="0" u="none" noProof="0" dirty="0">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s-AR" sz="2300" b="0" i="0" u="none" noProof="0" dirty="0">
                          <a:solidFill>
                            <a:schemeClr val="lt1"/>
                          </a:solidFill>
                          <a:latin typeface="Arial" charset="0"/>
                          <a:ea typeface="Arial" charset="0"/>
                          <a:cs typeface="Arial" charset="0"/>
                          <a:sym typeface="Cabin"/>
                        </a:rPr>
                        <a:t>Potencia</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5"/>
                  </a:ext>
                </a:extLst>
              </a:tr>
              <a:tr h="650875">
                <a:tc>
                  <a:txBody>
                    <a:bodyPr/>
                    <a:lstStyle/>
                    <a:p>
                      <a:pPr marL="0" lvl="0" indent="0" algn="ctr" rtl="0">
                        <a:lnSpc>
                          <a:spcPct val="100000"/>
                        </a:lnSpc>
                        <a:spcBef>
                          <a:spcPts val="0"/>
                        </a:spcBef>
                        <a:spcAft>
                          <a:spcPts val="0"/>
                        </a:spcAft>
                        <a:buClr>
                          <a:srgbClr val="00FFFF"/>
                        </a:buClr>
                        <a:buSzPct val="25000"/>
                        <a:buFont typeface="Cabin"/>
                        <a:buNone/>
                      </a:pPr>
                      <a:r>
                        <a:rPr lang="es-AR" sz="2300" b="0" i="0" u="none" noProof="0" dirty="0">
                          <a:solidFill>
                            <a:srgbClr val="00FFFF"/>
                          </a:solidFill>
                          <a:latin typeface="Arial" charset="0"/>
                          <a:ea typeface="Arial" charset="0"/>
                          <a:cs typeface="Arial" charset="0"/>
                          <a:sym typeface="Cabin"/>
                        </a:rPr>
                        <a:t>%</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tc>
                  <a:txBody>
                    <a:bodyPr/>
                    <a:lstStyle/>
                    <a:p>
                      <a:pPr marL="0" lvl="0" indent="0" algn="ctr" rtl="0">
                        <a:lnSpc>
                          <a:spcPct val="100000"/>
                        </a:lnSpc>
                        <a:spcBef>
                          <a:spcPts val="0"/>
                        </a:spcBef>
                        <a:spcAft>
                          <a:spcPts val="0"/>
                        </a:spcAft>
                        <a:buClr>
                          <a:schemeClr val="lt1"/>
                        </a:buClr>
                        <a:buSzPct val="25000"/>
                        <a:buFont typeface="Cabin"/>
                        <a:buNone/>
                      </a:pPr>
                      <a:r>
                        <a:rPr lang="es-AR" sz="2300" b="0" i="0" u="none" noProof="0" dirty="0">
                          <a:solidFill>
                            <a:schemeClr val="lt1"/>
                          </a:solidFill>
                          <a:latin typeface="Arial" charset="0"/>
                          <a:ea typeface="Arial" charset="0"/>
                          <a:cs typeface="Arial" charset="0"/>
                          <a:sym typeface="Cabin"/>
                        </a:rPr>
                        <a:t>Resto</a:t>
                      </a:r>
                    </a:p>
                  </a:txBody>
                  <a:tcPr marL="38100" marR="38100" marT="38100" marB="38100" anchor="ctr">
                    <a:lnL w="25400" cap="flat" cmpd="sng">
                      <a:solidFill>
                        <a:srgbClr val="FFFFFF"/>
                      </a:solidFill>
                      <a:prstDash val="solid"/>
                      <a:round/>
                      <a:headEnd type="none" w="med" len="med"/>
                      <a:tailEnd type="none" w="med" len="med"/>
                    </a:lnL>
                    <a:lnR w="25400" cap="flat" cmpd="sng">
                      <a:solidFill>
                        <a:srgbClr val="FFFFFF"/>
                      </a:solidFill>
                      <a:prstDash val="solid"/>
                      <a:round/>
                      <a:headEnd type="none" w="med" len="med"/>
                      <a:tailEnd type="none" w="med" len="med"/>
                    </a:lnR>
                    <a:lnT w="25400" cap="flat" cmpd="sng">
                      <a:solidFill>
                        <a:srgbClr val="FFFFFF"/>
                      </a:solidFill>
                      <a:prstDash val="solid"/>
                      <a:round/>
                      <a:headEnd type="none" w="med" len="med"/>
                      <a:tailEnd type="none" w="med" len="med"/>
                    </a:lnT>
                    <a:lnB w="25400" cap="flat" cmpd="sng">
                      <a:solidFill>
                        <a:srgbClr val="FFFFFF"/>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364" name="Shape 364"/>
          <p:cNvCxnSpPr/>
          <p:nvPr/>
        </p:nvCxnSpPr>
        <p:spPr>
          <a:xfrm>
            <a:off x="7956565" y="6210300"/>
            <a:ext cx="12699" cy="595311"/>
          </a:xfrm>
          <a:prstGeom prst="straightConnector1">
            <a:avLst/>
          </a:prstGeom>
          <a:noFill/>
          <a:ln w="25400" cap="rnd" cmpd="sng">
            <a:solidFill>
              <a:schemeClr val="lt1"/>
            </a:solidFill>
            <a:prstDash val="solid"/>
            <a:miter/>
            <a:headEnd type="none" w="med" len="med"/>
            <a:tailEnd type="none" w="med" len="med"/>
          </a:ln>
        </p:spPr>
      </p:cxnSp>
      <p:cxnSp>
        <p:nvCxnSpPr>
          <p:cNvPr id="365" name="Shape 365"/>
          <p:cNvCxnSpPr/>
          <p:nvPr/>
        </p:nvCxnSpPr>
        <p:spPr>
          <a:xfrm rot="10800000" flipH="1">
            <a:off x="7956565" y="6210300"/>
            <a:ext cx="2035175" cy="25399"/>
          </a:xfrm>
          <a:prstGeom prst="straightConnector1">
            <a:avLst/>
          </a:prstGeom>
          <a:noFill/>
          <a:ln w="25400" cap="rnd" cmpd="sng">
            <a:solidFill>
              <a:schemeClr val="lt1"/>
            </a:solidFill>
            <a:prstDash val="solid"/>
            <a:miter/>
            <a:headEnd type="none" w="med" len="med"/>
            <a:tailEnd type="none" w="med" len="med"/>
          </a:ln>
        </p:spPr>
      </p:cxnSp>
      <p:sp>
        <p:nvSpPr>
          <p:cNvPr id="366" name="Shape 366"/>
          <p:cNvSpPr txBox="1"/>
          <p:nvPr/>
        </p:nvSpPr>
        <p:spPr>
          <a:xfrm>
            <a:off x="7331090" y="6273800"/>
            <a:ext cx="342899"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5</a:t>
            </a:r>
          </a:p>
        </p:txBody>
      </p:sp>
      <p:sp>
        <p:nvSpPr>
          <p:cNvPr id="367" name="Shape 367"/>
          <p:cNvSpPr txBox="1"/>
          <p:nvPr/>
        </p:nvSpPr>
        <p:spPr>
          <a:xfrm>
            <a:off x="8096265" y="6273800"/>
            <a:ext cx="571500"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23</a:t>
            </a:r>
          </a:p>
        </p:txBody>
      </p:sp>
      <p:sp>
        <p:nvSpPr>
          <p:cNvPr id="368" name="Shape 368"/>
          <p:cNvSpPr txBox="1"/>
          <p:nvPr/>
        </p:nvSpPr>
        <p:spPr>
          <a:xfrm>
            <a:off x="8340740" y="5605462"/>
            <a:ext cx="1100136"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4 R 3</a:t>
            </a:r>
          </a:p>
        </p:txBody>
      </p:sp>
      <p:sp>
        <p:nvSpPr>
          <p:cNvPr id="369" name="Shape 369"/>
          <p:cNvSpPr txBox="1"/>
          <p:nvPr/>
        </p:nvSpPr>
        <p:spPr>
          <a:xfrm>
            <a:off x="8096265" y="6731000"/>
            <a:ext cx="571500"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20</a:t>
            </a:r>
          </a:p>
        </p:txBody>
      </p:sp>
      <p:cxnSp>
        <p:nvCxnSpPr>
          <p:cNvPr id="370" name="Shape 370"/>
          <p:cNvCxnSpPr/>
          <p:nvPr/>
        </p:nvCxnSpPr>
        <p:spPr>
          <a:xfrm>
            <a:off x="8020065" y="7440611"/>
            <a:ext cx="584200" cy="0"/>
          </a:xfrm>
          <a:prstGeom prst="straightConnector1">
            <a:avLst/>
          </a:prstGeom>
          <a:noFill/>
          <a:ln w="25400" cap="rnd" cmpd="sng">
            <a:solidFill>
              <a:schemeClr val="lt1"/>
            </a:solidFill>
            <a:prstDash val="solid"/>
            <a:miter/>
            <a:headEnd type="none" w="med" len="med"/>
            <a:tailEnd type="none" w="med" len="med"/>
          </a:ln>
        </p:spPr>
      </p:cxnSp>
      <p:sp>
        <p:nvSpPr>
          <p:cNvPr id="371" name="Shape 371"/>
          <p:cNvSpPr txBox="1"/>
          <p:nvPr/>
        </p:nvSpPr>
        <p:spPr>
          <a:xfrm>
            <a:off x="8324865" y="7505700"/>
            <a:ext cx="342899"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rgbClr val="FFC000"/>
                </a:solidFill>
                <a:latin typeface="Arial" charset="0"/>
                <a:ea typeface="Arial" charset="0"/>
                <a:cs typeface="Arial" charset="0"/>
                <a:sym typeface="Cabin"/>
              </a:rPr>
              <a:t>3</a:t>
            </a:r>
          </a:p>
        </p:txBody>
      </p:sp>
      <p:sp>
        <p:nvSpPr>
          <p:cNvPr id="372" name="Shape 372"/>
          <p:cNvSpPr txBox="1">
            <a:spLocks noGrp="1"/>
          </p:cNvSpPr>
          <p:nvPr>
            <p:ph type="title"/>
          </p:nvPr>
        </p:nvSpPr>
        <p:spPr>
          <a:xfrm>
            <a:off x="812800" y="997329"/>
            <a:ext cx="14630400" cy="122617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7600" u="none" strike="noStrike" cap="none" dirty="0">
                <a:solidFill>
                  <a:srgbClr val="FFFF00"/>
                </a:solidFill>
                <a:latin typeface="Arial" charset="0"/>
                <a:ea typeface="Arial" charset="0"/>
                <a:cs typeface="Arial" charset="0"/>
                <a:sym typeface="Cabin"/>
              </a:rPr>
              <a:t>Expresiones Numéricas</a:t>
            </a:r>
          </a:p>
        </p:txBody>
      </p:sp>
    </p:spTree>
    <p:extLst>
      <p:ext uri="{BB962C8B-B14F-4D97-AF65-F5344CB8AC3E}">
        <p14:creationId xmlns:p14="http://schemas.microsoft.com/office/powerpoint/2010/main" val="1282817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s-AR" sz="7600" u="none" strike="noStrike" cap="none" dirty="0">
                <a:solidFill>
                  <a:srgbClr val="FFFF00"/>
                </a:solidFill>
                <a:latin typeface="Arial" charset="0"/>
                <a:ea typeface="Arial" charset="0"/>
                <a:cs typeface="Arial" charset="0"/>
                <a:sym typeface="Cabin"/>
              </a:rPr>
              <a:t>Orden de Evaluación</a:t>
            </a:r>
          </a:p>
        </p:txBody>
      </p:sp>
      <p:sp>
        <p:nvSpPr>
          <p:cNvPr id="378" name="Shape 378"/>
          <p:cNvSpPr txBox="1">
            <a:spLocks noGrp="1"/>
          </p:cNvSpPr>
          <p:nvPr>
            <p:ph idx="1"/>
          </p:nvPr>
        </p:nvSpPr>
        <p:spPr>
          <a:xfrm>
            <a:off x="812800" y="2050050"/>
            <a:ext cx="14630400" cy="4000499"/>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Cuando introducimos una cadena de operadores,                                         Python debe saber cuál tiene que hacer primero</a:t>
            </a:r>
          </a:p>
          <a:p>
            <a:pPr marL="749300" marR="0" lvl="0" indent="-371094"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Esto recibe </a:t>
            </a:r>
            <a:r>
              <a:rPr lang="es-AR" sz="3600" b="0" dirty="0">
                <a:solidFill>
                  <a:schemeClr val="lt1"/>
                </a:solidFill>
                <a:latin typeface="Arial" charset="0"/>
                <a:ea typeface="Arial" charset="0"/>
                <a:cs typeface="Arial" charset="0"/>
                <a:sym typeface="Cabin"/>
              </a:rPr>
              <a:t>el nombre de </a:t>
            </a:r>
            <a:r>
              <a:rPr lang="es-AR" sz="3600" b="0" i="0" u="none" strike="noStrike" cap="none" dirty="0">
                <a:solidFill>
                  <a:schemeClr val="lt1"/>
                </a:solidFill>
                <a:latin typeface="Arial"/>
                <a:ea typeface="Arial"/>
                <a:cs typeface="Arial"/>
                <a:sym typeface="Arial"/>
              </a:rPr>
              <a:t>“</a:t>
            </a:r>
            <a:r>
              <a:rPr lang="es-AR" sz="3600" b="0" u="none" strike="noStrike" cap="none" dirty="0">
                <a:solidFill>
                  <a:srgbClr val="00FFFF"/>
                </a:solidFill>
                <a:latin typeface="Arial" charset="0"/>
                <a:ea typeface="Arial" charset="0"/>
                <a:cs typeface="Arial" charset="0"/>
                <a:sym typeface="Cabin"/>
              </a:rPr>
              <a:t>precedencia del operador</a:t>
            </a:r>
            <a:r>
              <a:rPr lang="es-AR" sz="3600" b="0" i="0" u="none" strike="noStrike" cap="none" dirty="0">
                <a:solidFill>
                  <a:schemeClr val="lt1"/>
                </a:solidFill>
                <a:latin typeface="Arial"/>
                <a:ea typeface="Arial"/>
                <a:cs typeface="Arial"/>
                <a:sym typeface="Arial"/>
              </a:rPr>
              <a:t>”</a:t>
            </a:r>
          </a:p>
          <a:p>
            <a:pPr marL="749300" marR="0" lvl="0" indent="-371094"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Ahora, ¿qué operador “tiene precedencia” sobre los otros?</a:t>
            </a:r>
          </a:p>
        </p:txBody>
      </p:sp>
      <p:sp>
        <p:nvSpPr>
          <p:cNvPr id="379" name="Shape 379"/>
          <p:cNvSpPr txBox="1"/>
          <p:nvPr/>
        </p:nvSpPr>
        <p:spPr>
          <a:xfrm>
            <a:off x="3756025" y="6548995"/>
            <a:ext cx="874395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4400" b="1" u="none" strike="noStrike" cap="none" dirty="0">
                <a:solidFill>
                  <a:srgbClr val="00FF00"/>
                </a:solidFill>
                <a:latin typeface="Courier" charset="0"/>
                <a:ea typeface="Courier" charset="0"/>
                <a:cs typeface="Courier" charset="0"/>
                <a:sym typeface="Cabin"/>
              </a:rPr>
              <a:t>x</a:t>
            </a:r>
            <a:r>
              <a:rPr lang="en-US" sz="4400" b="1" u="none" strike="noStrike" cap="none" dirty="0">
                <a:solidFill>
                  <a:schemeClr val="lt1"/>
                </a:solidFill>
                <a:latin typeface="Courier" charset="0"/>
                <a:ea typeface="Courier" charset="0"/>
                <a:cs typeface="Courier" charset="0"/>
                <a:sym typeface="Cabin"/>
              </a:rPr>
              <a:t> = 1</a:t>
            </a:r>
            <a:r>
              <a:rPr lang="en-US" sz="4400" b="1" u="none" strike="noStrike" cap="none" dirty="0">
                <a:solidFill>
                  <a:srgbClr val="00FFFF"/>
                </a:solidFill>
                <a:latin typeface="Courier" charset="0"/>
                <a:ea typeface="Courier" charset="0"/>
                <a:cs typeface="Courier" charset="0"/>
                <a:sym typeface="Cabin"/>
              </a:rPr>
              <a:t> +</a:t>
            </a:r>
            <a:r>
              <a:rPr lang="en-US" sz="4400" b="1" u="none" strike="noStrike" cap="none" dirty="0">
                <a:solidFill>
                  <a:schemeClr val="lt1"/>
                </a:solidFill>
                <a:latin typeface="Courier" charset="0"/>
                <a:ea typeface="Courier" charset="0"/>
                <a:cs typeface="Courier" charset="0"/>
                <a:sym typeface="Cabin"/>
              </a:rPr>
              <a:t> 2 </a:t>
            </a:r>
            <a:r>
              <a:rPr lang="en-US" sz="4400" b="1" u="none" strike="noStrike" cap="none" dirty="0">
                <a:solidFill>
                  <a:srgbClr val="00FFFF"/>
                </a:solidFill>
                <a:latin typeface="Courier" charset="0"/>
                <a:ea typeface="Courier" charset="0"/>
                <a:cs typeface="Courier" charset="0"/>
                <a:sym typeface="Cabin"/>
              </a:rPr>
              <a:t>* </a:t>
            </a:r>
            <a:r>
              <a:rPr lang="en-US" sz="4400" b="1" u="none" strike="noStrike" cap="none" dirty="0">
                <a:solidFill>
                  <a:schemeClr val="lt1"/>
                </a:solidFill>
                <a:latin typeface="Courier" charset="0"/>
                <a:ea typeface="Courier" charset="0"/>
                <a:cs typeface="Courier" charset="0"/>
                <a:sym typeface="Cabin"/>
              </a:rPr>
              <a:t>3 </a:t>
            </a:r>
            <a:r>
              <a:rPr lang="en-US" sz="4400" b="1" u="none" strike="noStrike" cap="none" dirty="0">
                <a:solidFill>
                  <a:srgbClr val="00FFFF"/>
                </a:solidFill>
                <a:latin typeface="Courier" charset="0"/>
                <a:ea typeface="Courier" charset="0"/>
                <a:cs typeface="Courier" charset="0"/>
                <a:sym typeface="Cabin"/>
              </a:rPr>
              <a:t>- </a:t>
            </a:r>
            <a:r>
              <a:rPr lang="en-US" sz="4400" b="1" u="none" strike="noStrike" cap="none" dirty="0">
                <a:solidFill>
                  <a:schemeClr val="lt1"/>
                </a:solidFill>
                <a:latin typeface="Courier" charset="0"/>
                <a:ea typeface="Courier" charset="0"/>
                <a:cs typeface="Courier" charset="0"/>
                <a:sym typeface="Cabin"/>
              </a:rPr>
              <a:t>4</a:t>
            </a:r>
            <a:r>
              <a:rPr lang="en-US" sz="4400" b="1" u="none" strike="noStrike" cap="none" dirty="0">
                <a:solidFill>
                  <a:srgbClr val="00FFFF"/>
                </a:solidFill>
                <a:latin typeface="Courier" charset="0"/>
                <a:ea typeface="Courier" charset="0"/>
                <a:cs typeface="Courier" charset="0"/>
                <a:sym typeface="Cabin"/>
              </a:rPr>
              <a:t> / </a:t>
            </a:r>
            <a:r>
              <a:rPr lang="en-US" sz="4400" b="1" u="none" strike="noStrike" cap="none" dirty="0">
                <a:solidFill>
                  <a:schemeClr val="lt1"/>
                </a:solidFill>
                <a:latin typeface="Courier" charset="0"/>
                <a:ea typeface="Courier" charset="0"/>
                <a:cs typeface="Courier" charset="0"/>
                <a:sym typeface="Cabin"/>
              </a:rPr>
              <a:t>5 </a:t>
            </a:r>
            <a:r>
              <a:rPr lang="en-US" sz="4400" b="1" u="none" strike="noStrike" cap="none" dirty="0">
                <a:solidFill>
                  <a:srgbClr val="00FFFF"/>
                </a:solidFill>
                <a:latin typeface="Courier" charset="0"/>
                <a:ea typeface="Courier" charset="0"/>
                <a:cs typeface="Courier" charset="0"/>
                <a:sym typeface="Cabin"/>
              </a:rPr>
              <a:t>** </a:t>
            </a:r>
            <a:r>
              <a:rPr lang="en-US" sz="4400" b="1" u="none" strike="noStrike" cap="none" dirty="0">
                <a:solidFill>
                  <a:schemeClr val="lt1"/>
                </a:solidFill>
                <a:latin typeface="Courier" charset="0"/>
                <a:ea typeface="Courier" charset="0"/>
                <a:cs typeface="Courier" charset="0"/>
                <a:sym typeface="Cabin"/>
              </a:rPr>
              <a:t>6</a:t>
            </a:r>
          </a:p>
        </p:txBody>
      </p:sp>
    </p:spTree>
    <p:extLst>
      <p:ext uri="{BB962C8B-B14F-4D97-AF65-F5344CB8AC3E}">
        <p14:creationId xmlns:p14="http://schemas.microsoft.com/office/powerpoint/2010/main" val="1697788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Shape 38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7600" u="none" strike="noStrike" cap="none" dirty="0">
                <a:solidFill>
                  <a:srgbClr val="FFFF00"/>
                </a:solidFill>
                <a:latin typeface="Arial" charset="0"/>
                <a:ea typeface="Arial" charset="0"/>
                <a:cs typeface="Arial" charset="0"/>
                <a:sym typeface="Cabin"/>
              </a:rPr>
              <a:t>Reglas de Precedencia del Operador</a:t>
            </a:r>
          </a:p>
        </p:txBody>
      </p:sp>
      <p:sp>
        <p:nvSpPr>
          <p:cNvPr id="385" name="Shape 385"/>
          <p:cNvSpPr txBox="1">
            <a:spLocks noGrp="1"/>
          </p:cNvSpPr>
          <p:nvPr>
            <p:ph idx="1"/>
          </p:nvPr>
        </p:nvSpPr>
        <p:spPr>
          <a:xfrm>
            <a:off x="796090" y="2230505"/>
            <a:ext cx="14630400" cy="5902068"/>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None/>
            </a:pPr>
            <a:r>
              <a:rPr lang="es-AR" sz="3200" b="0" u="none" strike="noStrike" cap="none" dirty="0">
                <a:solidFill>
                  <a:schemeClr val="lt1"/>
                </a:solidFill>
                <a:latin typeface="Arial" charset="0"/>
                <a:ea typeface="Arial" charset="0"/>
                <a:cs typeface="Arial" charset="0"/>
                <a:sym typeface="Cabin"/>
              </a:rPr>
              <a:t>De la regla de precedencia más alta a la regla de precedencia más baja:</a:t>
            </a:r>
          </a:p>
          <a:p>
            <a:pPr marL="1041400" marR="0" lvl="1" indent="-345694" algn="l" rtl="0">
              <a:lnSpc>
                <a:spcPct val="100000"/>
              </a:lnSpc>
              <a:spcBef>
                <a:spcPts val="3500"/>
              </a:spcBef>
              <a:spcAft>
                <a:spcPts val="0"/>
              </a:spcAft>
              <a:buClr>
                <a:schemeClr val="lt1"/>
              </a:buClr>
              <a:buSzPct val="100000"/>
              <a:buFont typeface="Cabin"/>
            </a:pPr>
            <a:r>
              <a:rPr lang="es-AR" sz="3200" b="0" u="none" strike="noStrike" cap="none" dirty="0">
                <a:solidFill>
                  <a:schemeClr val="lt1"/>
                </a:solidFill>
                <a:latin typeface="Arial" charset="0"/>
                <a:ea typeface="Arial" charset="0"/>
                <a:cs typeface="Arial" charset="0"/>
                <a:sym typeface="Cabin"/>
              </a:rPr>
              <a:t>Siempre se respetan los paréntesis</a:t>
            </a:r>
          </a:p>
          <a:p>
            <a:pPr marL="1041400" marR="0" lvl="1" indent="-345694" algn="l" rtl="0">
              <a:lnSpc>
                <a:spcPct val="100000"/>
              </a:lnSpc>
              <a:spcBef>
                <a:spcPts val="3500"/>
              </a:spcBef>
              <a:spcAft>
                <a:spcPts val="0"/>
              </a:spcAft>
              <a:buClr>
                <a:schemeClr val="lt1"/>
              </a:buClr>
              <a:buSzPct val="100000"/>
              <a:buFont typeface="Cabin"/>
            </a:pPr>
            <a:r>
              <a:rPr lang="es-AR" sz="3200" b="0" u="none" strike="noStrike" cap="none" dirty="0">
                <a:solidFill>
                  <a:schemeClr val="lt1"/>
                </a:solidFill>
                <a:latin typeface="Arial" charset="0"/>
                <a:ea typeface="Arial" charset="0"/>
                <a:cs typeface="Arial" charset="0"/>
                <a:sym typeface="Cabin"/>
              </a:rPr>
              <a:t>Potenciación (elevar a la potencia)</a:t>
            </a:r>
          </a:p>
          <a:p>
            <a:pPr marL="1041400" marR="0" lvl="1" indent="-345694" algn="l" rtl="0">
              <a:lnSpc>
                <a:spcPct val="100000"/>
              </a:lnSpc>
              <a:spcBef>
                <a:spcPts val="3500"/>
              </a:spcBef>
              <a:spcAft>
                <a:spcPts val="0"/>
              </a:spcAft>
              <a:buClr>
                <a:schemeClr val="lt1"/>
              </a:buClr>
              <a:buSzPct val="100000"/>
              <a:buFont typeface="Cabin"/>
            </a:pPr>
            <a:r>
              <a:rPr lang="es-AR" sz="3200" b="0" u="none" strike="noStrike" cap="none" dirty="0">
                <a:solidFill>
                  <a:schemeClr val="lt1"/>
                </a:solidFill>
                <a:latin typeface="Arial" charset="0"/>
                <a:ea typeface="Arial" charset="0"/>
                <a:cs typeface="Arial" charset="0"/>
                <a:sym typeface="Cabin"/>
              </a:rPr>
              <a:t>Multiplicación, división, resto</a:t>
            </a:r>
          </a:p>
          <a:p>
            <a:pPr marL="1041400" marR="0" lvl="1" indent="-345694" algn="l" rtl="0">
              <a:lnSpc>
                <a:spcPct val="100000"/>
              </a:lnSpc>
              <a:spcBef>
                <a:spcPts val="3500"/>
              </a:spcBef>
              <a:spcAft>
                <a:spcPts val="0"/>
              </a:spcAft>
              <a:buClr>
                <a:schemeClr val="lt1"/>
              </a:buClr>
              <a:buSzPct val="100000"/>
              <a:buFont typeface="Cabin"/>
            </a:pPr>
            <a:r>
              <a:rPr lang="es-AR" sz="3200" b="0" u="none" strike="noStrike" cap="none" dirty="0">
                <a:solidFill>
                  <a:schemeClr val="lt1"/>
                </a:solidFill>
                <a:latin typeface="Arial" charset="0"/>
                <a:ea typeface="Arial" charset="0"/>
                <a:cs typeface="Arial" charset="0"/>
                <a:sym typeface="Cabin"/>
              </a:rPr>
              <a:t>Suma y resta</a:t>
            </a:r>
          </a:p>
          <a:p>
            <a:pPr marL="1041400" marR="0" lvl="1" indent="-345694" algn="l" rtl="0">
              <a:lnSpc>
                <a:spcPct val="100000"/>
              </a:lnSpc>
              <a:spcBef>
                <a:spcPts val="3500"/>
              </a:spcBef>
              <a:spcAft>
                <a:spcPts val="0"/>
              </a:spcAft>
              <a:buClr>
                <a:schemeClr val="lt1"/>
              </a:buClr>
              <a:buSzPct val="100000"/>
              <a:buFont typeface="Cabin"/>
            </a:pPr>
            <a:r>
              <a:rPr lang="es-AR" sz="3200" b="0" u="none" strike="noStrike" cap="none" dirty="0">
                <a:solidFill>
                  <a:schemeClr val="lt1"/>
                </a:solidFill>
                <a:latin typeface="Arial" charset="0"/>
                <a:ea typeface="Arial" charset="0"/>
                <a:cs typeface="Arial" charset="0"/>
                <a:sym typeface="Cabin"/>
              </a:rPr>
              <a:t>Izquierda a derecha</a:t>
            </a:r>
          </a:p>
        </p:txBody>
      </p:sp>
      <p:grpSp>
        <p:nvGrpSpPr>
          <p:cNvPr id="386" name="Shape 386"/>
          <p:cNvGrpSpPr/>
          <p:nvPr/>
        </p:nvGrpSpPr>
        <p:grpSpPr>
          <a:xfrm>
            <a:off x="11509514" y="3289795"/>
            <a:ext cx="3891764" cy="3020428"/>
            <a:chOff x="0" y="-210126"/>
            <a:chExt cx="2522536" cy="3020428"/>
          </a:xfrm>
        </p:grpSpPr>
        <p:sp>
          <p:nvSpPr>
            <p:cNvPr id="387" name="Shape 387"/>
            <p:cNvSpPr txBox="1"/>
            <p:nvPr/>
          </p:nvSpPr>
          <p:spPr>
            <a:xfrm>
              <a:off x="0" y="-210126"/>
              <a:ext cx="2262187" cy="3020428"/>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3600" u="none" strike="noStrike" cap="none" dirty="0">
                  <a:solidFill>
                    <a:srgbClr val="FF00FF"/>
                  </a:solidFill>
                  <a:latin typeface="Arial" charset="0"/>
                  <a:ea typeface="Arial" charset="0"/>
                  <a:cs typeface="Arial" charset="0"/>
                  <a:sym typeface="Cabin"/>
                </a:rPr>
                <a:t>Paréntesis</a:t>
              </a:r>
            </a:p>
            <a:p>
              <a:pPr marL="0" marR="0" lvl="0" indent="0" algn="ctr" rtl="0">
                <a:lnSpc>
                  <a:spcPct val="100000"/>
                </a:lnSpc>
                <a:spcBef>
                  <a:spcPts val="0"/>
                </a:spcBef>
                <a:spcAft>
                  <a:spcPts val="0"/>
                </a:spcAft>
                <a:buClr>
                  <a:srgbClr val="FF0000"/>
                </a:buClr>
                <a:buSzPct val="25000"/>
                <a:buFont typeface="Cabin"/>
                <a:buNone/>
              </a:pPr>
              <a:r>
                <a:rPr lang="es-AR" sz="3600" u="none" strike="noStrike" cap="none" dirty="0">
                  <a:solidFill>
                    <a:srgbClr val="00FFFF"/>
                  </a:solidFill>
                  <a:latin typeface="Arial" charset="0"/>
                  <a:ea typeface="Arial" charset="0"/>
                  <a:cs typeface="Arial" charset="0"/>
                  <a:sym typeface="Cabin"/>
                </a:rPr>
                <a:t>Potencia</a:t>
              </a:r>
            </a:p>
            <a:p>
              <a:pPr marL="0" marR="0" lvl="0" indent="0" algn="ctr" rtl="0">
                <a:lnSpc>
                  <a:spcPct val="100000"/>
                </a:lnSpc>
                <a:spcBef>
                  <a:spcPts val="0"/>
                </a:spcBef>
                <a:spcAft>
                  <a:spcPts val="0"/>
                </a:spcAft>
                <a:buClr>
                  <a:srgbClr val="00FF00"/>
                </a:buClr>
                <a:buSzPct val="25000"/>
                <a:buFont typeface="Cabin"/>
                <a:buNone/>
              </a:pPr>
              <a:r>
                <a:rPr lang="es-AR" sz="3600" u="none" strike="noStrike" cap="none" dirty="0">
                  <a:solidFill>
                    <a:srgbClr val="00FF00"/>
                  </a:solidFill>
                  <a:latin typeface="Arial" charset="0"/>
                  <a:ea typeface="Arial" charset="0"/>
                  <a:cs typeface="Arial" charset="0"/>
                  <a:sym typeface="Cabin"/>
                </a:rPr>
                <a:t>Multiplicación</a:t>
              </a:r>
            </a:p>
            <a:p>
              <a:pPr marL="0" marR="0" lvl="0" indent="0" algn="ctr" rtl="0">
                <a:lnSpc>
                  <a:spcPct val="100000"/>
                </a:lnSpc>
                <a:spcBef>
                  <a:spcPts val="0"/>
                </a:spcBef>
                <a:spcAft>
                  <a:spcPts val="0"/>
                </a:spcAft>
                <a:buClr>
                  <a:srgbClr val="FF7F00"/>
                </a:buClr>
                <a:buSzPct val="25000"/>
                <a:buFont typeface="Cabin"/>
                <a:buNone/>
              </a:pPr>
              <a:r>
                <a:rPr lang="es-AR" sz="3600" u="none" strike="noStrike" cap="none" dirty="0">
                  <a:solidFill>
                    <a:srgbClr val="FF9900"/>
                  </a:solidFill>
                  <a:latin typeface="Arial" charset="0"/>
                  <a:ea typeface="Arial" charset="0"/>
                  <a:cs typeface="Arial" charset="0"/>
                  <a:sym typeface="Cabin"/>
                </a:rPr>
                <a:t>Suma</a:t>
              </a:r>
            </a:p>
            <a:p>
              <a:pPr marL="0" marR="0" lvl="0" indent="0" algn="ctr" rtl="0">
                <a:lnSpc>
                  <a:spcPct val="100000"/>
                </a:lnSpc>
                <a:spcBef>
                  <a:spcPts val="0"/>
                </a:spcBef>
                <a:spcAft>
                  <a:spcPts val="0"/>
                </a:spcAft>
                <a:buClr>
                  <a:srgbClr val="FFFF00"/>
                </a:buClr>
                <a:buSzPct val="25000"/>
                <a:buFont typeface="Cabin"/>
                <a:buNone/>
              </a:pPr>
              <a:r>
                <a:rPr lang="es-AR" sz="3600" u="none" strike="noStrike" cap="none" dirty="0">
                  <a:solidFill>
                    <a:srgbClr val="FFFF00"/>
                  </a:solidFill>
                  <a:latin typeface="Arial" charset="0"/>
                  <a:ea typeface="Arial" charset="0"/>
                  <a:cs typeface="Arial" charset="0"/>
                  <a:sym typeface="Cabin"/>
                </a:rPr>
                <a:t>Izquierda a derecha</a:t>
              </a:r>
            </a:p>
          </p:txBody>
        </p:sp>
        <p:cxnSp>
          <p:nvCxnSpPr>
            <p:cNvPr id="388" name="Shape 388"/>
            <p:cNvCxnSpPr/>
            <p:nvPr/>
          </p:nvCxnSpPr>
          <p:spPr>
            <a:xfrm flipV="1">
              <a:off x="2522536" y="134936"/>
              <a:ext cx="0" cy="2051050"/>
            </a:xfrm>
            <a:prstGeom prst="straightConnector1">
              <a:avLst/>
            </a:prstGeom>
            <a:noFill/>
            <a:ln w="88900" cap="rnd" cmpd="sng">
              <a:solidFill>
                <a:schemeClr val="lt1"/>
              </a:solidFill>
              <a:prstDash val="solid"/>
              <a:miter/>
              <a:headEnd type="stealth" w="med" len="med"/>
              <a:tailEnd type="none" w="med" len="med"/>
            </a:ln>
          </p:spPr>
        </p:cxnSp>
      </p:grpSp>
    </p:spTree>
    <p:extLst>
      <p:ext uri="{BB962C8B-B14F-4D97-AF65-F5344CB8AC3E}">
        <p14:creationId xmlns:p14="http://schemas.microsoft.com/office/powerpoint/2010/main" val="944450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s-AR" sz="7800" u="none" strike="noStrike" cap="none" dirty="0">
                <a:solidFill>
                  <a:srgbClr val="FFFF00"/>
                </a:solidFill>
                <a:latin typeface="Arial" charset="0"/>
                <a:ea typeface="Arial" charset="0"/>
                <a:cs typeface="Arial" charset="0"/>
                <a:sym typeface="Cabin"/>
              </a:rPr>
              <a:t>Constantes</a:t>
            </a:r>
          </a:p>
        </p:txBody>
      </p:sp>
      <p:sp>
        <p:nvSpPr>
          <p:cNvPr id="251" name="Shape 251"/>
          <p:cNvSpPr txBox="1">
            <a:spLocks noGrp="1"/>
          </p:cNvSpPr>
          <p:nvPr>
            <p:ph idx="1"/>
          </p:nvPr>
        </p:nvSpPr>
        <p:spPr>
          <a:xfrm>
            <a:off x="556983" y="1539892"/>
            <a:ext cx="14630400" cy="5902068"/>
          </a:xfrm>
          <a:prstGeom prst="rect">
            <a:avLst/>
          </a:prstGeom>
          <a:noFill/>
          <a:ln>
            <a:noFill/>
          </a:ln>
        </p:spPr>
        <p:txBody>
          <a:bodyPr lIns="50800" tIns="50800" rIns="50800" bIns="50800" anchor="ctr" anchorCtr="0">
            <a:noAutofit/>
          </a:bodyPr>
          <a:lstStyle/>
          <a:p>
            <a:pPr marL="1104900" lvl="0" indent="-603377">
              <a:spcBef>
                <a:spcPts val="0"/>
              </a:spcBef>
              <a:buClr>
                <a:srgbClr val="FF9900"/>
              </a:buClr>
              <a:buSzPct val="100000"/>
              <a:buFont typeface="Cabin"/>
              <a:buChar char="•"/>
            </a:pPr>
            <a:r>
              <a:rPr lang="es-AR" sz="3600" b="0" dirty="0">
                <a:solidFill>
                  <a:srgbClr val="FFFFFF"/>
                </a:solidFill>
                <a:latin typeface="Arial" charset="0"/>
                <a:ea typeface="Arial" charset="0"/>
                <a:cs typeface="Arial" charset="0"/>
                <a:sym typeface="Cabin"/>
              </a:rPr>
              <a:t>Los </a:t>
            </a:r>
            <a:r>
              <a:rPr lang="es-AR" sz="3600" b="0" u="none" strike="noStrike" cap="none" dirty="0">
                <a:solidFill>
                  <a:srgbClr val="FF9900"/>
                </a:solidFill>
                <a:latin typeface="Arial" charset="0"/>
                <a:ea typeface="Arial" charset="0"/>
                <a:cs typeface="Arial" charset="0"/>
                <a:sym typeface="Cabin"/>
              </a:rPr>
              <a:t>valores fijos </a:t>
            </a:r>
            <a:r>
              <a:rPr lang="es-AR" sz="3600" b="0" u="none" strike="noStrike" cap="none" dirty="0">
                <a:solidFill>
                  <a:srgbClr val="FFFFFF"/>
                </a:solidFill>
                <a:latin typeface="Arial" charset="0"/>
                <a:ea typeface="Arial" charset="0"/>
                <a:cs typeface="Arial" charset="0"/>
                <a:sym typeface="Cabin"/>
              </a:rPr>
              <a:t>como los números, letras y </a:t>
            </a:r>
            <a:r>
              <a:rPr lang="es-AR" sz="3600" b="0" dirty="0">
                <a:solidFill>
                  <a:srgbClr val="FFFFFF"/>
                </a:solidFill>
                <a:latin typeface="Arial" charset="0"/>
                <a:ea typeface="Arial" charset="0"/>
                <a:cs typeface="Arial" charset="0"/>
                <a:sym typeface="Cabin"/>
              </a:rPr>
              <a:t>cadenas </a:t>
            </a:r>
            <a:r>
              <a:rPr lang="es-AR" sz="3600" b="0" u="none" strike="noStrike" cap="none" dirty="0">
                <a:solidFill>
                  <a:srgbClr val="FFFFFF"/>
                </a:solidFill>
                <a:latin typeface="Arial" charset="0"/>
                <a:ea typeface="Arial" charset="0"/>
                <a:cs typeface="Arial" charset="0"/>
                <a:sym typeface="Cabin"/>
              </a:rPr>
              <a:t>reciben el nombre de </a:t>
            </a:r>
            <a:r>
              <a:rPr lang="es-AR" sz="3600" b="0" i="0" u="none" strike="noStrike" cap="none" dirty="0">
                <a:solidFill>
                  <a:srgbClr val="FF9900"/>
                </a:solidFill>
                <a:latin typeface="Arial"/>
                <a:ea typeface="Arial"/>
                <a:cs typeface="Arial"/>
                <a:sym typeface="Arial"/>
              </a:rPr>
              <a:t>“</a:t>
            </a:r>
            <a:r>
              <a:rPr lang="es-AR" sz="3600" b="0" u="none" strike="noStrike" cap="none" dirty="0">
                <a:solidFill>
                  <a:srgbClr val="FF9900"/>
                </a:solidFill>
                <a:latin typeface="Arial" charset="0"/>
                <a:ea typeface="Arial" charset="0"/>
                <a:cs typeface="Arial" charset="0"/>
                <a:sym typeface="Cabin"/>
              </a:rPr>
              <a:t>constantes</a:t>
            </a:r>
            <a:r>
              <a:rPr lang="es-AR" sz="3600" b="0" i="0" u="none" strike="noStrike" cap="none" dirty="0">
                <a:solidFill>
                  <a:srgbClr val="FF9900"/>
                </a:solidFill>
                <a:latin typeface="Arial"/>
                <a:ea typeface="Arial"/>
                <a:cs typeface="Arial"/>
                <a:sym typeface="Arial"/>
              </a:rPr>
              <a:t>”</a:t>
            </a:r>
            <a:r>
              <a:rPr lang="es-AR" sz="3600" b="0" u="none" strike="noStrike" cap="none" dirty="0">
                <a:solidFill>
                  <a:srgbClr val="FF9900"/>
                </a:solidFill>
                <a:latin typeface="Arial" charset="0"/>
                <a:ea typeface="Arial" charset="0"/>
                <a:cs typeface="Arial" charset="0"/>
                <a:sym typeface="Cabin"/>
              </a:rPr>
              <a:t> </a:t>
            </a:r>
            <a:r>
              <a:rPr lang="es-AR" sz="3600" b="0" u="none" strike="noStrike" cap="none" dirty="0">
                <a:solidFill>
                  <a:srgbClr val="FFFFFF"/>
                </a:solidFill>
                <a:latin typeface="Arial" charset="0"/>
                <a:ea typeface="Arial" charset="0"/>
                <a:cs typeface="Arial" charset="0"/>
                <a:sym typeface="Cabin"/>
              </a:rPr>
              <a:t>porque su valor no cambia</a:t>
            </a:r>
          </a:p>
          <a:p>
            <a:pPr marL="1104900" lvl="0" indent="-603377">
              <a:spcBef>
                <a:spcPts val="2300"/>
              </a:spcBef>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Las </a:t>
            </a:r>
            <a:r>
              <a:rPr lang="es-AR" sz="3600" b="0" dirty="0">
                <a:solidFill>
                  <a:srgbClr val="FF9900"/>
                </a:solidFill>
                <a:latin typeface="Arial" charset="0"/>
                <a:ea typeface="Arial" charset="0"/>
                <a:cs typeface="Arial" charset="0"/>
                <a:sym typeface="Cabin"/>
              </a:rPr>
              <a:t>constantes </a:t>
            </a:r>
            <a:r>
              <a:rPr lang="es-AR" sz="3600" b="0" dirty="0">
                <a:solidFill>
                  <a:schemeClr val="lt1"/>
                </a:solidFill>
                <a:latin typeface="Arial" charset="0"/>
                <a:ea typeface="Arial" charset="0"/>
                <a:cs typeface="Arial" charset="0"/>
                <a:sym typeface="Cabin"/>
              </a:rPr>
              <a:t>n</a:t>
            </a:r>
            <a:r>
              <a:rPr lang="es-AR" sz="3600" b="0" u="none" strike="noStrike" cap="none" dirty="0">
                <a:solidFill>
                  <a:schemeClr val="lt1"/>
                </a:solidFill>
                <a:latin typeface="Arial" charset="0"/>
                <a:ea typeface="Arial" charset="0"/>
                <a:cs typeface="Arial" charset="0"/>
                <a:sym typeface="Cabin"/>
              </a:rPr>
              <a:t>uméricas son las que usted espera</a:t>
            </a:r>
          </a:p>
          <a:p>
            <a:pPr marL="1104900" lvl="0" indent="-603377">
              <a:spcBef>
                <a:spcPts val="2300"/>
              </a:spcBef>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Las </a:t>
            </a:r>
            <a:r>
              <a:rPr lang="es-AR" sz="3600" b="0" dirty="0">
                <a:solidFill>
                  <a:srgbClr val="FF9900"/>
                </a:solidFill>
                <a:latin typeface="Arial" charset="0"/>
                <a:ea typeface="Arial" charset="0"/>
                <a:cs typeface="Arial" charset="0"/>
                <a:sym typeface="Cabin"/>
              </a:rPr>
              <a:t>constantes </a:t>
            </a:r>
            <a:r>
              <a:rPr lang="es-AR" sz="3600" b="0" u="none" strike="noStrike" cap="none" dirty="0">
                <a:solidFill>
                  <a:schemeClr val="lt1"/>
                </a:solidFill>
                <a:latin typeface="Arial" charset="0"/>
                <a:ea typeface="Arial" charset="0"/>
                <a:cs typeface="Arial" charset="0"/>
                <a:sym typeface="Cabin"/>
              </a:rPr>
              <a:t>de la cadena son comillas simples (') o dobles (")</a:t>
            </a:r>
            <a:br>
              <a:rPr lang="es-AR" sz="3600" b="0" u="none" strike="noStrike" cap="none" dirty="0">
                <a:solidFill>
                  <a:schemeClr val="lt1"/>
                </a:solidFill>
                <a:latin typeface="Arial" charset="0"/>
                <a:ea typeface="Arial" charset="0"/>
                <a:cs typeface="Arial" charset="0"/>
                <a:sym typeface="Cabin"/>
              </a:rPr>
            </a:br>
            <a:endParaRPr lang="es-AR" sz="3600" b="0" u="none" strike="noStrike" cap="none" dirty="0">
              <a:solidFill>
                <a:schemeClr val="lt1"/>
              </a:solidFill>
              <a:latin typeface="Arial" charset="0"/>
              <a:ea typeface="Arial" charset="0"/>
              <a:cs typeface="Arial" charset="0"/>
              <a:sym typeface="Cabin"/>
            </a:endParaRPr>
          </a:p>
        </p:txBody>
      </p:sp>
      <p:sp>
        <p:nvSpPr>
          <p:cNvPr id="252" name="Shape 252"/>
          <p:cNvSpPr txBox="1"/>
          <p:nvPr/>
        </p:nvSpPr>
        <p:spPr>
          <a:xfrm>
            <a:off x="10269537" y="5805168"/>
            <a:ext cx="5986463" cy="3125787"/>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a:solidFill>
                  <a:srgbClr val="FFFF00"/>
                </a:solidFill>
                <a:latin typeface="Courier New"/>
                <a:ea typeface="Courier New"/>
                <a:cs typeface="Courier New"/>
                <a:sym typeface="Courier New"/>
              </a:rPr>
              <a:t>print(</a:t>
            </a:r>
            <a:r>
              <a:rPr lang="en-US" sz="3000" b="1" i="0" u="none" strike="noStrike" cap="none" dirty="0">
                <a:solidFill>
                  <a:srgbClr val="FF9900"/>
                </a:solidFill>
                <a:latin typeface="Courier New"/>
                <a:ea typeface="Courier New"/>
                <a:cs typeface="Courier New"/>
                <a:sym typeface="Courier New"/>
              </a:rPr>
              <a:t>123</a:t>
            </a:r>
            <a:r>
              <a:rPr lang="en-US" sz="30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123</a:t>
            </a:r>
          </a:p>
          <a:p>
            <a:pPr lvl="0">
              <a:buClr>
                <a:schemeClr val="lt1"/>
              </a:buClr>
              <a:buSzPct val="25000"/>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a:solidFill>
                  <a:srgbClr val="FFFF00"/>
                </a:solidFill>
                <a:latin typeface="Courier New"/>
                <a:ea typeface="Courier New"/>
                <a:cs typeface="Courier New"/>
                <a:sym typeface="Courier New"/>
              </a:rPr>
              <a:t>print(</a:t>
            </a:r>
            <a:r>
              <a:rPr lang="en-US" sz="3000" b="1" i="0" u="none" strike="noStrike" cap="none" dirty="0">
                <a:solidFill>
                  <a:srgbClr val="FF9900"/>
                </a:solidFill>
                <a:latin typeface="Courier New"/>
                <a:ea typeface="Courier New"/>
                <a:cs typeface="Courier New"/>
                <a:sym typeface="Courier New"/>
              </a:rPr>
              <a:t>98.6</a:t>
            </a:r>
            <a:r>
              <a:rPr lang="en-US" sz="3000" b="1" dirty="0">
                <a:solidFill>
                  <a:srgbClr val="FFFF00"/>
                </a:solidFill>
                <a:latin typeface="Courier New"/>
                <a:ea typeface="Courier New"/>
                <a:cs typeface="Courier New"/>
                <a:sym typeface="Courier New"/>
              </a:rPr>
              <a:t>)</a:t>
            </a:r>
            <a:endParaRPr lang="en-US" sz="3000" b="1" i="0" u="none" strike="noStrike" cap="none" dirty="0">
              <a:solidFill>
                <a:srgbClr val="FF9900"/>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98.6</a:t>
            </a:r>
          </a:p>
          <a:p>
            <a:pPr lvl="0">
              <a:buClr>
                <a:schemeClr val="lt1"/>
              </a:buClr>
              <a:buSzPct val="25000"/>
            </a:pPr>
            <a:r>
              <a:rPr lang="en-US" sz="3000" b="1" i="0" u="none" strike="noStrike" cap="none" dirty="0">
                <a:solidFill>
                  <a:schemeClr val="lt1"/>
                </a:solidFill>
                <a:latin typeface="Courier New"/>
                <a:ea typeface="Courier New"/>
                <a:cs typeface="Courier New"/>
                <a:sym typeface="Courier New"/>
              </a:rPr>
              <a:t>&gt;&gt;&gt;</a:t>
            </a:r>
            <a:r>
              <a:rPr lang="en-US" sz="3000" b="1" i="0" u="none" strike="noStrike" cap="none" dirty="0">
                <a:solidFill>
                  <a:srgbClr val="FFFF00"/>
                </a:solidFill>
                <a:latin typeface="Courier New"/>
                <a:ea typeface="Courier New"/>
                <a:cs typeface="Courier New"/>
                <a:sym typeface="Courier New"/>
              </a:rPr>
              <a:t> print(</a:t>
            </a:r>
            <a:r>
              <a:rPr lang="en-US" sz="3000" b="1" i="0" u="none" strike="noStrike" cap="none" dirty="0">
                <a:solidFill>
                  <a:srgbClr val="FF9900"/>
                </a:solidFill>
                <a:latin typeface="Courier New"/>
                <a:ea typeface="Courier New"/>
                <a:cs typeface="Courier New"/>
                <a:sym typeface="Courier New"/>
              </a:rPr>
              <a:t>'Hola mundo'</a:t>
            </a:r>
            <a:r>
              <a:rPr lang="en-US" sz="3000" b="1" dirty="0">
                <a:solidFill>
                  <a:srgbClr val="FFFF00"/>
                </a:solidFill>
                <a:latin typeface="Courier New"/>
                <a:ea typeface="Courier New"/>
                <a:cs typeface="Courier New"/>
                <a:sym typeface="Courier New"/>
              </a:rPr>
              <a:t>)</a:t>
            </a:r>
            <a:endParaRPr lang="en-US" sz="3000" b="1" i="0" u="none" strike="noStrike" cap="none" dirty="0">
              <a:solidFill>
                <a:srgbClr val="FF9900"/>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Hola mundo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6" name="Shape 396"/>
          <p:cNvSpPr txBox="1"/>
          <p:nvPr/>
        </p:nvSpPr>
        <p:spPr>
          <a:xfrm>
            <a:off x="10307636" y="1124280"/>
            <a:ext cx="4627564" cy="800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Courier" charset="0"/>
                <a:ea typeface="Courier" charset="0"/>
                <a:cs typeface="Courier" charset="0"/>
                <a:sym typeface="Cabin"/>
              </a:rPr>
              <a:t>1 + </a:t>
            </a:r>
            <a:r>
              <a:rPr lang="en-US" sz="3200" u="none" strike="noStrike" cap="none" dirty="0">
                <a:solidFill>
                  <a:srgbClr val="00FFFF"/>
                </a:solidFill>
                <a:latin typeface="Courier" charset="0"/>
                <a:ea typeface="Courier" charset="0"/>
                <a:cs typeface="Courier" charset="0"/>
                <a:sym typeface="Cabin"/>
              </a:rPr>
              <a:t>2 ** 3</a:t>
            </a:r>
            <a:r>
              <a:rPr lang="en-US" sz="3200" u="none" strike="noStrike" cap="none" dirty="0">
                <a:solidFill>
                  <a:schemeClr val="lt1"/>
                </a:solidFill>
                <a:latin typeface="Courier" charset="0"/>
                <a:ea typeface="Courier" charset="0"/>
                <a:cs typeface="Courier" charset="0"/>
                <a:sym typeface="Cabin"/>
              </a:rPr>
              <a:t> / 4 * 5</a:t>
            </a:r>
          </a:p>
        </p:txBody>
      </p:sp>
      <p:sp>
        <p:nvSpPr>
          <p:cNvPr id="397" name="Shape 397"/>
          <p:cNvSpPr txBox="1"/>
          <p:nvPr/>
        </p:nvSpPr>
        <p:spPr>
          <a:xfrm>
            <a:off x="10891836" y="2673680"/>
            <a:ext cx="4043364" cy="800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Courier" charset="0"/>
                <a:ea typeface="Courier" charset="0"/>
                <a:cs typeface="Courier" charset="0"/>
                <a:sym typeface="Cabin"/>
              </a:rPr>
              <a:t>1 + </a:t>
            </a:r>
            <a:r>
              <a:rPr lang="en-US" sz="3200" u="none" strike="noStrike" cap="none" dirty="0">
                <a:solidFill>
                  <a:srgbClr val="00FF00"/>
                </a:solidFill>
                <a:latin typeface="Courier" charset="0"/>
                <a:ea typeface="Courier" charset="0"/>
                <a:cs typeface="Courier" charset="0"/>
                <a:sym typeface="Cabin"/>
              </a:rPr>
              <a:t>8 / 4</a:t>
            </a:r>
            <a:r>
              <a:rPr lang="en-US" sz="3200" u="none" strike="noStrike" cap="none" dirty="0">
                <a:solidFill>
                  <a:schemeClr val="lt1"/>
                </a:solidFill>
                <a:latin typeface="Courier" charset="0"/>
                <a:ea typeface="Courier" charset="0"/>
                <a:cs typeface="Courier" charset="0"/>
                <a:sym typeface="Cabin"/>
              </a:rPr>
              <a:t> * 5</a:t>
            </a:r>
          </a:p>
        </p:txBody>
      </p:sp>
      <p:cxnSp>
        <p:nvCxnSpPr>
          <p:cNvPr id="398" name="Shape 398"/>
          <p:cNvCxnSpPr/>
          <p:nvPr/>
        </p:nvCxnSpPr>
        <p:spPr>
          <a:xfrm rot="10800000">
            <a:off x="11917975" y="1819904"/>
            <a:ext cx="277199" cy="837900"/>
          </a:xfrm>
          <a:prstGeom prst="straightConnector1">
            <a:avLst/>
          </a:prstGeom>
          <a:noFill/>
          <a:ln w="63500" cap="rnd" cmpd="sng">
            <a:solidFill>
              <a:srgbClr val="00FFFF"/>
            </a:solidFill>
            <a:prstDash val="solid"/>
            <a:miter/>
            <a:headEnd type="stealth" w="med" len="med"/>
            <a:tailEnd type="none" w="med" len="med"/>
          </a:ln>
        </p:spPr>
      </p:cxnSp>
      <p:sp>
        <p:nvSpPr>
          <p:cNvPr id="399" name="Shape 399"/>
          <p:cNvSpPr txBox="1"/>
          <p:nvPr/>
        </p:nvSpPr>
        <p:spPr>
          <a:xfrm>
            <a:off x="11298236" y="4134180"/>
            <a:ext cx="3217864" cy="800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Courier" charset="0"/>
                <a:ea typeface="Courier" charset="0"/>
                <a:cs typeface="Courier" charset="0"/>
                <a:sym typeface="Cabin"/>
              </a:rPr>
              <a:t>1 + </a:t>
            </a:r>
            <a:r>
              <a:rPr lang="en-US" sz="3200" u="none" strike="noStrike" cap="none" dirty="0">
                <a:solidFill>
                  <a:srgbClr val="00FF00"/>
                </a:solidFill>
                <a:latin typeface="Courier" charset="0"/>
                <a:ea typeface="Courier" charset="0"/>
                <a:cs typeface="Courier" charset="0"/>
                <a:sym typeface="Cabin"/>
              </a:rPr>
              <a:t>2 * 5</a:t>
            </a:r>
          </a:p>
        </p:txBody>
      </p:sp>
      <p:cxnSp>
        <p:nvCxnSpPr>
          <p:cNvPr id="400" name="Shape 400"/>
          <p:cNvCxnSpPr/>
          <p:nvPr/>
        </p:nvCxnSpPr>
        <p:spPr>
          <a:xfrm flipV="1">
            <a:off x="12322173" y="3481706"/>
            <a:ext cx="74752" cy="652474"/>
          </a:xfrm>
          <a:prstGeom prst="straightConnector1">
            <a:avLst/>
          </a:prstGeom>
          <a:noFill/>
          <a:ln w="63500" cap="rnd" cmpd="sng">
            <a:solidFill>
              <a:srgbClr val="00FF00"/>
            </a:solidFill>
            <a:prstDash val="solid"/>
            <a:miter/>
            <a:headEnd type="stealth" w="med" len="med"/>
            <a:tailEnd type="none" w="med" len="med"/>
          </a:ln>
        </p:spPr>
      </p:cxnSp>
      <p:sp>
        <p:nvSpPr>
          <p:cNvPr id="401" name="Shape 401"/>
          <p:cNvSpPr txBox="1"/>
          <p:nvPr/>
        </p:nvSpPr>
        <p:spPr>
          <a:xfrm>
            <a:off x="11590336" y="5772480"/>
            <a:ext cx="2259014" cy="800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3200" u="none" strike="noStrike" cap="none" dirty="0">
                <a:solidFill>
                  <a:srgbClr val="FF9900"/>
                </a:solidFill>
                <a:latin typeface="Courier" charset="0"/>
                <a:ea typeface="Courier" charset="0"/>
                <a:cs typeface="Courier" charset="0"/>
                <a:sym typeface="Cabin"/>
              </a:rPr>
              <a:t>1 + 10</a:t>
            </a:r>
          </a:p>
        </p:txBody>
      </p:sp>
      <p:cxnSp>
        <p:nvCxnSpPr>
          <p:cNvPr id="402" name="Shape 402"/>
          <p:cNvCxnSpPr>
            <a:endCxn id="399" idx="2"/>
          </p:cNvCxnSpPr>
          <p:nvPr/>
        </p:nvCxnSpPr>
        <p:spPr>
          <a:xfrm flipV="1">
            <a:off x="12785524" y="4934279"/>
            <a:ext cx="121644" cy="863725"/>
          </a:xfrm>
          <a:prstGeom prst="straightConnector1">
            <a:avLst/>
          </a:prstGeom>
          <a:noFill/>
          <a:ln w="63500" cap="rnd" cmpd="sng">
            <a:solidFill>
              <a:srgbClr val="00FF00"/>
            </a:solidFill>
            <a:prstDash val="solid"/>
            <a:miter/>
            <a:headEnd type="stealth" w="med" len="med"/>
            <a:tailEnd type="none" w="med" len="med"/>
          </a:ln>
        </p:spPr>
      </p:cxnSp>
      <p:sp>
        <p:nvSpPr>
          <p:cNvPr id="403" name="Shape 403"/>
          <p:cNvSpPr txBox="1"/>
          <p:nvPr/>
        </p:nvSpPr>
        <p:spPr>
          <a:xfrm>
            <a:off x="12085636" y="7067880"/>
            <a:ext cx="723900" cy="800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3200" u="none" strike="noStrike" cap="none" dirty="0">
                <a:solidFill>
                  <a:srgbClr val="FF9900"/>
                </a:solidFill>
                <a:latin typeface="Courier" charset="0"/>
                <a:ea typeface="Courier" charset="0"/>
                <a:cs typeface="Courier" charset="0"/>
                <a:sym typeface="Cabin"/>
              </a:rPr>
              <a:t>11</a:t>
            </a:r>
          </a:p>
        </p:txBody>
      </p:sp>
      <p:cxnSp>
        <p:nvCxnSpPr>
          <p:cNvPr id="404" name="Shape 404"/>
          <p:cNvCxnSpPr/>
          <p:nvPr/>
        </p:nvCxnSpPr>
        <p:spPr>
          <a:xfrm rot="10800000">
            <a:off x="12225274" y="6442429"/>
            <a:ext cx="96899" cy="708000"/>
          </a:xfrm>
          <a:prstGeom prst="straightConnector1">
            <a:avLst/>
          </a:prstGeom>
          <a:noFill/>
          <a:ln w="63500" cap="rnd" cmpd="sng">
            <a:solidFill>
              <a:srgbClr val="FF9900"/>
            </a:solidFill>
            <a:prstDash val="solid"/>
            <a:miter/>
            <a:headEnd type="stealth" w="med" len="med"/>
            <a:tailEnd type="none" w="med" len="med"/>
          </a:ln>
        </p:spPr>
      </p:cxnSp>
      <p:sp>
        <p:nvSpPr>
          <p:cNvPr id="405" name="Shape 405"/>
          <p:cNvSpPr txBox="1"/>
          <p:nvPr/>
        </p:nvSpPr>
        <p:spPr>
          <a:xfrm>
            <a:off x="1455723" y="1443355"/>
            <a:ext cx="7351799" cy="29559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b="1" i="0" u="none" strike="noStrike" cap="none" dirty="0">
                <a:solidFill>
                  <a:schemeClr val="lt1"/>
                </a:solidFill>
                <a:latin typeface="Courier New"/>
                <a:ea typeface="Courier New"/>
                <a:cs typeface="Courier New"/>
                <a:sym typeface="Courier New"/>
              </a:rPr>
              <a:t>&gt;&gt;&gt; </a:t>
            </a:r>
            <a:r>
              <a:rPr lang="en-US" sz="3600" b="1" i="0" u="none" strike="noStrike" cap="none" dirty="0">
                <a:solidFill>
                  <a:srgbClr val="FFFF00"/>
                </a:solidFill>
                <a:latin typeface="Courier New"/>
                <a:ea typeface="Courier New"/>
                <a:cs typeface="Courier New"/>
                <a:sym typeface="Courier New"/>
              </a:rPr>
              <a:t>x = 1 + 2 ** 3 / 4 * 5</a:t>
            </a:r>
          </a:p>
          <a:p>
            <a:pPr marL="0" marR="0" lvl="0" indent="0" algn="l" rtl="0">
              <a:lnSpc>
                <a:spcPct val="100000"/>
              </a:lnSpc>
              <a:spcBef>
                <a:spcPts val="0"/>
              </a:spcBef>
              <a:spcAft>
                <a:spcPts val="0"/>
              </a:spcAft>
              <a:buClr>
                <a:schemeClr val="lt1"/>
              </a:buClr>
              <a:buSzPct val="25000"/>
              <a:buFont typeface="Cabin"/>
              <a:buNone/>
            </a:pPr>
            <a:r>
              <a:rPr lang="en-US" sz="3600" b="1" i="0" u="none" strike="noStrike" cap="none" dirty="0">
                <a:solidFill>
                  <a:schemeClr val="lt1"/>
                </a:solidFill>
                <a:latin typeface="Courier New"/>
                <a:ea typeface="Courier New"/>
                <a:cs typeface="Courier New"/>
                <a:sym typeface="Courier New"/>
              </a:rPr>
              <a:t>&gt;&gt;&gt; </a:t>
            </a:r>
            <a:r>
              <a:rPr lang="en-US" sz="3600" b="1" i="0" u="none" strike="noStrike" cap="none" dirty="0">
                <a:solidFill>
                  <a:srgbClr val="FFFF00"/>
                </a:solidFill>
                <a:latin typeface="Courier New"/>
                <a:ea typeface="Courier New"/>
                <a:cs typeface="Courier New"/>
                <a:sym typeface="Courier New"/>
              </a:rPr>
              <a:t>print(x)</a:t>
            </a:r>
          </a:p>
          <a:p>
            <a:pPr marL="0" marR="0" lvl="0" indent="0" algn="l" rtl="0">
              <a:lnSpc>
                <a:spcPct val="100000"/>
              </a:lnSpc>
              <a:spcBef>
                <a:spcPts val="0"/>
              </a:spcBef>
              <a:spcAft>
                <a:spcPts val="0"/>
              </a:spcAft>
              <a:buClr>
                <a:schemeClr val="lt1"/>
              </a:buClr>
              <a:buSzPct val="25000"/>
              <a:buFont typeface="Cabin"/>
              <a:buNone/>
            </a:pPr>
            <a:r>
              <a:rPr lang="en-US" sz="3600" b="1" i="0" u="none" strike="noStrike" cap="none" dirty="0">
                <a:solidFill>
                  <a:schemeClr val="lt1"/>
                </a:solidFill>
                <a:latin typeface="Courier New"/>
                <a:ea typeface="Courier New"/>
                <a:cs typeface="Courier New"/>
                <a:sym typeface="Courier New"/>
              </a:rPr>
              <a:t>11.0</a:t>
            </a:r>
          </a:p>
          <a:p>
            <a:pPr marL="0" marR="0" lvl="0" indent="0" algn="l" rtl="0">
              <a:lnSpc>
                <a:spcPct val="100000"/>
              </a:lnSpc>
              <a:spcBef>
                <a:spcPts val="0"/>
              </a:spcBef>
              <a:spcAft>
                <a:spcPts val="0"/>
              </a:spcAft>
              <a:buClr>
                <a:schemeClr val="lt1"/>
              </a:buClr>
              <a:buSzPct val="25000"/>
              <a:buFont typeface="Cabin"/>
              <a:buNone/>
            </a:pPr>
            <a:r>
              <a:rPr lang="en-US" sz="3600" b="1" i="0" u="none" strike="noStrike" cap="none" dirty="0">
                <a:solidFill>
                  <a:schemeClr val="lt1"/>
                </a:solidFill>
                <a:latin typeface="Courier New"/>
                <a:ea typeface="Courier New"/>
                <a:cs typeface="Courier New"/>
                <a:sym typeface="Courier New"/>
              </a:rPr>
              <a:t>&gt;&gt;&gt; </a:t>
            </a:r>
          </a:p>
        </p:txBody>
      </p:sp>
      <p:grpSp>
        <p:nvGrpSpPr>
          <p:cNvPr id="18" name="Shape 386"/>
          <p:cNvGrpSpPr/>
          <p:nvPr/>
        </p:nvGrpSpPr>
        <p:grpSpPr>
          <a:xfrm>
            <a:off x="3242938" y="4584276"/>
            <a:ext cx="3338701" cy="3020428"/>
            <a:chOff x="0" y="-349272"/>
            <a:chExt cx="2522536" cy="3020428"/>
          </a:xfrm>
        </p:grpSpPr>
        <p:sp>
          <p:nvSpPr>
            <p:cNvPr id="19" name="Shape 387"/>
            <p:cNvSpPr txBox="1"/>
            <p:nvPr/>
          </p:nvSpPr>
          <p:spPr>
            <a:xfrm>
              <a:off x="0" y="-349272"/>
              <a:ext cx="2262187" cy="3020428"/>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3600" u="none" strike="noStrike" cap="none" dirty="0">
                  <a:solidFill>
                    <a:srgbClr val="FF00FF"/>
                  </a:solidFill>
                  <a:latin typeface="Arial" charset="0"/>
                  <a:ea typeface="Arial" charset="0"/>
                  <a:cs typeface="Arial" charset="0"/>
                  <a:sym typeface="Cabin"/>
                </a:rPr>
                <a:t>Paréntesis</a:t>
              </a:r>
            </a:p>
            <a:p>
              <a:pPr marL="0" marR="0" lvl="0" indent="0" algn="ctr" rtl="0">
                <a:lnSpc>
                  <a:spcPct val="100000"/>
                </a:lnSpc>
                <a:spcBef>
                  <a:spcPts val="0"/>
                </a:spcBef>
                <a:spcAft>
                  <a:spcPts val="0"/>
                </a:spcAft>
                <a:buClr>
                  <a:srgbClr val="FF0000"/>
                </a:buClr>
                <a:buSzPct val="25000"/>
                <a:buFont typeface="Cabin"/>
                <a:buNone/>
              </a:pPr>
              <a:r>
                <a:rPr lang="es-AR" sz="3600" u="none" strike="noStrike" cap="none" dirty="0">
                  <a:solidFill>
                    <a:srgbClr val="00FFFF"/>
                  </a:solidFill>
                  <a:latin typeface="Arial" charset="0"/>
                  <a:ea typeface="Arial" charset="0"/>
                  <a:cs typeface="Arial" charset="0"/>
                  <a:sym typeface="Cabin"/>
                </a:rPr>
                <a:t>Potencia</a:t>
              </a:r>
            </a:p>
            <a:p>
              <a:pPr marL="0" marR="0" lvl="0" indent="0" algn="ctr" rtl="0">
                <a:lnSpc>
                  <a:spcPct val="100000"/>
                </a:lnSpc>
                <a:spcBef>
                  <a:spcPts val="0"/>
                </a:spcBef>
                <a:spcAft>
                  <a:spcPts val="0"/>
                </a:spcAft>
                <a:buClr>
                  <a:srgbClr val="00FF00"/>
                </a:buClr>
                <a:buSzPct val="25000"/>
                <a:buFont typeface="Cabin"/>
                <a:buNone/>
              </a:pPr>
              <a:r>
                <a:rPr lang="es-AR" sz="3600" u="none" strike="noStrike" cap="none" dirty="0">
                  <a:solidFill>
                    <a:srgbClr val="00FF00"/>
                  </a:solidFill>
                  <a:latin typeface="Arial" charset="0"/>
                  <a:ea typeface="Arial" charset="0"/>
                  <a:cs typeface="Arial" charset="0"/>
                  <a:sym typeface="Cabin"/>
                </a:rPr>
                <a:t>Multiplicación</a:t>
              </a:r>
            </a:p>
            <a:p>
              <a:pPr marL="0" marR="0" lvl="0" indent="0" algn="ctr" rtl="0">
                <a:lnSpc>
                  <a:spcPct val="100000"/>
                </a:lnSpc>
                <a:spcBef>
                  <a:spcPts val="0"/>
                </a:spcBef>
                <a:spcAft>
                  <a:spcPts val="0"/>
                </a:spcAft>
                <a:buClr>
                  <a:srgbClr val="FF7F00"/>
                </a:buClr>
                <a:buSzPct val="25000"/>
                <a:buFont typeface="Cabin"/>
                <a:buNone/>
              </a:pPr>
              <a:r>
                <a:rPr lang="es-AR" sz="3600" u="none" strike="noStrike" cap="none" dirty="0">
                  <a:solidFill>
                    <a:srgbClr val="FF9900"/>
                  </a:solidFill>
                  <a:latin typeface="Arial" charset="0"/>
                  <a:ea typeface="Arial" charset="0"/>
                  <a:cs typeface="Arial" charset="0"/>
                  <a:sym typeface="Cabin"/>
                </a:rPr>
                <a:t>Suma</a:t>
              </a:r>
            </a:p>
            <a:p>
              <a:pPr marL="0" marR="0" lvl="0" indent="0" algn="ctr" rtl="0">
                <a:lnSpc>
                  <a:spcPct val="100000"/>
                </a:lnSpc>
                <a:spcBef>
                  <a:spcPts val="0"/>
                </a:spcBef>
                <a:spcAft>
                  <a:spcPts val="0"/>
                </a:spcAft>
                <a:buClr>
                  <a:srgbClr val="FFFF00"/>
                </a:buClr>
                <a:buSzPct val="25000"/>
                <a:buFont typeface="Cabin"/>
                <a:buNone/>
              </a:pPr>
              <a:r>
                <a:rPr lang="es-AR" sz="3600" u="none" strike="noStrike" cap="none" dirty="0">
                  <a:solidFill>
                    <a:srgbClr val="FFFF00"/>
                  </a:solidFill>
                  <a:latin typeface="Arial" charset="0"/>
                  <a:ea typeface="Arial" charset="0"/>
                  <a:cs typeface="Arial" charset="0"/>
                  <a:sym typeface="Cabin"/>
                </a:rPr>
                <a:t>Izquierda a derecha</a:t>
              </a:r>
            </a:p>
          </p:txBody>
        </p:sp>
        <p:cxnSp>
          <p:nvCxnSpPr>
            <p:cNvPr id="20" name="Shape 388"/>
            <p:cNvCxnSpPr/>
            <p:nvPr/>
          </p:nvCxnSpPr>
          <p:spPr>
            <a:xfrm flipV="1">
              <a:off x="2522536" y="134936"/>
              <a:ext cx="0" cy="2051050"/>
            </a:xfrm>
            <a:prstGeom prst="straightConnector1">
              <a:avLst/>
            </a:prstGeom>
            <a:noFill/>
            <a:ln w="88900" cap="rnd" cmpd="sng">
              <a:solidFill>
                <a:schemeClr val="lt1"/>
              </a:solidFill>
              <a:prstDash val="solid"/>
              <a:miter/>
              <a:headEnd type="stealth" w="med" len="med"/>
              <a:tailEnd type="none" w="med" len="med"/>
            </a:ln>
          </p:spPr>
        </p:cxnSp>
      </p:grpSp>
    </p:spTree>
    <p:extLst>
      <p:ext uri="{BB962C8B-B14F-4D97-AF65-F5344CB8AC3E}">
        <p14:creationId xmlns:p14="http://schemas.microsoft.com/office/powerpoint/2010/main" val="1724573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Shape 410"/>
          <p:cNvSpPr txBox="1">
            <a:spLocks noGrp="1"/>
          </p:cNvSpPr>
          <p:nvPr>
            <p:ph type="title"/>
          </p:nvPr>
        </p:nvSpPr>
        <p:spPr>
          <a:xfrm>
            <a:off x="812800" y="617005"/>
            <a:ext cx="13846924" cy="1104899"/>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7600" u="none" strike="noStrike" cap="none" dirty="0">
                <a:solidFill>
                  <a:srgbClr val="FFFF00"/>
                </a:solidFill>
                <a:latin typeface="Arial" charset="0"/>
                <a:ea typeface="Arial" charset="0"/>
                <a:cs typeface="Arial" charset="0"/>
                <a:sym typeface="Cabin"/>
              </a:rPr>
              <a:t>Precedencia del Operador</a:t>
            </a:r>
          </a:p>
        </p:txBody>
      </p:sp>
      <p:sp>
        <p:nvSpPr>
          <p:cNvPr id="411" name="Shape 411"/>
          <p:cNvSpPr txBox="1">
            <a:spLocks noGrp="1"/>
          </p:cNvSpPr>
          <p:nvPr>
            <p:ph idx="1"/>
          </p:nvPr>
        </p:nvSpPr>
        <p:spPr>
          <a:xfrm>
            <a:off x="812800" y="2672047"/>
            <a:ext cx="14630400" cy="5067300"/>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Recuerde las reglas de arriba hacia abajo</a:t>
            </a:r>
          </a:p>
          <a:p>
            <a:pPr marL="749300" marR="0" lvl="0" indent="-371094"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Cuando </a:t>
            </a:r>
            <a:r>
              <a:rPr lang="es-AR" sz="3600" b="0" dirty="0">
                <a:solidFill>
                  <a:schemeClr val="lt1"/>
                </a:solidFill>
                <a:latin typeface="Arial" charset="0"/>
                <a:ea typeface="Arial" charset="0"/>
                <a:cs typeface="Arial" charset="0"/>
                <a:sym typeface="Cabin"/>
              </a:rPr>
              <a:t>escribe un código,</a:t>
            </a:r>
            <a:r>
              <a:rPr lang="es-AR" sz="3600" b="0" u="none" strike="noStrike" cap="none" dirty="0">
                <a:solidFill>
                  <a:schemeClr val="lt1"/>
                </a:solidFill>
                <a:latin typeface="Arial" charset="0"/>
                <a:ea typeface="Arial" charset="0"/>
                <a:cs typeface="Arial" charset="0"/>
                <a:sym typeface="Cabin"/>
              </a:rPr>
              <a:t> utilice paréntesis</a:t>
            </a:r>
          </a:p>
          <a:p>
            <a:pPr marL="749300" marR="0" lvl="0" indent="-371094" algn="l" rtl="0">
              <a:lnSpc>
                <a:spcPct val="100000"/>
              </a:lnSpc>
              <a:spcBef>
                <a:spcPts val="3500"/>
              </a:spcBef>
              <a:spcAft>
                <a:spcPts val="0"/>
              </a:spcAft>
              <a:buClr>
                <a:schemeClr val="lt1"/>
              </a:buClr>
              <a:buSzPct val="100000"/>
              <a:buFont typeface="Cabin"/>
              <a:buChar char="•"/>
            </a:pPr>
            <a:r>
              <a:rPr lang="es-AR" sz="3600" b="0" dirty="0">
                <a:solidFill>
                  <a:schemeClr val="lt1"/>
                </a:solidFill>
                <a:latin typeface="Arial" charset="0"/>
                <a:ea typeface="Arial" charset="0"/>
                <a:cs typeface="Arial" charset="0"/>
                <a:sym typeface="Cabin"/>
              </a:rPr>
              <a:t>Cuando escribe un código,</a:t>
            </a:r>
            <a:r>
              <a:rPr lang="es-AR" sz="3600" b="0" u="none" strike="noStrike" cap="none" dirty="0">
                <a:solidFill>
                  <a:schemeClr val="lt1"/>
                </a:solidFill>
                <a:latin typeface="Arial" charset="0"/>
                <a:ea typeface="Arial" charset="0"/>
                <a:cs typeface="Arial" charset="0"/>
                <a:sym typeface="Cabin"/>
              </a:rPr>
              <a:t>  use las expresiones matemáticas más simples que le sea posible para que sean fáciles de entender</a:t>
            </a:r>
          </a:p>
          <a:p>
            <a:pPr marL="749300" marR="0" lvl="0" indent="-371094"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Divida las series de operaciones matemáticas largas </a:t>
            </a:r>
            <a:r>
              <a:rPr lang="es-AR" sz="3600" b="0" dirty="0">
                <a:solidFill>
                  <a:schemeClr val="lt1"/>
                </a:solidFill>
                <a:latin typeface="Arial" charset="0"/>
                <a:ea typeface="Arial" charset="0"/>
                <a:cs typeface="Arial" charset="0"/>
                <a:sym typeface="Cabin"/>
              </a:rPr>
              <a:t>para que sean más claras</a:t>
            </a:r>
            <a:endParaRPr lang="es-AR" sz="3600" b="0" u="none" strike="noStrike" cap="none" dirty="0">
              <a:solidFill>
                <a:schemeClr val="lt1"/>
              </a:solidFill>
              <a:latin typeface="Arial" charset="0"/>
              <a:ea typeface="Arial" charset="0"/>
              <a:cs typeface="Arial" charset="0"/>
              <a:sym typeface="Cabin"/>
            </a:endParaRPr>
          </a:p>
        </p:txBody>
      </p:sp>
      <p:grpSp>
        <p:nvGrpSpPr>
          <p:cNvPr id="412" name="Shape 412"/>
          <p:cNvGrpSpPr/>
          <p:nvPr/>
        </p:nvGrpSpPr>
        <p:grpSpPr>
          <a:xfrm>
            <a:off x="11767343" y="2123271"/>
            <a:ext cx="3249613" cy="2324099"/>
            <a:chOff x="0" y="0"/>
            <a:chExt cx="2541585" cy="2324099"/>
          </a:xfrm>
        </p:grpSpPr>
        <p:sp>
          <p:nvSpPr>
            <p:cNvPr id="413" name="Shape 413"/>
            <p:cNvSpPr txBox="1"/>
            <p:nvPr/>
          </p:nvSpPr>
          <p:spPr>
            <a:xfrm>
              <a:off x="0" y="0"/>
              <a:ext cx="2262187" cy="2324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3100" u="none" strike="noStrike" cap="none" dirty="0">
                  <a:solidFill>
                    <a:srgbClr val="FF00FF"/>
                  </a:solidFill>
                  <a:latin typeface="Arial" charset="0"/>
                  <a:ea typeface="Arial" charset="0"/>
                  <a:cs typeface="Arial" charset="0"/>
                  <a:sym typeface="Cabin"/>
                </a:rPr>
                <a:t>Paréntesis</a:t>
              </a:r>
            </a:p>
            <a:p>
              <a:pPr marL="0" marR="0" lvl="0" indent="0" algn="ctr" rtl="0">
                <a:lnSpc>
                  <a:spcPct val="100000"/>
                </a:lnSpc>
                <a:spcBef>
                  <a:spcPts val="0"/>
                </a:spcBef>
                <a:spcAft>
                  <a:spcPts val="0"/>
                </a:spcAft>
                <a:buClr>
                  <a:srgbClr val="FF0000"/>
                </a:buClr>
                <a:buSzPct val="25000"/>
                <a:buFont typeface="Cabin"/>
                <a:buNone/>
              </a:pPr>
              <a:r>
                <a:rPr lang="es-AR" sz="3100" u="none" strike="noStrike" cap="none" dirty="0">
                  <a:solidFill>
                    <a:srgbClr val="00FFFF"/>
                  </a:solidFill>
                  <a:latin typeface="Arial" charset="0"/>
                  <a:ea typeface="Arial" charset="0"/>
                  <a:cs typeface="Arial" charset="0"/>
                  <a:sym typeface="Cabin"/>
                </a:rPr>
                <a:t>Potencia</a:t>
              </a:r>
            </a:p>
            <a:p>
              <a:pPr marL="0" marR="0" lvl="0" indent="0" algn="ctr" rtl="0">
                <a:lnSpc>
                  <a:spcPct val="100000"/>
                </a:lnSpc>
                <a:spcBef>
                  <a:spcPts val="0"/>
                </a:spcBef>
                <a:spcAft>
                  <a:spcPts val="0"/>
                </a:spcAft>
                <a:buClr>
                  <a:srgbClr val="00FF00"/>
                </a:buClr>
                <a:buSzPct val="25000"/>
                <a:buFont typeface="Cabin"/>
                <a:buNone/>
              </a:pPr>
              <a:r>
                <a:rPr lang="es-AR" sz="3100" u="none" strike="noStrike" cap="none" dirty="0">
                  <a:solidFill>
                    <a:srgbClr val="00FF00"/>
                  </a:solidFill>
                  <a:latin typeface="Arial" charset="0"/>
                  <a:ea typeface="Arial" charset="0"/>
                  <a:cs typeface="Arial" charset="0"/>
                  <a:sym typeface="Cabin"/>
                </a:rPr>
                <a:t>Multiplicación</a:t>
              </a:r>
            </a:p>
            <a:p>
              <a:pPr marL="0" marR="0" lvl="0" indent="0" algn="ctr" rtl="0">
                <a:lnSpc>
                  <a:spcPct val="100000"/>
                </a:lnSpc>
                <a:spcBef>
                  <a:spcPts val="0"/>
                </a:spcBef>
                <a:spcAft>
                  <a:spcPts val="0"/>
                </a:spcAft>
                <a:buClr>
                  <a:srgbClr val="FF7F00"/>
                </a:buClr>
                <a:buSzPct val="25000"/>
                <a:buFont typeface="Cabin"/>
                <a:buNone/>
              </a:pPr>
              <a:r>
                <a:rPr lang="es-AR" sz="3100" u="none" strike="noStrike" cap="none" dirty="0">
                  <a:solidFill>
                    <a:srgbClr val="FF9900"/>
                  </a:solidFill>
                  <a:latin typeface="Arial" charset="0"/>
                  <a:ea typeface="Arial" charset="0"/>
                  <a:cs typeface="Arial" charset="0"/>
                  <a:sym typeface="Cabin"/>
                </a:rPr>
                <a:t>Suma</a:t>
              </a:r>
            </a:p>
            <a:p>
              <a:pPr marL="0" marR="0" lvl="0" indent="0" algn="ctr" rtl="0">
                <a:lnSpc>
                  <a:spcPct val="100000"/>
                </a:lnSpc>
                <a:spcBef>
                  <a:spcPts val="0"/>
                </a:spcBef>
                <a:spcAft>
                  <a:spcPts val="0"/>
                </a:spcAft>
                <a:buClr>
                  <a:srgbClr val="FFFF00"/>
                </a:buClr>
                <a:buSzPct val="25000"/>
                <a:buFont typeface="Cabin"/>
                <a:buNone/>
              </a:pPr>
              <a:r>
                <a:rPr lang="es-AR" sz="3100" u="none" strike="noStrike" cap="none" dirty="0">
                  <a:solidFill>
                    <a:srgbClr val="FFFF00"/>
                  </a:solidFill>
                  <a:latin typeface="Arial" charset="0"/>
                  <a:ea typeface="Arial" charset="0"/>
                  <a:cs typeface="Arial" charset="0"/>
                  <a:sym typeface="Cabin"/>
                </a:rPr>
                <a:t>Izquierda a derecha</a:t>
              </a:r>
            </a:p>
          </p:txBody>
        </p:sp>
        <p:cxnSp>
          <p:nvCxnSpPr>
            <p:cNvPr id="414" name="Shape 414"/>
            <p:cNvCxnSpPr/>
            <p:nvPr/>
          </p:nvCxnSpPr>
          <p:spPr>
            <a:xfrm rot="10800000">
              <a:off x="2522536" y="134936"/>
              <a:ext cx="19049" cy="2051050"/>
            </a:xfrm>
            <a:prstGeom prst="straightConnector1">
              <a:avLst/>
            </a:prstGeom>
            <a:noFill/>
            <a:ln w="88900" cap="rnd" cmpd="sng">
              <a:solidFill>
                <a:schemeClr val="lt1"/>
              </a:solidFill>
              <a:prstDash val="solid"/>
              <a:miter/>
              <a:headEnd type="stealth" w="med" len="med"/>
              <a:tailEnd type="none" w="med" len="med"/>
            </a:ln>
          </p:spPr>
        </p:cxnSp>
      </p:grpSp>
    </p:spTree>
    <p:extLst>
      <p:ext uri="{BB962C8B-B14F-4D97-AF65-F5344CB8AC3E}">
        <p14:creationId xmlns:p14="http://schemas.microsoft.com/office/powerpoint/2010/main" val="235788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Shape 43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7600" dirty="0">
                <a:solidFill>
                  <a:srgbClr val="FFFF00"/>
                </a:solidFill>
                <a:latin typeface="Arial" charset="0"/>
                <a:ea typeface="Arial" charset="0"/>
                <a:cs typeface="Arial" charset="0"/>
                <a:sym typeface="Cabin"/>
              </a:rPr>
              <a:t>¿Qué Significa </a:t>
            </a:r>
            <a:r>
              <a:rPr lang="en-US" sz="7600" b="0" i="0" u="none" strike="noStrike" cap="none" dirty="0">
                <a:solidFill>
                  <a:srgbClr val="FFFF00"/>
                </a:solidFill>
                <a:latin typeface="Arial"/>
                <a:ea typeface="Arial"/>
                <a:cs typeface="Arial"/>
                <a:sym typeface="Arial"/>
              </a:rPr>
              <a:t>“</a:t>
            </a:r>
            <a:r>
              <a:rPr lang="en-US" sz="7600" dirty="0">
                <a:solidFill>
                  <a:srgbClr val="FFFF00"/>
                </a:solidFill>
                <a:latin typeface="Arial"/>
                <a:ea typeface="Arial"/>
                <a:cs typeface="Arial"/>
                <a:sym typeface="Arial"/>
              </a:rPr>
              <a:t>Type</a:t>
            </a:r>
            <a:r>
              <a:rPr lang="en-US" sz="7600" b="0" i="0" u="none" strike="noStrike" cap="none" dirty="0">
                <a:solidFill>
                  <a:srgbClr val="FFFF00"/>
                </a:solidFill>
                <a:latin typeface="Arial"/>
                <a:ea typeface="Arial"/>
                <a:cs typeface="Arial"/>
                <a:sym typeface="Arial"/>
              </a:rPr>
              <a:t>” </a:t>
            </a:r>
            <a:r>
              <a:rPr lang="en-US" sz="7600" i="0" u="none" strike="noStrike" cap="none" dirty="0">
                <a:solidFill>
                  <a:srgbClr val="FFFF00"/>
                </a:solidFill>
                <a:latin typeface="Arial"/>
                <a:ea typeface="Arial"/>
                <a:cs typeface="Arial"/>
                <a:sym typeface="Arial"/>
              </a:rPr>
              <a:t>(Tipo)</a:t>
            </a:r>
            <a:r>
              <a:rPr lang="en-US" sz="7600" u="none" strike="noStrike" cap="none" dirty="0">
                <a:solidFill>
                  <a:srgbClr val="FFFF00"/>
                </a:solidFill>
                <a:latin typeface="Arial" charset="0"/>
                <a:ea typeface="Arial" charset="0"/>
                <a:cs typeface="Arial" charset="0"/>
                <a:sym typeface="Cabin"/>
              </a:rPr>
              <a:t>?</a:t>
            </a:r>
          </a:p>
        </p:txBody>
      </p:sp>
      <p:sp>
        <p:nvSpPr>
          <p:cNvPr id="436" name="Shape 436"/>
          <p:cNvSpPr txBox="1">
            <a:spLocks noGrp="1"/>
          </p:cNvSpPr>
          <p:nvPr>
            <p:ph idx="1"/>
          </p:nvPr>
        </p:nvSpPr>
        <p:spPr>
          <a:xfrm>
            <a:off x="628990" y="1791045"/>
            <a:ext cx="8540750" cy="6034087"/>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En Python, las variables, literales</a:t>
            </a:r>
            <a:r>
              <a:rPr lang="es-AR" sz="3600" b="0" dirty="0">
                <a:solidFill>
                  <a:schemeClr val="lt1"/>
                </a:solidFill>
                <a:latin typeface="Arial" charset="0"/>
                <a:ea typeface="Arial" charset="0"/>
                <a:cs typeface="Arial" charset="0"/>
                <a:sym typeface="Cabin"/>
              </a:rPr>
              <a:t> y constantes tienen un </a:t>
            </a:r>
            <a:r>
              <a:rPr lang="es-AR" sz="3600" b="0" i="0" u="none" strike="noStrike" cap="none" dirty="0">
                <a:solidFill>
                  <a:schemeClr val="lt1"/>
                </a:solidFill>
                <a:latin typeface="Arial"/>
                <a:ea typeface="Arial"/>
                <a:cs typeface="Arial"/>
                <a:sym typeface="Arial"/>
              </a:rPr>
              <a:t>“</a:t>
            </a:r>
            <a:r>
              <a:rPr lang="es-AR" sz="3600" b="0" u="none" strike="noStrike" cap="none" dirty="0">
                <a:solidFill>
                  <a:srgbClr val="00FF00"/>
                </a:solidFill>
                <a:latin typeface="Arial" charset="0"/>
                <a:ea typeface="Arial" charset="0"/>
                <a:cs typeface="Arial" charset="0"/>
                <a:sym typeface="Cabin"/>
              </a:rPr>
              <a:t>type</a:t>
            </a:r>
            <a:r>
              <a:rPr lang="es-AR" sz="3600" b="0" i="0" u="none" strike="noStrike" cap="none" dirty="0">
                <a:solidFill>
                  <a:schemeClr val="lt1"/>
                </a:solidFill>
                <a:latin typeface="Arial"/>
                <a:ea typeface="Arial"/>
                <a:cs typeface="Arial"/>
                <a:sym typeface="Arial"/>
              </a:rPr>
              <a:t>” (tipo)</a:t>
            </a:r>
          </a:p>
          <a:p>
            <a:pPr marL="749300" marR="0" lvl="0" indent="-371094"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Python sabe la </a:t>
            </a:r>
            <a:r>
              <a:rPr lang="es-AR" sz="3600" b="0" u="none" strike="noStrike" cap="none" dirty="0">
                <a:solidFill>
                  <a:srgbClr val="00FF00"/>
                </a:solidFill>
                <a:latin typeface="Arial" charset="0"/>
                <a:ea typeface="Arial" charset="0"/>
                <a:cs typeface="Arial" charset="0"/>
                <a:sym typeface="Cabin"/>
              </a:rPr>
              <a:t>diferencia</a:t>
            </a:r>
            <a:r>
              <a:rPr lang="es-AR" sz="3600" b="0" u="none" strike="noStrike" cap="none" dirty="0">
                <a:solidFill>
                  <a:schemeClr val="lt1"/>
                </a:solidFill>
                <a:latin typeface="Arial" charset="0"/>
                <a:ea typeface="Arial" charset="0"/>
                <a:cs typeface="Arial" charset="0"/>
                <a:sym typeface="Cabin"/>
              </a:rPr>
              <a:t> entre un número entero y una cadena</a:t>
            </a:r>
          </a:p>
          <a:p>
            <a:pPr marL="749300" marR="0" lvl="0" indent="-371094"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Por ejemplo </a:t>
            </a:r>
            <a:r>
              <a:rPr lang="es-AR" sz="3600" b="0" i="0" u="none" strike="noStrike" cap="none" dirty="0">
                <a:solidFill>
                  <a:schemeClr val="lt1"/>
                </a:solidFill>
                <a:latin typeface="Arial"/>
                <a:ea typeface="Arial"/>
                <a:cs typeface="Arial"/>
                <a:sym typeface="Arial"/>
              </a:rPr>
              <a:t>“</a:t>
            </a:r>
            <a:r>
              <a:rPr lang="es-AR" sz="3600" b="0" u="none" strike="noStrike" cap="none" dirty="0">
                <a:solidFill>
                  <a:srgbClr val="00FFFF"/>
                </a:solidFill>
                <a:latin typeface="Arial" charset="0"/>
                <a:ea typeface="Arial" charset="0"/>
                <a:cs typeface="Arial" charset="0"/>
                <a:sym typeface="Cabin"/>
              </a:rPr>
              <a:t>+</a:t>
            </a:r>
            <a:r>
              <a:rPr lang="es-AR" sz="3600" b="0" i="0" u="none" strike="noStrike" cap="none" dirty="0">
                <a:solidFill>
                  <a:schemeClr val="lt1"/>
                </a:solidFill>
                <a:latin typeface="Arial"/>
                <a:ea typeface="Arial"/>
                <a:cs typeface="Arial"/>
                <a:sym typeface="Arial"/>
              </a:rPr>
              <a:t>”</a:t>
            </a:r>
            <a:r>
              <a:rPr lang="es-AR" sz="3600" b="0" u="none" strike="noStrike" cap="none" dirty="0">
                <a:solidFill>
                  <a:schemeClr val="lt1"/>
                </a:solidFill>
                <a:latin typeface="Arial" charset="0"/>
                <a:ea typeface="Arial" charset="0"/>
                <a:cs typeface="Arial" charset="0"/>
                <a:sym typeface="Cabin"/>
              </a:rPr>
              <a:t> significa </a:t>
            </a:r>
            <a:r>
              <a:rPr lang="es-AR" sz="3600" b="0" i="0" u="none" strike="noStrike" cap="none" dirty="0">
                <a:solidFill>
                  <a:schemeClr val="lt1"/>
                </a:solidFill>
                <a:latin typeface="Arial"/>
                <a:ea typeface="Arial"/>
                <a:cs typeface="Arial"/>
                <a:sym typeface="Arial"/>
              </a:rPr>
              <a:t>“suma”</a:t>
            </a:r>
            <a:r>
              <a:rPr lang="es-AR" sz="3600" b="0" u="none" strike="noStrike" cap="none" dirty="0">
                <a:solidFill>
                  <a:schemeClr val="lt1"/>
                </a:solidFill>
                <a:latin typeface="Arial" charset="0"/>
                <a:ea typeface="Arial" charset="0"/>
                <a:cs typeface="Arial" charset="0"/>
                <a:sym typeface="Cabin"/>
              </a:rPr>
              <a:t> si se trata de número y “concatenación” si se trata de una cadena</a:t>
            </a:r>
          </a:p>
        </p:txBody>
      </p:sp>
      <p:sp>
        <p:nvSpPr>
          <p:cNvPr id="437" name="Shape 437"/>
          <p:cNvSpPr txBox="1"/>
          <p:nvPr/>
        </p:nvSpPr>
        <p:spPr>
          <a:xfrm>
            <a:off x="9696450" y="3224956"/>
            <a:ext cx="6076799" cy="32258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2800" b="1" i="0" u="none" strike="noStrike" cap="none" dirty="0">
                <a:solidFill>
                  <a:srgbClr val="FFFF00"/>
                </a:solidFill>
                <a:latin typeface="Courier New"/>
                <a:ea typeface="Courier New"/>
                <a:cs typeface="Courier New"/>
                <a:sym typeface="Courier New"/>
              </a:rPr>
              <a:t>&gt;&gt;&gt; ddd = 1 + 4</a:t>
            </a:r>
          </a:p>
          <a:p>
            <a:pPr marL="0" marR="0" lvl="0" indent="0" algn="l" rtl="0">
              <a:lnSpc>
                <a:spcPct val="100000"/>
              </a:lnSpc>
              <a:spcBef>
                <a:spcPts val="0"/>
              </a:spcBef>
              <a:spcAft>
                <a:spcPts val="0"/>
              </a:spcAft>
              <a:buClr>
                <a:srgbClr val="FFFF00"/>
              </a:buClr>
              <a:buSzPct val="25000"/>
              <a:buFont typeface="Cabin"/>
              <a:buNone/>
            </a:pPr>
            <a:r>
              <a:rPr lang="en-US" sz="2800" b="1" i="0" u="none" strike="noStrike" cap="none" dirty="0">
                <a:solidFill>
                  <a:srgbClr val="FFFF00"/>
                </a:solidFill>
                <a:latin typeface="Courier New"/>
                <a:ea typeface="Courier New"/>
                <a:cs typeface="Courier New"/>
                <a:sym typeface="Courier New"/>
              </a:rPr>
              <a:t>&gt;&gt;&gt; print(ddd)</a:t>
            </a:r>
          </a:p>
          <a:p>
            <a:pPr marL="0" marR="0" lvl="0" indent="0" algn="l" rtl="0">
              <a:lnSpc>
                <a:spcPct val="100000"/>
              </a:lnSpc>
              <a:spcBef>
                <a:spcPts val="0"/>
              </a:spcBef>
              <a:spcAft>
                <a:spcPts val="0"/>
              </a:spcAft>
              <a:buClr>
                <a:srgbClr val="FFFF00"/>
              </a:buClr>
              <a:buSzPct val="25000"/>
              <a:buFont typeface="Cabin"/>
              <a:buNone/>
            </a:pPr>
            <a:r>
              <a:rPr lang="en-US" sz="2800" b="1" i="0" u="none" strike="noStrike" cap="none" dirty="0">
                <a:solidFill>
                  <a:srgbClr val="FFFF00"/>
                </a:solidFill>
                <a:latin typeface="Courier New"/>
                <a:ea typeface="Courier New"/>
                <a:cs typeface="Courier New"/>
                <a:sym typeface="Courier New"/>
              </a:rPr>
              <a:t>5</a:t>
            </a:r>
          </a:p>
          <a:p>
            <a:pPr lvl="0">
              <a:buClr>
                <a:srgbClr val="FFFF00"/>
              </a:buClr>
              <a:buSzPct val="25000"/>
            </a:pPr>
            <a:r>
              <a:rPr lang="en-US" sz="2800" b="1" i="0" u="none" strike="noStrike" cap="none" dirty="0">
                <a:solidFill>
                  <a:srgbClr val="FFFF00"/>
                </a:solidFill>
                <a:latin typeface="Courier New"/>
                <a:ea typeface="Courier New"/>
                <a:cs typeface="Courier New"/>
                <a:sym typeface="Courier New"/>
              </a:rPr>
              <a:t>&gt;&gt;&gt; eee = </a:t>
            </a:r>
            <a:r>
              <a:rPr lang="en-US" sz="2800" b="1" dirty="0">
                <a:solidFill>
                  <a:srgbClr val="FFFF00"/>
                </a:solidFill>
                <a:latin typeface="Courier New"/>
                <a:ea typeface="Courier New"/>
                <a:cs typeface="Courier New"/>
                <a:sym typeface="Courier New"/>
              </a:rPr>
              <a:t>'</a:t>
            </a:r>
            <a:r>
              <a:rPr lang="en-US" sz="2800" b="1" dirty="0" err="1">
                <a:solidFill>
                  <a:srgbClr val="FFFF00"/>
                </a:solidFill>
                <a:latin typeface="Courier New"/>
                <a:ea typeface="Courier New"/>
                <a:cs typeface="Courier New"/>
                <a:sym typeface="Courier New"/>
              </a:rPr>
              <a:t>hola</a:t>
            </a:r>
            <a:r>
              <a:rPr lang="en-US" sz="2800" b="1" dirty="0">
                <a:solidFill>
                  <a:srgbClr val="FFFF00"/>
                </a:solidFill>
                <a:latin typeface="Courier New"/>
                <a:ea typeface="Courier New"/>
                <a:cs typeface="Courier New"/>
                <a:sym typeface="Courier New"/>
              </a:rPr>
              <a:t> </a:t>
            </a:r>
            <a:r>
              <a:rPr lang="en-US" sz="2800" b="1" i="0" u="none" strike="noStrike" cap="none" dirty="0">
                <a:solidFill>
                  <a:srgbClr val="FFFF00"/>
                </a:solidFill>
                <a:latin typeface="Courier New"/>
                <a:ea typeface="Courier New"/>
                <a:cs typeface="Courier New"/>
                <a:sym typeface="Courier New"/>
              </a:rPr>
              <a:t>' + </a:t>
            </a:r>
            <a:r>
              <a:rPr lang="en-US" sz="2800" b="1" dirty="0">
                <a:solidFill>
                  <a:srgbClr val="FFFF00"/>
                </a:solidFill>
                <a:latin typeface="Courier New"/>
                <a:ea typeface="Courier New"/>
                <a:cs typeface="Courier New"/>
                <a:sym typeface="Courier New"/>
              </a:rPr>
              <a:t>'a </a:t>
            </a:r>
            <a:r>
              <a:rPr lang="en-US" sz="2800" b="1" dirty="0" err="1">
                <a:solidFill>
                  <a:srgbClr val="FFFF00"/>
                </a:solidFill>
                <a:latin typeface="Courier New"/>
                <a:ea typeface="Courier New"/>
                <a:cs typeface="Courier New"/>
                <a:sym typeface="Courier New"/>
              </a:rPr>
              <a:t>todos</a:t>
            </a:r>
            <a:r>
              <a:rPr lang="en-US" sz="28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800" b="1" i="0" u="none" strike="noStrike" cap="none" dirty="0">
                <a:solidFill>
                  <a:srgbClr val="FFFF00"/>
                </a:solidFill>
                <a:latin typeface="Courier New"/>
                <a:ea typeface="Courier New"/>
                <a:cs typeface="Courier New"/>
                <a:sym typeface="Courier New"/>
              </a:rPr>
              <a:t>&gt;&gt;&gt; print(eee)</a:t>
            </a:r>
          </a:p>
          <a:p>
            <a:pPr marL="0" marR="0" lvl="0" indent="0" algn="l" rtl="0">
              <a:lnSpc>
                <a:spcPct val="100000"/>
              </a:lnSpc>
              <a:spcBef>
                <a:spcPts val="0"/>
              </a:spcBef>
              <a:spcAft>
                <a:spcPts val="0"/>
              </a:spcAft>
              <a:buClr>
                <a:srgbClr val="FFFF00"/>
              </a:buClr>
              <a:buSzPct val="25000"/>
              <a:buFont typeface="Cabin"/>
              <a:buNone/>
            </a:pPr>
            <a:r>
              <a:rPr lang="en-US" sz="2800" b="1" i="0" u="none" strike="noStrike" cap="none" dirty="0" err="1">
                <a:solidFill>
                  <a:srgbClr val="FFFF00"/>
                </a:solidFill>
                <a:latin typeface="Courier New"/>
                <a:ea typeface="Courier New"/>
                <a:cs typeface="Courier New"/>
                <a:sym typeface="Courier New"/>
              </a:rPr>
              <a:t>Hola</a:t>
            </a:r>
            <a:r>
              <a:rPr lang="en-US" sz="2800" b="1" i="0" u="none" strike="noStrike" cap="none" dirty="0">
                <a:solidFill>
                  <a:srgbClr val="FFFF00"/>
                </a:solidFill>
                <a:latin typeface="Courier New"/>
                <a:ea typeface="Courier New"/>
                <a:cs typeface="Courier New"/>
                <a:sym typeface="Courier New"/>
              </a:rPr>
              <a:t> a </a:t>
            </a:r>
            <a:r>
              <a:rPr lang="en-US" sz="2800" b="1" i="0" u="none" strike="noStrike" cap="none" dirty="0" err="1">
                <a:solidFill>
                  <a:srgbClr val="FFFF00"/>
                </a:solidFill>
                <a:latin typeface="Courier New"/>
                <a:ea typeface="Courier New"/>
                <a:cs typeface="Courier New"/>
                <a:sym typeface="Courier New"/>
              </a:rPr>
              <a:t>todos</a:t>
            </a:r>
            <a:endParaRPr lang="en-US" sz="2800" b="1" i="0" u="none" strike="noStrike" cap="none" dirty="0">
              <a:solidFill>
                <a:srgbClr val="FFFF00"/>
              </a:solidFill>
              <a:latin typeface="Courier New"/>
              <a:ea typeface="Courier New"/>
              <a:cs typeface="Courier New"/>
              <a:sym typeface="Courier New"/>
            </a:endParaRPr>
          </a:p>
        </p:txBody>
      </p:sp>
      <p:sp>
        <p:nvSpPr>
          <p:cNvPr id="438" name="Shape 438"/>
          <p:cNvSpPr txBox="1"/>
          <p:nvPr/>
        </p:nvSpPr>
        <p:spPr>
          <a:xfrm>
            <a:off x="9353550" y="7694909"/>
            <a:ext cx="62145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600" u="none" strike="noStrike" cap="none" dirty="0">
                <a:solidFill>
                  <a:srgbClr val="00FA00"/>
                </a:solidFill>
                <a:latin typeface="Arial" charset="0"/>
                <a:ea typeface="Arial" charset="0"/>
                <a:cs typeface="Arial" charset="0"/>
                <a:sym typeface="Cabin"/>
              </a:rPr>
              <a:t>concatenación = unión</a:t>
            </a:r>
          </a:p>
        </p:txBody>
      </p:sp>
    </p:spTree>
    <p:extLst>
      <p:ext uri="{BB962C8B-B14F-4D97-AF65-F5344CB8AC3E}">
        <p14:creationId xmlns:p14="http://schemas.microsoft.com/office/powerpoint/2010/main" val="828195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Shape 443"/>
          <p:cNvSpPr txBox="1">
            <a:spLocks noGrp="1"/>
          </p:cNvSpPr>
          <p:nvPr>
            <p:ph type="title"/>
          </p:nvPr>
        </p:nvSpPr>
        <p:spPr>
          <a:xfrm>
            <a:off x="632178" y="838244"/>
            <a:ext cx="14991644" cy="124772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7600" u="none" strike="noStrike" cap="none" dirty="0">
                <a:solidFill>
                  <a:srgbClr val="FFFF00"/>
                </a:solidFill>
                <a:latin typeface="Arial" charset="0"/>
                <a:ea typeface="Arial" charset="0"/>
                <a:cs typeface="Arial" charset="0"/>
                <a:sym typeface="Cabin"/>
              </a:rPr>
              <a:t>El “Type” (Tipo) Importa</a:t>
            </a:r>
          </a:p>
        </p:txBody>
      </p:sp>
      <p:sp>
        <p:nvSpPr>
          <p:cNvPr id="444" name="Shape 444"/>
          <p:cNvSpPr txBox="1">
            <a:spLocks noGrp="1"/>
          </p:cNvSpPr>
          <p:nvPr>
            <p:ph idx="1"/>
          </p:nvPr>
        </p:nvSpPr>
        <p:spPr>
          <a:xfrm>
            <a:off x="645700" y="2167299"/>
            <a:ext cx="7300056" cy="6034087"/>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Python sabe cual es el </a:t>
            </a:r>
            <a:r>
              <a:rPr lang="es-AR" sz="3600" b="0" i="0" u="none" strike="noStrike" cap="none" dirty="0">
                <a:solidFill>
                  <a:schemeClr val="lt1"/>
                </a:solidFill>
                <a:latin typeface="Arial"/>
                <a:ea typeface="Arial"/>
                <a:cs typeface="Arial"/>
                <a:sym typeface="Arial"/>
              </a:rPr>
              <a:t>“</a:t>
            </a:r>
            <a:r>
              <a:rPr lang="es-AR" sz="3600" b="0" u="none" strike="noStrike" cap="none" dirty="0">
                <a:solidFill>
                  <a:srgbClr val="00FF00"/>
                </a:solidFill>
                <a:latin typeface="Arial" charset="0"/>
                <a:ea typeface="Arial" charset="0"/>
                <a:cs typeface="Arial" charset="0"/>
                <a:sym typeface="Cabin"/>
              </a:rPr>
              <a:t>type</a:t>
            </a:r>
            <a:r>
              <a:rPr lang="es-AR" sz="3600" b="0" i="0" u="none" strike="noStrike" cap="none" dirty="0">
                <a:solidFill>
                  <a:schemeClr val="lt1"/>
                </a:solidFill>
                <a:latin typeface="Arial"/>
                <a:ea typeface="Arial"/>
                <a:cs typeface="Arial"/>
                <a:sym typeface="Arial"/>
              </a:rPr>
              <a:t>”</a:t>
            </a:r>
            <a:r>
              <a:rPr lang="es-AR" sz="3600" b="0" u="none" strike="noStrike" cap="none" dirty="0">
                <a:solidFill>
                  <a:schemeClr val="lt1"/>
                </a:solidFill>
                <a:latin typeface="Arial" charset="0"/>
                <a:ea typeface="Arial" charset="0"/>
                <a:cs typeface="Arial" charset="0"/>
                <a:sym typeface="Cabin"/>
              </a:rPr>
              <a:t> de </a:t>
            </a:r>
            <a:r>
              <a:rPr lang="es-AR" sz="3600" b="0" dirty="0">
                <a:solidFill>
                  <a:schemeClr val="lt1"/>
                </a:solidFill>
                <a:latin typeface="Arial" charset="0"/>
                <a:ea typeface="Arial" charset="0"/>
                <a:cs typeface="Arial" charset="0"/>
                <a:sym typeface="Cabin"/>
              </a:rPr>
              <a:t>todo</a:t>
            </a:r>
            <a:endParaRPr lang="es-AR" sz="3600" b="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Algunas operaciones están prohibidas</a:t>
            </a:r>
          </a:p>
          <a:p>
            <a:pPr marL="749300" marR="0" lvl="0" indent="-371094" algn="l" rtl="0">
              <a:lnSpc>
                <a:spcPct val="100000"/>
              </a:lnSpc>
              <a:spcBef>
                <a:spcPts val="3500"/>
              </a:spcBef>
              <a:spcAft>
                <a:spcPts val="0"/>
              </a:spcAft>
              <a:buClr>
                <a:srgbClr val="00FFFF"/>
              </a:buClr>
              <a:buSzPct val="100000"/>
              <a:buFont typeface="Cabin"/>
              <a:buChar char="•"/>
            </a:pPr>
            <a:r>
              <a:rPr lang="es-AR" sz="3600" b="0" u="none" strike="noStrike" cap="none" dirty="0">
                <a:solidFill>
                  <a:srgbClr val="00FFFF"/>
                </a:solidFill>
                <a:latin typeface="Arial" charset="0"/>
                <a:ea typeface="Arial" charset="0"/>
                <a:cs typeface="Arial" charset="0"/>
                <a:sym typeface="Cabin"/>
              </a:rPr>
              <a:t>No se puede </a:t>
            </a:r>
            <a:r>
              <a:rPr lang="es-AR" sz="3600" b="0" i="0" u="none" strike="noStrike" cap="none" dirty="0">
                <a:solidFill>
                  <a:srgbClr val="00FFFF"/>
                </a:solidFill>
                <a:latin typeface="Arial"/>
                <a:ea typeface="Arial"/>
                <a:cs typeface="Arial"/>
                <a:sym typeface="Arial"/>
              </a:rPr>
              <a:t>“agregar</a:t>
            </a:r>
            <a:r>
              <a:rPr lang="es-AR" sz="3600" b="0" u="none" strike="noStrike" cap="none" dirty="0">
                <a:solidFill>
                  <a:srgbClr val="00FFFF"/>
                </a:solidFill>
                <a:latin typeface="Arial" charset="0"/>
                <a:ea typeface="Arial" charset="0"/>
                <a:cs typeface="Arial" charset="0"/>
                <a:sym typeface="Cabin"/>
              </a:rPr>
              <a:t> 1</a:t>
            </a:r>
            <a:r>
              <a:rPr lang="es-AR" sz="3600" b="0" i="0" u="none" strike="noStrike" cap="none" dirty="0">
                <a:solidFill>
                  <a:srgbClr val="00FFFF"/>
                </a:solidFill>
                <a:latin typeface="Arial"/>
                <a:ea typeface="Arial"/>
                <a:cs typeface="Arial"/>
                <a:sym typeface="Arial"/>
              </a:rPr>
              <a:t>”</a:t>
            </a:r>
            <a:r>
              <a:rPr lang="es-AR" sz="3600" b="0" u="none" strike="noStrike" cap="none" dirty="0">
                <a:solidFill>
                  <a:srgbClr val="00FFFF"/>
                </a:solidFill>
                <a:latin typeface="Arial" charset="0"/>
                <a:ea typeface="Arial" charset="0"/>
                <a:cs typeface="Arial" charset="0"/>
                <a:sym typeface="Cabin"/>
              </a:rPr>
              <a:t> a una cadena</a:t>
            </a:r>
          </a:p>
          <a:p>
            <a:pPr marL="749300" marR="0" lvl="0" indent="-371094"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Podemos preguntarle a Python de qué tipo se trata con la función </a:t>
            </a:r>
            <a:r>
              <a:rPr lang="es-AR" sz="3600" b="0" u="none" strike="noStrike" cap="none" dirty="0">
                <a:solidFill>
                  <a:srgbClr val="00FF00"/>
                </a:solidFill>
                <a:latin typeface="Arial" charset="0"/>
                <a:ea typeface="Arial" charset="0"/>
                <a:cs typeface="Arial" charset="0"/>
                <a:sym typeface="Cabin"/>
              </a:rPr>
              <a:t>type()</a:t>
            </a:r>
            <a:endParaRPr lang="es-AR" sz="3600" b="0" u="none" strike="noStrike" cap="none" dirty="0">
              <a:solidFill>
                <a:schemeClr val="lt1"/>
              </a:solidFill>
              <a:latin typeface="Arial" charset="0"/>
              <a:ea typeface="Arial" charset="0"/>
              <a:cs typeface="Arial" charset="0"/>
              <a:sym typeface="Cabin"/>
            </a:endParaRPr>
          </a:p>
        </p:txBody>
      </p:sp>
      <p:sp>
        <p:nvSpPr>
          <p:cNvPr id="445" name="Shape 445"/>
          <p:cNvSpPr txBox="1"/>
          <p:nvPr/>
        </p:nvSpPr>
        <p:spPr>
          <a:xfrm>
            <a:off x="8586779" y="2120900"/>
            <a:ext cx="7315200" cy="6046787"/>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2800" b="1" i="0" u="none" strike="noStrike" cap="none" dirty="0">
                <a:solidFill>
                  <a:srgbClr val="FFFF00"/>
                </a:solidFill>
                <a:latin typeface="Courier New"/>
                <a:ea typeface="Courier New"/>
                <a:cs typeface="Courier New"/>
                <a:sym typeface="Courier New"/>
              </a:rPr>
              <a:t>&gt;&gt;&gt; eee = '</a:t>
            </a:r>
            <a:r>
              <a:rPr lang="en-US" sz="2800" b="1" i="0" u="none" strike="noStrike" cap="none" dirty="0" err="1">
                <a:solidFill>
                  <a:srgbClr val="FFFF00"/>
                </a:solidFill>
                <a:latin typeface="Courier New"/>
                <a:ea typeface="Courier New"/>
                <a:cs typeface="Courier New"/>
                <a:sym typeface="Courier New"/>
              </a:rPr>
              <a:t>hola</a:t>
            </a:r>
            <a:r>
              <a:rPr lang="en-US" sz="2800" b="1" i="0" u="none" strike="noStrike" cap="none" dirty="0">
                <a:solidFill>
                  <a:srgbClr val="FFFF00"/>
                </a:solidFill>
                <a:latin typeface="Courier New"/>
                <a:ea typeface="Courier New"/>
                <a:cs typeface="Courier New"/>
                <a:sym typeface="Courier New"/>
              </a:rPr>
              <a:t> ' + 'a </a:t>
            </a:r>
            <a:r>
              <a:rPr lang="en-US" sz="2800" b="1" dirty="0" err="1">
                <a:solidFill>
                  <a:srgbClr val="FFFF00"/>
                </a:solidFill>
                <a:latin typeface="Courier New"/>
                <a:ea typeface="Courier New"/>
                <a:cs typeface="Courier New"/>
                <a:sym typeface="Courier New"/>
              </a:rPr>
              <a:t>todos</a:t>
            </a:r>
            <a:r>
              <a:rPr lang="en-US" sz="28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800" b="1" i="0" u="none" strike="noStrike" cap="none" dirty="0">
                <a:solidFill>
                  <a:srgbClr val="FFFF00"/>
                </a:solidFill>
                <a:latin typeface="Courier New"/>
                <a:ea typeface="Courier New"/>
                <a:cs typeface="Courier New"/>
                <a:sym typeface="Courier New"/>
              </a:rPr>
              <a:t>&gt;&gt;&gt; </a:t>
            </a:r>
            <a:r>
              <a:rPr lang="en-US" sz="2800" b="1" i="0" u="none" strike="noStrike" cap="none" dirty="0">
                <a:solidFill>
                  <a:srgbClr val="00FFFF"/>
                </a:solidFill>
                <a:latin typeface="Courier New"/>
                <a:ea typeface="Courier New"/>
                <a:cs typeface="Courier New"/>
                <a:sym typeface="Courier New"/>
              </a:rPr>
              <a:t>eee = eee + 1</a:t>
            </a:r>
          </a:p>
          <a:p>
            <a:pPr lvl="0">
              <a:buClr>
                <a:srgbClr val="FF0000"/>
              </a:buClr>
              <a:buSzPct val="25000"/>
            </a:pPr>
            <a:r>
              <a:rPr lang="es-AR" sz="2800" b="1" dirty="0">
                <a:solidFill>
                  <a:srgbClr val="E06666"/>
                </a:solidFill>
                <a:latin typeface="Courier New" pitchFamily="49" charset="0"/>
                <a:ea typeface="Arial" charset="0"/>
                <a:cs typeface="Courier New" pitchFamily="49" charset="0"/>
                <a:sym typeface="Cabin"/>
              </a:rPr>
              <a:t>Trazas de rastreo (llamada más reciente a lo último</a:t>
            </a:r>
            <a:r>
              <a:rPr lang="en-US" sz="2800" b="1" dirty="0">
                <a:solidFill>
                  <a:srgbClr val="E06666"/>
                </a:solidFill>
                <a:latin typeface="Courier New"/>
                <a:ea typeface="Courier New"/>
                <a:cs typeface="Courier New"/>
                <a:sym typeface="Courier New"/>
              </a:rPr>
              <a:t>):  </a:t>
            </a:r>
            <a:r>
              <a:rPr lang="en-US" sz="2800" b="1" dirty="0" err="1">
                <a:solidFill>
                  <a:srgbClr val="E06666"/>
                </a:solidFill>
                <a:latin typeface="Courier New"/>
                <a:ea typeface="Courier New"/>
                <a:cs typeface="Courier New"/>
                <a:sym typeface="Courier New"/>
              </a:rPr>
              <a:t>Archivo</a:t>
            </a:r>
            <a:r>
              <a:rPr lang="en-US" sz="2800" b="1" dirty="0">
                <a:solidFill>
                  <a:srgbClr val="E06666"/>
                </a:solidFill>
                <a:latin typeface="Courier New"/>
                <a:ea typeface="Courier New"/>
                <a:cs typeface="Courier New"/>
                <a:sym typeface="Courier New"/>
              </a:rPr>
              <a:t> "&lt;stdin&gt;", </a:t>
            </a:r>
            <a:r>
              <a:rPr lang="en-US" sz="2800" b="1" dirty="0" err="1">
                <a:solidFill>
                  <a:srgbClr val="E06666"/>
                </a:solidFill>
                <a:latin typeface="Courier New"/>
                <a:ea typeface="Courier New"/>
                <a:cs typeface="Courier New"/>
                <a:sym typeface="Courier New"/>
              </a:rPr>
              <a:t>línea</a:t>
            </a:r>
            <a:r>
              <a:rPr lang="en-US" sz="2800" b="1" dirty="0">
                <a:solidFill>
                  <a:srgbClr val="E06666"/>
                </a:solidFill>
                <a:latin typeface="Courier New"/>
                <a:ea typeface="Courier New"/>
                <a:cs typeface="Courier New"/>
                <a:sym typeface="Courier New"/>
              </a:rPr>
              <a:t> 1, in &lt;module&gt;TypeError: Can't convert 'int' object to str implicitly</a:t>
            </a:r>
          </a:p>
          <a:p>
            <a:pPr lvl="0">
              <a:buClr>
                <a:srgbClr val="FF0000"/>
              </a:buClr>
              <a:buSzPct val="25000"/>
            </a:pPr>
            <a:r>
              <a:rPr lang="en-US" sz="2800" b="1" i="0" u="none" strike="noStrike" cap="none" dirty="0">
                <a:solidFill>
                  <a:srgbClr val="FFFF00"/>
                </a:solidFill>
                <a:latin typeface="Courier New"/>
                <a:ea typeface="Courier New"/>
                <a:cs typeface="Courier New"/>
                <a:sym typeface="Courier New"/>
              </a:rPr>
              <a:t>&gt;&gt;&gt; </a:t>
            </a:r>
            <a:r>
              <a:rPr lang="en-US" sz="2800" b="1" i="0" u="none" strike="noStrike" cap="none" dirty="0">
                <a:solidFill>
                  <a:srgbClr val="00FF00"/>
                </a:solidFill>
                <a:latin typeface="Courier New"/>
                <a:ea typeface="Courier New"/>
                <a:cs typeface="Courier New"/>
                <a:sym typeface="Courier New"/>
              </a:rPr>
              <a:t>type</a:t>
            </a:r>
            <a:r>
              <a:rPr lang="en-US" sz="2800" b="1" i="0" u="none" strike="noStrike" cap="none" dirty="0">
                <a:solidFill>
                  <a:srgbClr val="FFFF00"/>
                </a:solidFill>
                <a:latin typeface="Courier New"/>
                <a:ea typeface="Courier New"/>
                <a:cs typeface="Courier New"/>
                <a:sym typeface="Courier New"/>
              </a:rPr>
              <a:t>(eee)</a:t>
            </a:r>
          </a:p>
          <a:p>
            <a:pPr marL="0" marR="0" lvl="0" indent="0" algn="l" rtl="0">
              <a:lnSpc>
                <a:spcPct val="100000"/>
              </a:lnSpc>
              <a:spcBef>
                <a:spcPts val="0"/>
              </a:spcBef>
              <a:spcAft>
                <a:spcPts val="0"/>
              </a:spcAft>
              <a:buClr>
                <a:srgbClr val="FFFF00"/>
              </a:buClr>
              <a:buSzPct val="25000"/>
              <a:buFont typeface="Cabin"/>
              <a:buNone/>
            </a:pPr>
            <a:r>
              <a:rPr lang="en-US" sz="2800" b="1" i="0" u="none" strike="noStrike" cap="none" dirty="0">
                <a:solidFill>
                  <a:srgbClr val="FFFF00"/>
                </a:solidFill>
                <a:latin typeface="Courier New"/>
                <a:ea typeface="Courier New"/>
                <a:cs typeface="Courier New"/>
                <a:sym typeface="Courier New"/>
              </a:rPr>
              <a:t>&lt;class'str'&gt;</a:t>
            </a:r>
          </a:p>
          <a:p>
            <a:pPr marL="0" marR="0" lvl="0" indent="0" algn="l" rtl="0">
              <a:lnSpc>
                <a:spcPct val="100000"/>
              </a:lnSpc>
              <a:spcBef>
                <a:spcPts val="0"/>
              </a:spcBef>
              <a:spcAft>
                <a:spcPts val="0"/>
              </a:spcAft>
              <a:buClr>
                <a:srgbClr val="FFFF00"/>
              </a:buClr>
              <a:buSzPct val="25000"/>
              <a:buFont typeface="Cabin"/>
              <a:buNone/>
            </a:pPr>
            <a:r>
              <a:rPr lang="en-US" sz="2800" b="1" i="0" u="none" strike="noStrike" cap="none" dirty="0">
                <a:solidFill>
                  <a:srgbClr val="FFFF00"/>
                </a:solidFill>
                <a:latin typeface="Courier New"/>
                <a:ea typeface="Courier New"/>
                <a:cs typeface="Courier New"/>
                <a:sym typeface="Courier New"/>
              </a:rPr>
              <a:t>&gt;&gt;&gt; </a:t>
            </a:r>
            <a:r>
              <a:rPr lang="en-US" sz="2800" b="1" i="0" u="none" strike="noStrike" cap="none" dirty="0">
                <a:solidFill>
                  <a:srgbClr val="00FF00"/>
                </a:solidFill>
                <a:latin typeface="Courier New"/>
                <a:ea typeface="Courier New"/>
                <a:cs typeface="Courier New"/>
                <a:sym typeface="Courier New"/>
              </a:rPr>
              <a:t>type</a:t>
            </a:r>
            <a:r>
              <a:rPr lang="en-US" sz="2800" b="1" i="0" u="none" strike="noStrike" cap="none" dirty="0">
                <a:solidFill>
                  <a:srgbClr val="FFFF00"/>
                </a:solidFill>
                <a:latin typeface="Courier New"/>
                <a:ea typeface="Courier New"/>
                <a:cs typeface="Courier New"/>
                <a:sym typeface="Courier New"/>
              </a:rPr>
              <a:t>('</a:t>
            </a:r>
            <a:r>
              <a:rPr lang="en-US" sz="2800" b="1" i="0" u="none" strike="noStrike" cap="none" dirty="0" err="1">
                <a:solidFill>
                  <a:srgbClr val="FFFF00"/>
                </a:solidFill>
                <a:latin typeface="Courier New"/>
                <a:ea typeface="Courier New"/>
                <a:cs typeface="Courier New"/>
                <a:sym typeface="Courier New"/>
              </a:rPr>
              <a:t>hola</a:t>
            </a:r>
            <a:r>
              <a:rPr lang="en-US" sz="28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800" b="1" i="0" u="none" strike="noStrike" cap="none" dirty="0">
                <a:solidFill>
                  <a:srgbClr val="FFFF00"/>
                </a:solidFill>
                <a:latin typeface="Courier New"/>
                <a:ea typeface="Courier New"/>
                <a:cs typeface="Courier New"/>
                <a:sym typeface="Courier New"/>
              </a:rPr>
              <a:t>&lt;class'str'&gt;</a:t>
            </a:r>
          </a:p>
          <a:p>
            <a:pPr marL="0" marR="0" lvl="0" indent="0" algn="l" rtl="0">
              <a:lnSpc>
                <a:spcPct val="100000"/>
              </a:lnSpc>
              <a:spcBef>
                <a:spcPts val="0"/>
              </a:spcBef>
              <a:spcAft>
                <a:spcPts val="0"/>
              </a:spcAft>
              <a:buClr>
                <a:srgbClr val="FFFF00"/>
              </a:buClr>
              <a:buSzPct val="25000"/>
              <a:buFont typeface="Cabin"/>
              <a:buNone/>
            </a:pPr>
            <a:r>
              <a:rPr lang="en-US" sz="2800" b="1" i="0" u="none" strike="noStrike" cap="none" dirty="0">
                <a:solidFill>
                  <a:srgbClr val="FFFF00"/>
                </a:solidFill>
                <a:latin typeface="Courier New"/>
                <a:ea typeface="Courier New"/>
                <a:cs typeface="Courier New"/>
                <a:sym typeface="Courier New"/>
              </a:rPr>
              <a:t>&gt;&gt;&gt; </a:t>
            </a:r>
            <a:r>
              <a:rPr lang="en-US" sz="2800" b="1" i="0" u="none" strike="noStrike" cap="none" dirty="0">
                <a:solidFill>
                  <a:srgbClr val="00FF00"/>
                </a:solidFill>
                <a:latin typeface="Courier New"/>
                <a:ea typeface="Courier New"/>
                <a:cs typeface="Courier New"/>
                <a:sym typeface="Courier New"/>
              </a:rPr>
              <a:t>type</a:t>
            </a:r>
            <a:r>
              <a:rPr lang="en-US" sz="2800" b="1" i="0" u="none" strike="noStrike" cap="none" dirty="0">
                <a:solidFill>
                  <a:srgbClr val="FFFF00"/>
                </a:solidFill>
                <a:latin typeface="Courier New"/>
                <a:ea typeface="Courier New"/>
                <a:cs typeface="Courier New"/>
                <a:sym typeface="Courier New"/>
              </a:rPr>
              <a:t>(1)</a:t>
            </a:r>
          </a:p>
          <a:p>
            <a:pPr marL="0" marR="0" lvl="0" indent="0" algn="l" rtl="0">
              <a:lnSpc>
                <a:spcPct val="100000"/>
              </a:lnSpc>
              <a:spcBef>
                <a:spcPts val="0"/>
              </a:spcBef>
              <a:spcAft>
                <a:spcPts val="0"/>
              </a:spcAft>
              <a:buClr>
                <a:srgbClr val="FFFF00"/>
              </a:buClr>
              <a:buSzPct val="25000"/>
              <a:buFont typeface="Cabin"/>
              <a:buNone/>
            </a:pPr>
            <a:r>
              <a:rPr lang="en-US" sz="2800" b="1" i="0" u="none" strike="noStrike" cap="none" dirty="0">
                <a:solidFill>
                  <a:srgbClr val="FFFF00"/>
                </a:solidFill>
                <a:latin typeface="Courier New"/>
                <a:ea typeface="Courier New"/>
                <a:cs typeface="Courier New"/>
                <a:sym typeface="Courier New"/>
              </a:rPr>
              <a:t>&lt;class'int'&gt;</a:t>
            </a:r>
          </a:p>
          <a:p>
            <a:pPr marL="0" marR="0" lvl="0" indent="0" algn="l" rtl="0">
              <a:lnSpc>
                <a:spcPct val="100000"/>
              </a:lnSpc>
              <a:spcBef>
                <a:spcPts val="0"/>
              </a:spcBef>
              <a:spcAft>
                <a:spcPts val="0"/>
              </a:spcAft>
              <a:buClr>
                <a:srgbClr val="FFFF00"/>
              </a:buClr>
              <a:buSzPct val="25000"/>
              <a:buFont typeface="Cabin"/>
              <a:buNone/>
            </a:pPr>
            <a:r>
              <a:rPr lang="en-US" sz="2800" b="1" i="0" u="none" strike="noStrike" cap="none" dirty="0">
                <a:solidFill>
                  <a:srgbClr val="FFFF00"/>
                </a:solidFill>
                <a:latin typeface="Courier New"/>
                <a:ea typeface="Courier New"/>
                <a:cs typeface="Courier New"/>
                <a:sym typeface="Courier New"/>
              </a:rPr>
              <a:t>&gt;&gt;&gt; </a:t>
            </a:r>
          </a:p>
        </p:txBody>
      </p:sp>
    </p:spTree>
    <p:extLst>
      <p:ext uri="{BB962C8B-B14F-4D97-AF65-F5344CB8AC3E}">
        <p14:creationId xmlns:p14="http://schemas.microsoft.com/office/powerpoint/2010/main" val="957889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Shape 45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7000" u="none" strike="noStrike" cap="none" dirty="0">
                <a:solidFill>
                  <a:srgbClr val="FFFF00"/>
                </a:solidFill>
                <a:latin typeface="Arial" charset="0"/>
                <a:ea typeface="Arial" charset="0"/>
                <a:cs typeface="Arial" charset="0"/>
                <a:sym typeface="Cabin"/>
              </a:rPr>
              <a:t>Diferentes Types (Tipos) de Número</a:t>
            </a:r>
          </a:p>
        </p:txBody>
      </p:sp>
      <p:sp>
        <p:nvSpPr>
          <p:cNvPr id="451" name="Shape 451"/>
          <p:cNvSpPr txBox="1">
            <a:spLocks noGrp="1"/>
          </p:cNvSpPr>
          <p:nvPr>
            <p:ph idx="1"/>
          </p:nvPr>
        </p:nvSpPr>
        <p:spPr>
          <a:xfrm>
            <a:off x="812799" y="2584737"/>
            <a:ext cx="8828157" cy="6034087"/>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Los números tienen dos types (tipos)</a:t>
            </a:r>
          </a:p>
          <a:p>
            <a:pPr marL="1041400" marR="0" lvl="1" indent="-371094" algn="l" rtl="0">
              <a:lnSpc>
                <a:spcPct val="100000"/>
              </a:lnSpc>
              <a:spcBef>
                <a:spcPts val="3500"/>
              </a:spcBef>
              <a:spcAft>
                <a:spcPts val="0"/>
              </a:spcAft>
              <a:buClr>
                <a:schemeClr val="lt1"/>
              </a:buClr>
              <a:buSzPct val="100000"/>
              <a:buFont typeface="Cabin"/>
            </a:pPr>
            <a:r>
              <a:rPr lang="es-AR" sz="3600" b="0" u="none" strike="noStrike" cap="none" dirty="0">
                <a:solidFill>
                  <a:srgbClr val="FFFF00"/>
                </a:solidFill>
                <a:latin typeface="Arial" charset="0"/>
                <a:ea typeface="Arial" charset="0"/>
                <a:cs typeface="Arial" charset="0"/>
                <a:sym typeface="Cabin"/>
              </a:rPr>
              <a:t>Enteros (int)</a:t>
            </a:r>
            <a:r>
              <a:rPr lang="es-AR" sz="3600" b="0" u="none" strike="noStrike" cap="none" dirty="0">
                <a:solidFill>
                  <a:schemeClr val="lt1"/>
                </a:solidFill>
                <a:latin typeface="Arial" charset="0"/>
                <a:ea typeface="Arial" charset="0"/>
                <a:cs typeface="Arial" charset="0"/>
                <a:sym typeface="Cabin"/>
              </a:rPr>
              <a:t>: </a:t>
            </a:r>
            <a:br>
              <a:rPr lang="es-AR" sz="3600" b="0" u="none" strike="noStrike" cap="none" dirty="0">
                <a:solidFill>
                  <a:schemeClr val="lt1"/>
                </a:solidFill>
                <a:latin typeface="Arial" charset="0"/>
                <a:ea typeface="Arial" charset="0"/>
                <a:cs typeface="Arial" charset="0"/>
                <a:sym typeface="Cabin"/>
              </a:rPr>
            </a:br>
            <a:r>
              <a:rPr lang="es-AR" sz="3600" b="0" u="none" strike="noStrike" cap="none" dirty="0">
                <a:solidFill>
                  <a:schemeClr val="lt1"/>
                </a:solidFill>
                <a:latin typeface="Arial" charset="0"/>
                <a:ea typeface="Arial" charset="0"/>
                <a:cs typeface="Arial" charset="0"/>
                <a:sym typeface="Cabin"/>
              </a:rPr>
              <a:t>-14, -2, 0, 1, 100, 401233</a:t>
            </a:r>
          </a:p>
          <a:p>
            <a:pPr marL="1041400" marR="0" lvl="1" indent="-371094" algn="l" rtl="0">
              <a:lnSpc>
                <a:spcPct val="100000"/>
              </a:lnSpc>
              <a:spcBef>
                <a:spcPts val="3500"/>
              </a:spcBef>
              <a:spcAft>
                <a:spcPts val="0"/>
              </a:spcAft>
              <a:buClr>
                <a:schemeClr val="lt1"/>
              </a:buClr>
              <a:buSzPct val="100000"/>
              <a:buFont typeface="Cabin"/>
            </a:pPr>
            <a:r>
              <a:rPr lang="es-AR" sz="3600" b="0" u="none" strike="noStrike" cap="none" dirty="0">
                <a:solidFill>
                  <a:srgbClr val="FFFF00"/>
                </a:solidFill>
                <a:latin typeface="Arial" charset="0"/>
                <a:ea typeface="Arial" charset="0"/>
                <a:cs typeface="Arial" charset="0"/>
                <a:sym typeface="Cabin"/>
              </a:rPr>
              <a:t>Números con punto flotante (float)</a:t>
            </a:r>
            <a:r>
              <a:rPr lang="es-AR" sz="3600" b="0" u="none" strike="noStrike" cap="none" dirty="0">
                <a:solidFill>
                  <a:schemeClr val="lt1"/>
                </a:solidFill>
                <a:latin typeface="Arial" charset="0"/>
                <a:ea typeface="Arial" charset="0"/>
                <a:cs typeface="Arial" charset="0"/>
                <a:sym typeface="Cabin"/>
              </a:rPr>
              <a:t>, que tienen decimales:  -2.5 , 0.0, 98.6, 14.0</a:t>
            </a:r>
          </a:p>
          <a:p>
            <a:pPr marL="749300" marR="0" lvl="0" indent="-371094"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Hay otros tipos de números: son variantes entre los números decimales y los números enteros</a:t>
            </a:r>
          </a:p>
        </p:txBody>
      </p:sp>
      <p:sp>
        <p:nvSpPr>
          <p:cNvPr id="452" name="Shape 452"/>
          <p:cNvSpPr txBox="1"/>
          <p:nvPr/>
        </p:nvSpPr>
        <p:spPr>
          <a:xfrm>
            <a:off x="10598100" y="2235993"/>
            <a:ext cx="5238599" cy="5829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400" b="1" i="0" u="none" strike="noStrike" cap="none" dirty="0">
                <a:solidFill>
                  <a:schemeClr val="lt1"/>
                </a:solidFill>
                <a:latin typeface="Courier New"/>
                <a:ea typeface="Courier New"/>
                <a:cs typeface="Courier New"/>
                <a:sym typeface="Courier New"/>
              </a:rPr>
              <a:t>&gt;&gt;&gt; </a:t>
            </a:r>
            <a:r>
              <a:rPr lang="en-US" sz="3400" b="1" i="0" u="none" strike="noStrike" cap="none" dirty="0">
                <a:solidFill>
                  <a:srgbClr val="00FF00"/>
                </a:solidFill>
                <a:latin typeface="Courier New"/>
                <a:ea typeface="Courier New"/>
                <a:cs typeface="Courier New"/>
                <a:sym typeface="Courier New"/>
              </a:rPr>
              <a:t>xx</a:t>
            </a:r>
            <a:r>
              <a:rPr lang="en-US" sz="3400" b="1" i="0" u="none" strike="noStrike" cap="none" dirty="0">
                <a:solidFill>
                  <a:schemeClr val="lt1"/>
                </a:solidFill>
                <a:latin typeface="Courier New"/>
                <a:ea typeface="Courier New"/>
                <a:cs typeface="Courier New"/>
                <a:sym typeface="Courier New"/>
              </a:rPr>
              <a:t> = 1</a:t>
            </a:r>
          </a:p>
          <a:p>
            <a:pPr marL="0" marR="0" lvl="0" indent="0" algn="l" rtl="0">
              <a:lnSpc>
                <a:spcPct val="100000"/>
              </a:lnSpc>
              <a:spcBef>
                <a:spcPts val="0"/>
              </a:spcBef>
              <a:spcAft>
                <a:spcPts val="0"/>
              </a:spcAft>
              <a:buClr>
                <a:schemeClr val="lt1"/>
              </a:buClr>
              <a:buSzPct val="25000"/>
              <a:buFont typeface="Cabin"/>
              <a:buNone/>
            </a:pPr>
            <a:r>
              <a:rPr lang="en-US" sz="3400" b="1" i="0" u="none" strike="noStrike" cap="none" dirty="0">
                <a:solidFill>
                  <a:schemeClr val="lt1"/>
                </a:solidFill>
                <a:latin typeface="Courier New"/>
                <a:ea typeface="Courier New"/>
                <a:cs typeface="Courier New"/>
                <a:sym typeface="Courier New"/>
              </a:rPr>
              <a:t>&gt;&gt;&gt; </a:t>
            </a:r>
            <a:r>
              <a:rPr lang="en-US" sz="3400" b="1" i="0" u="none" strike="noStrike" cap="none" dirty="0">
                <a:solidFill>
                  <a:srgbClr val="FFFF00"/>
                </a:solidFill>
                <a:latin typeface="Courier New"/>
                <a:ea typeface="Courier New"/>
                <a:cs typeface="Courier New"/>
                <a:sym typeface="Courier New"/>
              </a:rPr>
              <a:t>type</a:t>
            </a:r>
            <a:r>
              <a:rPr lang="en-US" sz="3400" b="1" i="0" u="none" strike="noStrike" cap="none" dirty="0">
                <a:solidFill>
                  <a:schemeClr val="lt1"/>
                </a:solidFill>
                <a:latin typeface="Courier New"/>
                <a:ea typeface="Courier New"/>
                <a:cs typeface="Courier New"/>
                <a:sym typeface="Courier New"/>
              </a:rPr>
              <a:t> (</a:t>
            </a:r>
            <a:r>
              <a:rPr lang="en-US" sz="3400" b="1" i="0" u="none" strike="noStrike" cap="none" dirty="0">
                <a:solidFill>
                  <a:srgbClr val="00FF00"/>
                </a:solidFill>
                <a:latin typeface="Courier New"/>
                <a:ea typeface="Courier New"/>
                <a:cs typeface="Courier New"/>
                <a:sym typeface="Courier New"/>
              </a:rPr>
              <a:t>xx</a:t>
            </a:r>
            <a:r>
              <a:rPr lang="en-US" sz="3400" b="1" i="0" u="none" strike="noStrike" cap="none" dirty="0">
                <a:solidFill>
                  <a:schemeClr val="lt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400" b="1" i="0" u="none" strike="noStrike" cap="none" dirty="0">
                <a:solidFill>
                  <a:schemeClr val="lt1"/>
                </a:solidFill>
                <a:latin typeface="Courier New"/>
                <a:ea typeface="Courier New"/>
                <a:cs typeface="Courier New"/>
                <a:sym typeface="Courier New"/>
              </a:rPr>
              <a:t>&lt;class 'int'&gt;</a:t>
            </a:r>
          </a:p>
          <a:p>
            <a:pPr marL="0" marR="0" lvl="0" indent="0" algn="l" rtl="0">
              <a:lnSpc>
                <a:spcPct val="100000"/>
              </a:lnSpc>
              <a:spcBef>
                <a:spcPts val="0"/>
              </a:spcBef>
              <a:spcAft>
                <a:spcPts val="0"/>
              </a:spcAft>
              <a:buClr>
                <a:schemeClr val="lt1"/>
              </a:buClr>
              <a:buSzPct val="25000"/>
              <a:buFont typeface="Cabin"/>
              <a:buNone/>
            </a:pPr>
            <a:r>
              <a:rPr lang="en-US" sz="3400" b="1" i="0" u="none" strike="noStrike" cap="none" dirty="0">
                <a:solidFill>
                  <a:schemeClr val="lt1"/>
                </a:solidFill>
                <a:latin typeface="Courier New"/>
                <a:ea typeface="Courier New"/>
                <a:cs typeface="Courier New"/>
                <a:sym typeface="Courier New"/>
              </a:rPr>
              <a:t>&gt;&gt;&gt; </a:t>
            </a:r>
            <a:r>
              <a:rPr lang="en-US" sz="3400" b="1" i="0" u="none" strike="noStrike" cap="none" dirty="0">
                <a:solidFill>
                  <a:srgbClr val="00FF00"/>
                </a:solidFill>
                <a:latin typeface="Courier New"/>
                <a:ea typeface="Courier New"/>
                <a:cs typeface="Courier New"/>
                <a:sym typeface="Courier New"/>
              </a:rPr>
              <a:t>temp</a:t>
            </a:r>
            <a:r>
              <a:rPr lang="en-US" sz="3400" b="1" i="0" u="none" strike="noStrike" cap="none" dirty="0">
                <a:solidFill>
                  <a:schemeClr val="lt1"/>
                </a:solidFill>
                <a:latin typeface="Courier New"/>
                <a:ea typeface="Courier New"/>
                <a:cs typeface="Courier New"/>
                <a:sym typeface="Courier New"/>
              </a:rPr>
              <a:t> = 98.6</a:t>
            </a:r>
          </a:p>
          <a:p>
            <a:pPr marL="0" marR="0" lvl="0" indent="0" algn="l" rtl="0">
              <a:lnSpc>
                <a:spcPct val="100000"/>
              </a:lnSpc>
              <a:spcBef>
                <a:spcPts val="0"/>
              </a:spcBef>
              <a:spcAft>
                <a:spcPts val="0"/>
              </a:spcAft>
              <a:buClr>
                <a:schemeClr val="lt1"/>
              </a:buClr>
              <a:buSzPct val="25000"/>
              <a:buFont typeface="Cabin"/>
              <a:buNone/>
            </a:pPr>
            <a:r>
              <a:rPr lang="en-US" sz="3400" b="1" i="0" u="none" strike="noStrike" cap="none" dirty="0">
                <a:solidFill>
                  <a:schemeClr val="lt1"/>
                </a:solidFill>
                <a:latin typeface="Courier New"/>
                <a:ea typeface="Courier New"/>
                <a:cs typeface="Courier New"/>
                <a:sym typeface="Courier New"/>
              </a:rPr>
              <a:t>&gt;&gt;&gt; </a:t>
            </a:r>
            <a:r>
              <a:rPr lang="en-US" sz="3400" b="1" i="0" u="none" strike="noStrike" cap="none" dirty="0">
                <a:solidFill>
                  <a:srgbClr val="FFFF00"/>
                </a:solidFill>
                <a:latin typeface="Courier New"/>
                <a:ea typeface="Courier New"/>
                <a:cs typeface="Courier New"/>
                <a:sym typeface="Courier New"/>
              </a:rPr>
              <a:t>type</a:t>
            </a:r>
            <a:r>
              <a:rPr lang="en-US" sz="3400" b="1" i="0" u="none" strike="noStrike" cap="none" dirty="0">
                <a:solidFill>
                  <a:schemeClr val="lt1"/>
                </a:solidFill>
                <a:latin typeface="Courier New"/>
                <a:ea typeface="Courier New"/>
                <a:cs typeface="Courier New"/>
                <a:sym typeface="Courier New"/>
              </a:rPr>
              <a:t>(</a:t>
            </a:r>
            <a:r>
              <a:rPr lang="en-US" sz="3400" b="1" i="0" u="none" strike="noStrike" cap="none" dirty="0">
                <a:solidFill>
                  <a:srgbClr val="00FF00"/>
                </a:solidFill>
                <a:latin typeface="Courier New"/>
                <a:ea typeface="Courier New"/>
                <a:cs typeface="Courier New"/>
                <a:sym typeface="Courier New"/>
              </a:rPr>
              <a:t>temp</a:t>
            </a:r>
            <a:r>
              <a:rPr lang="en-US" sz="3400" b="1" i="0" u="none" strike="noStrike" cap="none" dirty="0">
                <a:solidFill>
                  <a:schemeClr val="lt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400" b="1" i="0" u="none" strike="noStrike" cap="none" dirty="0">
                <a:solidFill>
                  <a:schemeClr val="lt1"/>
                </a:solidFill>
                <a:latin typeface="Courier New"/>
                <a:ea typeface="Courier New"/>
                <a:cs typeface="Courier New"/>
                <a:sym typeface="Courier New"/>
              </a:rPr>
              <a:t>&lt;class'float'&gt;</a:t>
            </a:r>
          </a:p>
          <a:p>
            <a:pPr marL="0" marR="0" lvl="0" indent="0" algn="l" rtl="0">
              <a:lnSpc>
                <a:spcPct val="100000"/>
              </a:lnSpc>
              <a:spcBef>
                <a:spcPts val="0"/>
              </a:spcBef>
              <a:spcAft>
                <a:spcPts val="0"/>
              </a:spcAft>
              <a:buClr>
                <a:schemeClr val="lt1"/>
              </a:buClr>
              <a:buSzPct val="25000"/>
              <a:buFont typeface="Cabin"/>
              <a:buNone/>
            </a:pPr>
            <a:r>
              <a:rPr lang="en-US" sz="3400" b="1" i="0" u="none" strike="noStrike" cap="none" dirty="0">
                <a:solidFill>
                  <a:schemeClr val="lt1"/>
                </a:solidFill>
                <a:latin typeface="Courier New"/>
                <a:ea typeface="Courier New"/>
                <a:cs typeface="Courier New"/>
                <a:sym typeface="Courier New"/>
              </a:rPr>
              <a:t>&gt;&gt;&gt; </a:t>
            </a:r>
            <a:r>
              <a:rPr lang="en-US" sz="3400" b="1" i="0" u="none" strike="noStrike" cap="none" dirty="0">
                <a:solidFill>
                  <a:srgbClr val="FFFF00"/>
                </a:solidFill>
                <a:latin typeface="Courier New"/>
                <a:ea typeface="Courier New"/>
                <a:cs typeface="Courier New"/>
                <a:sym typeface="Courier New"/>
              </a:rPr>
              <a:t>type</a:t>
            </a:r>
            <a:r>
              <a:rPr lang="en-US" sz="3400" b="1" i="0" u="none" strike="noStrike" cap="none" dirty="0">
                <a:solidFill>
                  <a:schemeClr val="lt1"/>
                </a:solidFill>
                <a:latin typeface="Courier New"/>
                <a:ea typeface="Courier New"/>
                <a:cs typeface="Courier New"/>
                <a:sym typeface="Courier New"/>
              </a:rPr>
              <a:t>(1)</a:t>
            </a:r>
          </a:p>
          <a:p>
            <a:pPr marL="0" marR="0" lvl="0" indent="0" algn="l" rtl="0">
              <a:lnSpc>
                <a:spcPct val="100000"/>
              </a:lnSpc>
              <a:spcBef>
                <a:spcPts val="0"/>
              </a:spcBef>
              <a:spcAft>
                <a:spcPts val="0"/>
              </a:spcAft>
              <a:buClr>
                <a:schemeClr val="lt1"/>
              </a:buClr>
              <a:buSzPct val="25000"/>
              <a:buFont typeface="Cabin"/>
              <a:buNone/>
            </a:pPr>
            <a:r>
              <a:rPr lang="en-US" sz="3400" b="1" i="0" u="none" strike="noStrike" cap="none" dirty="0">
                <a:solidFill>
                  <a:schemeClr val="lt1"/>
                </a:solidFill>
                <a:latin typeface="Courier New"/>
                <a:ea typeface="Courier New"/>
                <a:cs typeface="Courier New"/>
                <a:sym typeface="Courier New"/>
              </a:rPr>
              <a:t>&lt;class 'int'&gt;</a:t>
            </a:r>
          </a:p>
          <a:p>
            <a:pPr marL="0" marR="0" lvl="0" indent="0" algn="l" rtl="0">
              <a:lnSpc>
                <a:spcPct val="100000"/>
              </a:lnSpc>
              <a:spcBef>
                <a:spcPts val="0"/>
              </a:spcBef>
              <a:spcAft>
                <a:spcPts val="0"/>
              </a:spcAft>
              <a:buClr>
                <a:schemeClr val="lt1"/>
              </a:buClr>
              <a:buSzPct val="25000"/>
              <a:buFont typeface="Cabin"/>
              <a:buNone/>
            </a:pPr>
            <a:r>
              <a:rPr lang="en-US" sz="3400" b="1" i="0" u="none" strike="noStrike" cap="none" dirty="0">
                <a:solidFill>
                  <a:schemeClr val="lt1"/>
                </a:solidFill>
                <a:latin typeface="Courier New"/>
                <a:ea typeface="Courier New"/>
                <a:cs typeface="Courier New"/>
                <a:sym typeface="Courier New"/>
              </a:rPr>
              <a:t>&gt;&gt;&gt; </a:t>
            </a:r>
            <a:r>
              <a:rPr lang="en-US" sz="3400" b="1" i="0" u="none" strike="noStrike" cap="none" dirty="0">
                <a:solidFill>
                  <a:srgbClr val="FFFF00"/>
                </a:solidFill>
                <a:latin typeface="Courier New"/>
                <a:ea typeface="Courier New"/>
                <a:cs typeface="Courier New"/>
                <a:sym typeface="Courier New"/>
              </a:rPr>
              <a:t>type</a:t>
            </a:r>
            <a:r>
              <a:rPr lang="en-US" sz="3400" b="1" i="0" u="none" strike="noStrike" cap="none" dirty="0">
                <a:solidFill>
                  <a:schemeClr val="lt1"/>
                </a:solidFill>
                <a:latin typeface="Courier New"/>
                <a:ea typeface="Courier New"/>
                <a:cs typeface="Courier New"/>
                <a:sym typeface="Courier New"/>
              </a:rPr>
              <a:t>(1.0)</a:t>
            </a:r>
          </a:p>
          <a:p>
            <a:pPr marL="0" marR="0" lvl="0" indent="0" algn="l" rtl="0">
              <a:lnSpc>
                <a:spcPct val="100000"/>
              </a:lnSpc>
              <a:spcBef>
                <a:spcPts val="0"/>
              </a:spcBef>
              <a:spcAft>
                <a:spcPts val="0"/>
              </a:spcAft>
              <a:buClr>
                <a:schemeClr val="lt1"/>
              </a:buClr>
              <a:buSzPct val="25000"/>
              <a:buFont typeface="Cabin"/>
              <a:buNone/>
            </a:pPr>
            <a:r>
              <a:rPr lang="en-US" sz="3400" b="1" i="0" u="none" strike="noStrike" cap="none" dirty="0">
                <a:solidFill>
                  <a:schemeClr val="lt1"/>
                </a:solidFill>
                <a:latin typeface="Courier New"/>
                <a:ea typeface="Courier New"/>
                <a:cs typeface="Courier New"/>
                <a:sym typeface="Courier New"/>
              </a:rPr>
              <a:t>&lt;class'float'&gt;</a:t>
            </a:r>
          </a:p>
          <a:p>
            <a:pPr marL="0" marR="0" lvl="0" indent="0" algn="l" rtl="0">
              <a:lnSpc>
                <a:spcPct val="100000"/>
              </a:lnSpc>
              <a:spcBef>
                <a:spcPts val="0"/>
              </a:spcBef>
              <a:spcAft>
                <a:spcPts val="0"/>
              </a:spcAft>
              <a:buClr>
                <a:schemeClr val="lt1"/>
              </a:buClr>
              <a:buSzPct val="25000"/>
              <a:buFont typeface="Cabin"/>
              <a:buNone/>
            </a:pPr>
            <a:r>
              <a:rPr lang="en-US" sz="3400" b="1" i="0" u="none" strike="noStrike" cap="none" dirty="0">
                <a:solidFill>
                  <a:schemeClr val="lt1"/>
                </a:solidFill>
                <a:latin typeface="Courier New"/>
                <a:ea typeface="Courier New"/>
                <a:cs typeface="Courier New"/>
                <a:sym typeface="Courier New"/>
              </a:rPr>
              <a:t>&gt;&gt;&gt; </a:t>
            </a:r>
          </a:p>
        </p:txBody>
      </p:sp>
    </p:spTree>
    <p:extLst>
      <p:ext uri="{BB962C8B-B14F-4D97-AF65-F5344CB8AC3E}">
        <p14:creationId xmlns:p14="http://schemas.microsoft.com/office/powerpoint/2010/main" val="2078085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Shape 457"/>
          <p:cNvSpPr txBox="1">
            <a:spLocks noGrp="1"/>
          </p:cNvSpPr>
          <p:nvPr>
            <p:ph type="title"/>
          </p:nvPr>
        </p:nvSpPr>
        <p:spPr>
          <a:xfrm>
            <a:off x="632178" y="854954"/>
            <a:ext cx="14991644" cy="1247721"/>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s-AR" sz="7600" u="none" strike="noStrike" cap="none" dirty="0">
                <a:solidFill>
                  <a:srgbClr val="FFFF00"/>
                </a:solidFill>
                <a:latin typeface="Arial" charset="0"/>
                <a:ea typeface="Arial" charset="0"/>
                <a:cs typeface="Arial" charset="0"/>
                <a:sym typeface="Cabin"/>
              </a:rPr>
              <a:t>Conversiones de </a:t>
            </a:r>
            <a:r>
              <a:rPr lang="es-AR" sz="7600" u="none" strike="noStrike" cap="none" dirty="0" err="1">
                <a:solidFill>
                  <a:srgbClr val="FFFF00"/>
                </a:solidFill>
                <a:latin typeface="Arial" charset="0"/>
                <a:ea typeface="Arial" charset="0"/>
                <a:cs typeface="Arial" charset="0"/>
                <a:sym typeface="Cabin"/>
              </a:rPr>
              <a:t>Type</a:t>
            </a:r>
            <a:r>
              <a:rPr lang="es-AR" sz="7600" u="none" strike="noStrike" cap="none" dirty="0">
                <a:solidFill>
                  <a:srgbClr val="FFFF00"/>
                </a:solidFill>
                <a:latin typeface="Arial" charset="0"/>
                <a:ea typeface="Arial" charset="0"/>
                <a:cs typeface="Arial" charset="0"/>
                <a:sym typeface="Cabin"/>
              </a:rPr>
              <a:t> (Tipo)</a:t>
            </a:r>
          </a:p>
        </p:txBody>
      </p:sp>
      <p:sp>
        <p:nvSpPr>
          <p:cNvPr id="458" name="Shape 458"/>
          <p:cNvSpPr txBox="1">
            <a:spLocks noGrp="1"/>
          </p:cNvSpPr>
          <p:nvPr>
            <p:ph idx="1"/>
          </p:nvPr>
        </p:nvSpPr>
        <p:spPr>
          <a:xfrm>
            <a:off x="812800" y="1657365"/>
            <a:ext cx="6921500" cy="6034087"/>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s-AR" sz="3600" b="0" u="none" strike="noStrike" cap="none" dirty="0">
                <a:solidFill>
                  <a:schemeClr val="lt1"/>
                </a:solidFill>
                <a:latin typeface="Arial" charset="0"/>
                <a:ea typeface="Arial" charset="0"/>
                <a:cs typeface="Arial" charset="0"/>
                <a:sym typeface="Cabin"/>
              </a:rPr>
              <a:t>Cuando introduce un número entero y un decimal en una expresión, el entero (int) se convierte </a:t>
            </a:r>
            <a:r>
              <a:rPr lang="es-AR" sz="3600" b="0" u="none" strike="noStrike" cap="none" dirty="0">
                <a:solidFill>
                  <a:srgbClr val="FFFF00"/>
                </a:solidFill>
                <a:latin typeface="Arial" charset="0"/>
                <a:ea typeface="Arial" charset="0"/>
                <a:cs typeface="Arial" charset="0"/>
                <a:sym typeface="Cabin"/>
              </a:rPr>
              <a:t>implícitamente </a:t>
            </a:r>
            <a:r>
              <a:rPr lang="es-AR" sz="3600" b="0" u="none" strike="noStrike" cap="none" dirty="0">
                <a:solidFill>
                  <a:schemeClr val="lt1"/>
                </a:solidFill>
                <a:latin typeface="Arial" charset="0"/>
                <a:ea typeface="Arial" charset="0"/>
                <a:cs typeface="Arial" charset="0"/>
                <a:sym typeface="Cabin"/>
              </a:rPr>
              <a:t>en uno decimal (float)</a:t>
            </a:r>
          </a:p>
          <a:p>
            <a:pPr marL="749300" marR="0" lvl="0" indent="-533400" algn="l" rtl="0">
              <a:lnSpc>
                <a:spcPct val="100000"/>
              </a:lnSpc>
              <a:spcBef>
                <a:spcPts val="3500"/>
              </a:spcBef>
              <a:spcAft>
                <a:spcPts val="0"/>
              </a:spcAft>
              <a:buClr>
                <a:schemeClr val="lt1"/>
              </a:buClr>
              <a:buSzPct val="171000"/>
              <a:buFont typeface="Cabin"/>
              <a:buChar char="•"/>
            </a:pPr>
            <a:r>
              <a:rPr lang="es-AR" sz="3600" b="0" dirty="0">
                <a:solidFill>
                  <a:schemeClr val="lt1"/>
                </a:solidFill>
                <a:latin typeface="Arial" charset="0"/>
                <a:ea typeface="Arial" charset="0"/>
                <a:cs typeface="Arial" charset="0"/>
                <a:sym typeface="Cabin"/>
              </a:rPr>
              <a:t>Puede controlar esto con las funciones incorporadas </a:t>
            </a:r>
            <a:r>
              <a:rPr lang="es-AR" sz="3600" b="0" u="none" strike="noStrike" cap="none" dirty="0">
                <a:solidFill>
                  <a:schemeClr val="lt1"/>
                </a:solidFill>
                <a:latin typeface="Arial" charset="0"/>
                <a:ea typeface="Arial" charset="0"/>
                <a:cs typeface="Arial" charset="0"/>
                <a:sym typeface="Cabin"/>
              </a:rPr>
              <a:t>int() y float()</a:t>
            </a:r>
          </a:p>
        </p:txBody>
      </p:sp>
      <p:sp>
        <p:nvSpPr>
          <p:cNvPr id="459" name="Shape 459"/>
          <p:cNvSpPr txBox="1"/>
          <p:nvPr/>
        </p:nvSpPr>
        <p:spPr>
          <a:xfrm>
            <a:off x="9048750" y="2174781"/>
            <a:ext cx="7010399" cy="5981600"/>
          </a:xfrm>
          <a:prstGeom prst="rect">
            <a:avLst/>
          </a:prstGeom>
          <a:noFill/>
          <a:ln>
            <a:noFill/>
          </a:ln>
        </p:spPr>
        <p:txBody>
          <a:bodyPr lIns="0" tIns="0" rIns="0" bIns="0" anchor="ctr" anchorCtr="0">
            <a:noAutofit/>
          </a:bodyPr>
          <a:lstStyle/>
          <a:p>
            <a:pPr lvl="0">
              <a:buClr>
                <a:schemeClr val="lt1"/>
              </a:buClr>
              <a:buSzPct val="25000"/>
            </a:pPr>
            <a:r>
              <a:rPr lang="en-US" sz="3200" b="1" i="0" u="none" strike="noStrike" cap="none" dirty="0">
                <a:solidFill>
                  <a:schemeClr val="lt1"/>
                </a:solidFill>
                <a:latin typeface="Courier New"/>
                <a:ea typeface="Courier New"/>
                <a:cs typeface="Courier New"/>
                <a:sym typeface="Courier New"/>
              </a:rPr>
              <a:t>&gt;&gt;&gt; </a:t>
            </a:r>
            <a:r>
              <a:rPr lang="en-US" sz="3200" b="1" i="0" u="none" strike="noStrike" cap="none" dirty="0">
                <a:solidFill>
                  <a:srgbClr val="FFFF00"/>
                </a:solidFill>
                <a:latin typeface="Courier New"/>
                <a:ea typeface="Courier New"/>
                <a:cs typeface="Courier New"/>
                <a:sym typeface="Courier New"/>
              </a:rPr>
              <a:t>print(</a:t>
            </a:r>
            <a:r>
              <a:rPr lang="en-US" sz="3200" b="1" i="0" u="none" strike="noStrike" cap="none" dirty="0">
                <a:solidFill>
                  <a:srgbClr val="00FF00"/>
                </a:solidFill>
                <a:latin typeface="Courier New"/>
                <a:ea typeface="Courier New"/>
                <a:cs typeface="Courier New"/>
                <a:sym typeface="Courier New"/>
              </a:rPr>
              <a:t>float</a:t>
            </a:r>
            <a:r>
              <a:rPr lang="en-US" sz="3200" b="1" i="0" u="none" strike="noStrike" cap="none" dirty="0">
                <a:solidFill>
                  <a:schemeClr val="lt1"/>
                </a:solidFill>
                <a:latin typeface="Courier New"/>
                <a:ea typeface="Courier New"/>
                <a:cs typeface="Courier New"/>
                <a:sym typeface="Courier New"/>
              </a:rPr>
              <a:t>(99) </a:t>
            </a:r>
            <a:r>
              <a:rPr lang="en-US" sz="3200" b="1" i="0" u="none" strike="noStrike" cap="none" dirty="0">
                <a:solidFill>
                  <a:srgbClr val="00FFFF"/>
                </a:solidFill>
                <a:latin typeface="Courier New"/>
                <a:ea typeface="Courier New"/>
                <a:cs typeface="Courier New"/>
                <a:sym typeface="Courier New"/>
              </a:rPr>
              <a:t>+</a:t>
            </a:r>
            <a:r>
              <a:rPr lang="en-US" sz="3200" b="1" i="0" u="none" strike="noStrike" cap="none" dirty="0">
                <a:solidFill>
                  <a:schemeClr val="lt1"/>
                </a:solidFill>
                <a:latin typeface="Courier New"/>
                <a:ea typeface="Courier New"/>
                <a:cs typeface="Courier New"/>
                <a:sym typeface="Courier New"/>
              </a:rPr>
              <a:t> 100</a:t>
            </a:r>
            <a:r>
              <a:rPr lang="en-US" sz="3200" b="1" dirty="0">
                <a:solidFill>
                  <a:srgbClr val="FFFF00"/>
                </a:solidFill>
                <a:latin typeface="Courier New"/>
                <a:ea typeface="Courier New"/>
                <a:cs typeface="Courier New"/>
                <a:sym typeface="Courier New"/>
              </a:rPr>
              <a:t>)</a:t>
            </a:r>
            <a:endParaRPr lang="en-US" sz="3200" b="1" i="0" u="none" strike="noStrike" cap="none" dirty="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200" b="1" i="0" u="none" strike="noStrike" cap="none" dirty="0">
                <a:solidFill>
                  <a:schemeClr val="lt1"/>
                </a:solidFill>
                <a:latin typeface="Courier New"/>
                <a:ea typeface="Courier New"/>
                <a:cs typeface="Courier New"/>
                <a:sym typeface="Courier New"/>
              </a:rPr>
              <a:t>199.0</a:t>
            </a:r>
          </a:p>
          <a:p>
            <a:pPr marL="0" marR="0" lvl="0" indent="0" algn="l" rtl="0">
              <a:lnSpc>
                <a:spcPct val="100000"/>
              </a:lnSpc>
              <a:spcBef>
                <a:spcPts val="0"/>
              </a:spcBef>
              <a:spcAft>
                <a:spcPts val="0"/>
              </a:spcAft>
              <a:buClr>
                <a:schemeClr val="lt1"/>
              </a:buClr>
              <a:buSzPct val="25000"/>
              <a:buFont typeface="Cabin"/>
              <a:buNone/>
            </a:pPr>
            <a:r>
              <a:rPr lang="en-US" sz="3200" b="1" i="0" u="none" strike="noStrike" cap="none" dirty="0">
                <a:solidFill>
                  <a:schemeClr val="lt1"/>
                </a:solidFill>
                <a:latin typeface="Courier New"/>
                <a:ea typeface="Courier New"/>
                <a:cs typeface="Courier New"/>
                <a:sym typeface="Courier New"/>
              </a:rPr>
              <a:t>&gt;&gt;&gt; i = 42</a:t>
            </a:r>
          </a:p>
          <a:p>
            <a:pPr marL="0" marR="0" lvl="0" indent="0" algn="l" rtl="0">
              <a:lnSpc>
                <a:spcPct val="100000"/>
              </a:lnSpc>
              <a:spcBef>
                <a:spcPts val="0"/>
              </a:spcBef>
              <a:spcAft>
                <a:spcPts val="0"/>
              </a:spcAft>
              <a:buClr>
                <a:schemeClr val="lt1"/>
              </a:buClr>
              <a:buSzPct val="25000"/>
              <a:buFont typeface="Cabin"/>
              <a:buNone/>
            </a:pPr>
            <a:r>
              <a:rPr lang="en-US" sz="3200" b="1" i="0" u="none" strike="noStrike" cap="none" dirty="0">
                <a:solidFill>
                  <a:schemeClr val="lt1"/>
                </a:solidFill>
                <a:latin typeface="Courier New"/>
                <a:ea typeface="Courier New"/>
                <a:cs typeface="Courier New"/>
                <a:sym typeface="Courier New"/>
              </a:rPr>
              <a:t>&gt;&gt;&gt; </a:t>
            </a:r>
            <a:r>
              <a:rPr lang="en-US" sz="3200" b="1" i="0" u="none" strike="noStrike" cap="none" dirty="0">
                <a:solidFill>
                  <a:srgbClr val="00FF00"/>
                </a:solidFill>
                <a:latin typeface="Courier New"/>
                <a:ea typeface="Courier New"/>
                <a:cs typeface="Courier New"/>
                <a:sym typeface="Courier New"/>
              </a:rPr>
              <a:t>type</a:t>
            </a:r>
            <a:r>
              <a:rPr lang="en-US" sz="3200" b="1" i="0" u="none" strike="noStrike" cap="none" dirty="0">
                <a:solidFill>
                  <a:schemeClr val="lt1"/>
                </a:solidFill>
                <a:latin typeface="Courier New"/>
                <a:ea typeface="Courier New"/>
                <a:cs typeface="Courier New"/>
                <a:sym typeface="Courier New"/>
              </a:rPr>
              <a:t>(i)</a:t>
            </a:r>
          </a:p>
          <a:p>
            <a:pPr marL="0" marR="0" lvl="0" indent="0" algn="l" rtl="0">
              <a:lnSpc>
                <a:spcPct val="100000"/>
              </a:lnSpc>
              <a:spcBef>
                <a:spcPts val="0"/>
              </a:spcBef>
              <a:spcAft>
                <a:spcPts val="0"/>
              </a:spcAft>
              <a:buClr>
                <a:schemeClr val="lt1"/>
              </a:buClr>
              <a:buSzPct val="25000"/>
              <a:buFont typeface="Cabin"/>
              <a:buNone/>
            </a:pPr>
            <a:r>
              <a:rPr lang="en-US" sz="3200" b="1" i="0" u="none" strike="noStrike" cap="none" dirty="0">
                <a:solidFill>
                  <a:schemeClr val="lt1"/>
                </a:solidFill>
                <a:latin typeface="Courier New"/>
                <a:ea typeface="Courier New"/>
                <a:cs typeface="Courier New"/>
                <a:sym typeface="Courier New"/>
              </a:rPr>
              <a:t>&lt;class'int'&gt;</a:t>
            </a:r>
          </a:p>
          <a:p>
            <a:pPr marL="0" marR="0" lvl="0" indent="0" algn="l" rtl="0">
              <a:lnSpc>
                <a:spcPct val="100000"/>
              </a:lnSpc>
              <a:spcBef>
                <a:spcPts val="0"/>
              </a:spcBef>
              <a:spcAft>
                <a:spcPts val="0"/>
              </a:spcAft>
              <a:buClr>
                <a:schemeClr val="lt1"/>
              </a:buClr>
              <a:buSzPct val="25000"/>
              <a:buFont typeface="Cabin"/>
              <a:buNone/>
            </a:pPr>
            <a:r>
              <a:rPr lang="en-US" sz="3200" b="1" i="0" u="none" strike="noStrike" cap="none" dirty="0">
                <a:solidFill>
                  <a:schemeClr val="lt1"/>
                </a:solidFill>
                <a:latin typeface="Courier New"/>
                <a:ea typeface="Courier New"/>
                <a:cs typeface="Courier New"/>
                <a:sym typeface="Courier New"/>
              </a:rPr>
              <a:t>&gt;&gt;&gt; f = </a:t>
            </a:r>
            <a:r>
              <a:rPr lang="en-US" sz="3200" b="1" i="0" u="none" strike="noStrike" cap="none" dirty="0">
                <a:solidFill>
                  <a:srgbClr val="00FF00"/>
                </a:solidFill>
                <a:latin typeface="Courier New"/>
                <a:ea typeface="Courier New"/>
                <a:cs typeface="Courier New"/>
                <a:sym typeface="Courier New"/>
              </a:rPr>
              <a:t>float</a:t>
            </a:r>
            <a:r>
              <a:rPr lang="en-US" sz="3200" b="1" i="0" u="none" strike="noStrike" cap="none" dirty="0">
                <a:solidFill>
                  <a:schemeClr val="lt1"/>
                </a:solidFill>
                <a:latin typeface="Courier New"/>
                <a:ea typeface="Courier New"/>
                <a:cs typeface="Courier New"/>
                <a:sym typeface="Courier New"/>
              </a:rPr>
              <a:t>(i)</a:t>
            </a:r>
          </a:p>
          <a:p>
            <a:pPr lvl="0">
              <a:buClr>
                <a:schemeClr val="lt1"/>
              </a:buClr>
              <a:buSzPct val="25000"/>
            </a:pPr>
            <a:r>
              <a:rPr lang="en-US" sz="3200" b="1" i="0" u="none" strike="noStrike" cap="none" dirty="0">
                <a:solidFill>
                  <a:schemeClr val="lt1"/>
                </a:solidFill>
                <a:latin typeface="Courier New"/>
                <a:ea typeface="Courier New"/>
                <a:cs typeface="Courier New"/>
                <a:sym typeface="Courier New"/>
              </a:rPr>
              <a:t>&gt;&gt;&gt; </a:t>
            </a:r>
            <a:r>
              <a:rPr lang="en-US" sz="3200" b="1" i="0" u="none" strike="noStrike" cap="none" dirty="0">
                <a:solidFill>
                  <a:srgbClr val="FFFF00"/>
                </a:solidFill>
                <a:latin typeface="Courier New"/>
                <a:ea typeface="Courier New"/>
                <a:cs typeface="Courier New"/>
                <a:sym typeface="Courier New"/>
              </a:rPr>
              <a:t>print(</a:t>
            </a:r>
            <a:r>
              <a:rPr lang="en-US" sz="3200" b="1" i="0" u="none" strike="noStrike" cap="none" dirty="0">
                <a:solidFill>
                  <a:schemeClr val="lt1"/>
                </a:solidFill>
                <a:latin typeface="Courier New"/>
                <a:ea typeface="Courier New"/>
                <a:cs typeface="Courier New"/>
                <a:sym typeface="Courier New"/>
              </a:rPr>
              <a:t>f</a:t>
            </a:r>
            <a:r>
              <a:rPr lang="en-US" sz="3200" b="1" dirty="0">
                <a:solidFill>
                  <a:srgbClr val="FFFF00"/>
                </a:solidFill>
                <a:latin typeface="Courier New"/>
                <a:ea typeface="Courier New"/>
                <a:cs typeface="Courier New"/>
                <a:sym typeface="Courier New"/>
              </a:rPr>
              <a:t>)</a:t>
            </a:r>
            <a:endParaRPr lang="en-US" sz="3200" b="1" i="0" u="none" strike="noStrike" cap="none" dirty="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200" b="1" i="0" u="none" strike="noStrike" cap="none" dirty="0">
                <a:solidFill>
                  <a:schemeClr val="lt1"/>
                </a:solidFill>
                <a:latin typeface="Courier New"/>
                <a:ea typeface="Courier New"/>
                <a:cs typeface="Courier New"/>
                <a:sym typeface="Courier New"/>
              </a:rPr>
              <a:t>42.0</a:t>
            </a:r>
          </a:p>
          <a:p>
            <a:pPr marL="0" marR="0" lvl="0" indent="0" algn="l" rtl="0">
              <a:lnSpc>
                <a:spcPct val="100000"/>
              </a:lnSpc>
              <a:spcBef>
                <a:spcPts val="0"/>
              </a:spcBef>
              <a:spcAft>
                <a:spcPts val="0"/>
              </a:spcAft>
              <a:buClr>
                <a:schemeClr val="lt1"/>
              </a:buClr>
              <a:buSzPct val="25000"/>
              <a:buFont typeface="Cabin"/>
              <a:buNone/>
            </a:pPr>
            <a:r>
              <a:rPr lang="en-US" sz="3200" b="1" i="0" u="none" strike="noStrike" cap="none" dirty="0">
                <a:solidFill>
                  <a:schemeClr val="lt1"/>
                </a:solidFill>
                <a:latin typeface="Courier New"/>
                <a:ea typeface="Courier New"/>
                <a:cs typeface="Courier New"/>
                <a:sym typeface="Courier New"/>
              </a:rPr>
              <a:t>&gt;&gt;&gt; </a:t>
            </a:r>
            <a:r>
              <a:rPr lang="en-US" sz="3200" b="1" i="0" u="none" strike="noStrike" cap="none" dirty="0">
                <a:solidFill>
                  <a:srgbClr val="00FF00"/>
                </a:solidFill>
                <a:latin typeface="Courier New"/>
                <a:ea typeface="Courier New"/>
                <a:cs typeface="Courier New"/>
                <a:sym typeface="Courier New"/>
              </a:rPr>
              <a:t>type</a:t>
            </a:r>
            <a:r>
              <a:rPr lang="en-US" sz="3200" b="1" i="0" u="none" strike="noStrike" cap="none" dirty="0">
                <a:solidFill>
                  <a:schemeClr val="lt1"/>
                </a:solidFill>
                <a:latin typeface="Courier New"/>
                <a:ea typeface="Courier New"/>
                <a:cs typeface="Courier New"/>
                <a:sym typeface="Courier New"/>
              </a:rPr>
              <a:t>(f)</a:t>
            </a:r>
          </a:p>
          <a:p>
            <a:pPr marL="0" marR="0" lvl="0" indent="0" algn="l" rtl="0">
              <a:lnSpc>
                <a:spcPct val="100000"/>
              </a:lnSpc>
              <a:spcBef>
                <a:spcPts val="0"/>
              </a:spcBef>
              <a:spcAft>
                <a:spcPts val="0"/>
              </a:spcAft>
              <a:buClr>
                <a:schemeClr val="lt1"/>
              </a:buClr>
              <a:buSzPct val="25000"/>
              <a:buFont typeface="Cabin"/>
              <a:buNone/>
            </a:pPr>
            <a:r>
              <a:rPr lang="en-US" sz="3200" b="1" i="0" u="none" strike="noStrike" cap="none" dirty="0">
                <a:solidFill>
                  <a:schemeClr val="lt1"/>
                </a:solidFill>
                <a:latin typeface="Courier New"/>
                <a:ea typeface="Courier New"/>
                <a:cs typeface="Courier New"/>
                <a:sym typeface="Courier New"/>
              </a:rPr>
              <a:t>&lt;class'float'&gt;</a:t>
            </a:r>
          </a:p>
          <a:p>
            <a:pPr marL="0" marR="0" lvl="0" indent="0" algn="l" rtl="0">
              <a:lnSpc>
                <a:spcPct val="100000"/>
              </a:lnSpc>
              <a:spcBef>
                <a:spcPts val="0"/>
              </a:spcBef>
              <a:spcAft>
                <a:spcPts val="0"/>
              </a:spcAft>
              <a:buClr>
                <a:schemeClr val="lt1"/>
              </a:buClr>
              <a:buSzPct val="25000"/>
              <a:buFont typeface="Cabin"/>
              <a:buNone/>
            </a:pPr>
            <a:r>
              <a:rPr lang="en-US" sz="3200" b="1" i="0" u="none" strike="noStrike" cap="none" dirty="0">
                <a:solidFill>
                  <a:schemeClr val="lt1"/>
                </a:solidFill>
                <a:latin typeface="Courier New"/>
                <a:ea typeface="Courier New"/>
                <a:cs typeface="Courier New"/>
                <a:sym typeface="Courier New"/>
              </a:rPr>
              <a:t>&gt;&gt;&gt; </a:t>
            </a:r>
          </a:p>
        </p:txBody>
      </p:sp>
    </p:spTree>
    <p:extLst>
      <p:ext uri="{BB962C8B-B14F-4D97-AF65-F5344CB8AC3E}">
        <p14:creationId xmlns:p14="http://schemas.microsoft.com/office/powerpoint/2010/main" val="19023090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Shape 42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AR" sz="7600" u="none" strike="noStrike" cap="none" dirty="0">
                <a:solidFill>
                  <a:srgbClr val="FFFF00"/>
                </a:solidFill>
                <a:latin typeface="Arial" charset="0"/>
                <a:ea typeface="Arial" charset="0"/>
                <a:cs typeface="Arial" charset="0"/>
                <a:sym typeface="Cabin"/>
              </a:rPr>
              <a:t>División de Números Enteros</a:t>
            </a:r>
          </a:p>
        </p:txBody>
      </p:sp>
      <p:sp>
        <p:nvSpPr>
          <p:cNvPr id="421" name="Shape 421"/>
          <p:cNvSpPr txBox="1">
            <a:spLocks noGrp="1"/>
          </p:cNvSpPr>
          <p:nvPr>
            <p:ph idx="1"/>
          </p:nvPr>
        </p:nvSpPr>
        <p:spPr>
          <a:xfrm>
            <a:off x="899543" y="2332117"/>
            <a:ext cx="6063493" cy="3905251"/>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La división de números enteros arroja un resultado con punto flotante</a:t>
            </a:r>
          </a:p>
        </p:txBody>
      </p:sp>
      <p:sp>
        <p:nvSpPr>
          <p:cNvPr id="422" name="Shape 422"/>
          <p:cNvSpPr txBox="1"/>
          <p:nvPr/>
        </p:nvSpPr>
        <p:spPr>
          <a:xfrm>
            <a:off x="9527775" y="2647950"/>
            <a:ext cx="6417075" cy="4686301"/>
          </a:xfrm>
          <a:prstGeom prst="rect">
            <a:avLst/>
          </a:prstGeom>
          <a:noFill/>
          <a:ln>
            <a:noFill/>
          </a:ln>
        </p:spPr>
        <p:txBody>
          <a:bodyPr lIns="0" tIns="0" rIns="0" bIns="0" anchor="ctr" anchorCtr="0">
            <a:noAutofit/>
          </a:bodyPr>
          <a:lstStyle/>
          <a:p>
            <a:pPr lvl="0">
              <a:buClr>
                <a:schemeClr val="lt1"/>
              </a:buClr>
              <a:buSzPct val="25000"/>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a:solidFill>
                  <a:srgbClr val="FFFF00"/>
                </a:solidFill>
                <a:latin typeface="Courier New"/>
                <a:ea typeface="Courier New"/>
                <a:cs typeface="Courier New"/>
                <a:sym typeface="Courier New"/>
              </a:rPr>
              <a:t>print(</a:t>
            </a:r>
            <a:r>
              <a:rPr lang="en-US" sz="3000" b="1" i="0" u="none" strike="noStrike" cap="none" dirty="0">
                <a:solidFill>
                  <a:schemeClr val="lt1"/>
                </a:solidFill>
                <a:latin typeface="Courier New"/>
                <a:ea typeface="Courier New"/>
                <a:cs typeface="Courier New"/>
                <a:sym typeface="Courier New"/>
              </a:rPr>
              <a:t>10 </a:t>
            </a:r>
            <a:r>
              <a:rPr lang="en-US" sz="3000" b="1" i="0" u="none" strike="noStrike" cap="none" dirty="0">
                <a:solidFill>
                  <a:srgbClr val="00FFFF"/>
                </a:solidFill>
                <a:latin typeface="Courier New"/>
                <a:ea typeface="Courier New"/>
                <a:cs typeface="Courier New"/>
                <a:sym typeface="Courier New"/>
              </a:rPr>
              <a:t>/</a:t>
            </a:r>
            <a:r>
              <a:rPr lang="en-US" sz="3000" b="1" i="0" u="none" strike="noStrike" cap="none" dirty="0">
                <a:solidFill>
                  <a:schemeClr val="lt1"/>
                </a:solidFill>
                <a:latin typeface="Courier New"/>
                <a:ea typeface="Courier New"/>
                <a:cs typeface="Courier New"/>
                <a:sym typeface="Courier New"/>
              </a:rPr>
              <a:t> 2</a:t>
            </a:r>
            <a:r>
              <a:rPr lang="en-US" sz="3000" b="1" dirty="0">
                <a:solidFill>
                  <a:srgbClr val="FFFF00"/>
                </a:solidFill>
                <a:latin typeface="Courier New"/>
                <a:ea typeface="Courier New"/>
                <a:cs typeface="Courier New"/>
                <a:sym typeface="Courier New"/>
              </a:rPr>
              <a:t>)</a:t>
            </a:r>
            <a:r>
              <a:rPr lang="en-US" sz="3000" b="1" dirty="0">
                <a:solidFill>
                  <a:schemeClr val="lt1"/>
                </a:solidFill>
                <a:latin typeface="Courier New"/>
                <a:ea typeface="Courier New"/>
                <a:cs typeface="Courier New"/>
                <a:sym typeface="Courier New"/>
              </a:rPr>
              <a:t> </a:t>
            </a:r>
            <a:endParaRPr lang="en-US" sz="3000" b="1" i="0" u="none" strike="noStrike" cap="none" dirty="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rgbClr val="FF00FF"/>
                </a:solidFill>
                <a:latin typeface="Courier New"/>
                <a:ea typeface="Courier New"/>
                <a:cs typeface="Courier New"/>
                <a:sym typeface="Courier New"/>
              </a:rPr>
              <a:t>5.0</a:t>
            </a:r>
          </a:p>
          <a:p>
            <a:pPr lvl="0">
              <a:buClr>
                <a:schemeClr val="lt1"/>
              </a:buClr>
              <a:buSzPct val="25000"/>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a:solidFill>
                  <a:srgbClr val="FFFF00"/>
                </a:solidFill>
                <a:latin typeface="Courier New"/>
                <a:ea typeface="Courier New"/>
                <a:cs typeface="Courier New"/>
                <a:sym typeface="Courier New"/>
              </a:rPr>
              <a:t>print(</a:t>
            </a:r>
            <a:r>
              <a:rPr lang="en-US" sz="3000" b="1" i="0" u="none" strike="noStrike" cap="none" dirty="0">
                <a:solidFill>
                  <a:schemeClr val="lt1"/>
                </a:solidFill>
                <a:latin typeface="Courier New"/>
                <a:ea typeface="Courier New"/>
                <a:cs typeface="Courier New"/>
                <a:sym typeface="Courier New"/>
              </a:rPr>
              <a:t>9 </a:t>
            </a:r>
            <a:r>
              <a:rPr lang="en-US" sz="3000" b="1" i="0" u="none" strike="noStrike" cap="none" dirty="0">
                <a:solidFill>
                  <a:srgbClr val="00FFFF"/>
                </a:solidFill>
                <a:latin typeface="Courier New"/>
                <a:ea typeface="Courier New"/>
                <a:cs typeface="Courier New"/>
                <a:sym typeface="Courier New"/>
              </a:rPr>
              <a:t>/</a:t>
            </a:r>
            <a:r>
              <a:rPr lang="en-US" sz="3000" b="1" i="0" u="none" strike="noStrike" cap="none" dirty="0">
                <a:solidFill>
                  <a:schemeClr val="lt1"/>
                </a:solidFill>
                <a:latin typeface="Courier New"/>
                <a:ea typeface="Courier New"/>
                <a:cs typeface="Courier New"/>
                <a:sym typeface="Courier New"/>
              </a:rPr>
              <a:t> 2</a:t>
            </a:r>
            <a:r>
              <a:rPr lang="en-US" sz="3000" b="1" dirty="0">
                <a:solidFill>
                  <a:srgbClr val="FFFF00"/>
                </a:solidFill>
                <a:latin typeface="Courier New"/>
                <a:ea typeface="Courier New"/>
                <a:cs typeface="Courier New"/>
                <a:sym typeface="Courier New"/>
              </a:rPr>
              <a:t>)</a:t>
            </a:r>
            <a:r>
              <a:rPr lang="en-US" sz="3000" b="1" dirty="0">
                <a:solidFill>
                  <a:schemeClr val="lt1"/>
                </a:solidFill>
                <a:latin typeface="Courier New"/>
                <a:ea typeface="Courier New"/>
                <a:cs typeface="Courier New"/>
                <a:sym typeface="Courier New"/>
              </a:rPr>
              <a:t> </a:t>
            </a:r>
            <a:endParaRPr lang="en-US" sz="3000" b="1" i="0" u="none" strike="noStrike" cap="none" dirty="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rgbClr val="FF00FF"/>
                </a:solidFill>
                <a:latin typeface="Courier New"/>
                <a:ea typeface="Courier New"/>
                <a:cs typeface="Courier New"/>
                <a:sym typeface="Courier New"/>
              </a:rPr>
              <a:t>4.5</a:t>
            </a:r>
          </a:p>
          <a:p>
            <a:pPr lvl="0">
              <a:buClr>
                <a:schemeClr val="lt1"/>
              </a:buClr>
              <a:buSzPct val="25000"/>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a:solidFill>
                  <a:srgbClr val="FFFF00"/>
                </a:solidFill>
                <a:latin typeface="Courier New"/>
                <a:ea typeface="Courier New"/>
                <a:cs typeface="Courier New"/>
                <a:sym typeface="Courier New"/>
              </a:rPr>
              <a:t>print(</a:t>
            </a:r>
            <a:r>
              <a:rPr lang="en-US" sz="3000" b="1" i="0" u="none" strike="noStrike" cap="none" dirty="0">
                <a:solidFill>
                  <a:schemeClr val="lt1"/>
                </a:solidFill>
                <a:latin typeface="Courier New"/>
                <a:ea typeface="Courier New"/>
                <a:cs typeface="Courier New"/>
                <a:sym typeface="Courier New"/>
              </a:rPr>
              <a:t>99 </a:t>
            </a:r>
            <a:r>
              <a:rPr lang="en-US" sz="3000" b="1" i="0" u="none" strike="noStrike" cap="none" dirty="0">
                <a:solidFill>
                  <a:srgbClr val="00FFFF"/>
                </a:solidFill>
                <a:latin typeface="Courier New"/>
                <a:ea typeface="Courier New"/>
                <a:cs typeface="Courier New"/>
                <a:sym typeface="Courier New"/>
              </a:rPr>
              <a:t>/ </a:t>
            </a:r>
            <a:r>
              <a:rPr lang="en-US" sz="3000" b="1" i="0" u="none" strike="noStrike" cap="none" dirty="0">
                <a:solidFill>
                  <a:schemeClr val="lt1"/>
                </a:solidFill>
                <a:latin typeface="Courier New"/>
                <a:ea typeface="Courier New"/>
                <a:cs typeface="Courier New"/>
                <a:sym typeface="Courier New"/>
              </a:rPr>
              <a:t>100</a:t>
            </a:r>
            <a:r>
              <a:rPr lang="en-US" sz="3000" b="1" dirty="0">
                <a:solidFill>
                  <a:srgbClr val="FFFF00"/>
                </a:solidFill>
                <a:latin typeface="Courier New"/>
                <a:ea typeface="Courier New"/>
                <a:cs typeface="Courier New"/>
                <a:sym typeface="Courier New"/>
              </a:rPr>
              <a:t>)</a:t>
            </a:r>
            <a:r>
              <a:rPr lang="en-US" sz="3000" b="1" dirty="0">
                <a:solidFill>
                  <a:schemeClr val="lt1"/>
                </a:solidFill>
                <a:latin typeface="Courier New"/>
                <a:ea typeface="Courier New"/>
                <a:cs typeface="Courier New"/>
                <a:sym typeface="Courier New"/>
              </a:rPr>
              <a:t> </a:t>
            </a:r>
            <a:endParaRPr lang="en-US" sz="3000" b="1" i="0" u="none" strike="noStrike" cap="none" dirty="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rgbClr val="FF00FF"/>
                </a:solidFill>
                <a:latin typeface="Courier New"/>
                <a:ea typeface="Courier New"/>
                <a:cs typeface="Courier New"/>
                <a:sym typeface="Courier New"/>
              </a:rPr>
              <a:t>0.99</a:t>
            </a:r>
          </a:p>
          <a:p>
            <a:pPr lvl="0">
              <a:buClr>
                <a:schemeClr val="lt1"/>
              </a:buClr>
              <a:buSzPct val="25000"/>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a:solidFill>
                  <a:srgbClr val="FFFF00"/>
                </a:solidFill>
                <a:latin typeface="Courier New"/>
                <a:ea typeface="Courier New"/>
                <a:cs typeface="Courier New"/>
                <a:sym typeface="Courier New"/>
              </a:rPr>
              <a:t>print(</a:t>
            </a:r>
            <a:r>
              <a:rPr lang="en-US" sz="3000" b="1" i="0" u="none" strike="noStrike" cap="none" dirty="0">
                <a:solidFill>
                  <a:schemeClr val="lt1"/>
                </a:solidFill>
                <a:latin typeface="Courier New"/>
                <a:ea typeface="Courier New"/>
                <a:cs typeface="Courier New"/>
                <a:sym typeface="Courier New"/>
              </a:rPr>
              <a:t>10.0 </a:t>
            </a:r>
            <a:r>
              <a:rPr lang="en-US" sz="3000" b="1" i="0" u="none" strike="noStrike" cap="none" dirty="0">
                <a:solidFill>
                  <a:srgbClr val="00FFFF"/>
                </a:solidFill>
                <a:latin typeface="Courier New"/>
                <a:ea typeface="Courier New"/>
                <a:cs typeface="Courier New"/>
                <a:sym typeface="Courier New"/>
              </a:rPr>
              <a:t>/</a:t>
            </a:r>
            <a:r>
              <a:rPr lang="en-US" sz="3000" b="1" i="0" u="none" strike="noStrike" cap="none" dirty="0">
                <a:solidFill>
                  <a:schemeClr val="lt1"/>
                </a:solidFill>
                <a:latin typeface="Courier New"/>
                <a:ea typeface="Courier New"/>
                <a:cs typeface="Courier New"/>
                <a:sym typeface="Courier New"/>
              </a:rPr>
              <a:t> 2.0</a:t>
            </a:r>
            <a:r>
              <a:rPr lang="en-US" sz="3000" b="1" dirty="0">
                <a:solidFill>
                  <a:srgbClr val="FFFF00"/>
                </a:solidFill>
                <a:latin typeface="Courier New"/>
                <a:ea typeface="Courier New"/>
                <a:cs typeface="Courier New"/>
                <a:sym typeface="Courier New"/>
              </a:rPr>
              <a:t>)</a:t>
            </a:r>
            <a:r>
              <a:rPr lang="en-US" sz="3000" b="1" dirty="0">
                <a:solidFill>
                  <a:schemeClr val="lt1"/>
                </a:solidFill>
                <a:latin typeface="Courier New"/>
                <a:ea typeface="Courier New"/>
                <a:cs typeface="Courier New"/>
                <a:sym typeface="Courier New"/>
              </a:rPr>
              <a:t> </a:t>
            </a:r>
            <a:endParaRPr lang="en-US" sz="3000" b="1" i="0" u="none" strike="noStrike" cap="none" dirty="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5.0</a:t>
            </a:r>
          </a:p>
          <a:p>
            <a:pPr lvl="0">
              <a:buClr>
                <a:schemeClr val="lt1"/>
              </a:buClr>
              <a:buSzPct val="25000"/>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a:solidFill>
                  <a:srgbClr val="FFFF00"/>
                </a:solidFill>
                <a:latin typeface="Courier New"/>
                <a:ea typeface="Courier New"/>
                <a:cs typeface="Courier New"/>
                <a:sym typeface="Courier New"/>
              </a:rPr>
              <a:t>print(</a:t>
            </a:r>
            <a:r>
              <a:rPr lang="en-US" sz="3000" b="1" i="0" u="none" strike="noStrike" cap="none" dirty="0">
                <a:solidFill>
                  <a:schemeClr val="lt1"/>
                </a:solidFill>
                <a:latin typeface="Courier New"/>
                <a:ea typeface="Courier New"/>
                <a:cs typeface="Courier New"/>
                <a:sym typeface="Courier New"/>
              </a:rPr>
              <a:t>99.0 </a:t>
            </a:r>
            <a:r>
              <a:rPr lang="en-US" sz="3000" b="1" i="0" u="none" strike="noStrike" cap="none" dirty="0">
                <a:solidFill>
                  <a:srgbClr val="00FFFF"/>
                </a:solidFill>
                <a:latin typeface="Courier New"/>
                <a:ea typeface="Courier New"/>
                <a:cs typeface="Courier New"/>
                <a:sym typeface="Courier New"/>
              </a:rPr>
              <a:t>/</a:t>
            </a:r>
            <a:r>
              <a:rPr lang="en-US" sz="3000" b="1" i="0" u="none" strike="noStrike" cap="none" dirty="0">
                <a:solidFill>
                  <a:schemeClr val="lt1"/>
                </a:solidFill>
                <a:latin typeface="Courier New"/>
                <a:ea typeface="Courier New"/>
                <a:cs typeface="Courier New"/>
                <a:sym typeface="Courier New"/>
              </a:rPr>
              <a:t> 100.0</a:t>
            </a:r>
            <a:r>
              <a:rPr lang="en-US" sz="3000" b="1" dirty="0">
                <a:solidFill>
                  <a:srgbClr val="FFFF00"/>
                </a:solidFill>
                <a:latin typeface="Courier New"/>
                <a:ea typeface="Courier New"/>
                <a:cs typeface="Courier New"/>
                <a:sym typeface="Courier New"/>
              </a:rPr>
              <a:t>)</a:t>
            </a:r>
            <a:r>
              <a:rPr lang="en-US" sz="3000" b="1" dirty="0">
                <a:solidFill>
                  <a:schemeClr val="lt1"/>
                </a:solidFill>
                <a:latin typeface="Courier New"/>
                <a:ea typeface="Courier New"/>
                <a:cs typeface="Courier New"/>
                <a:sym typeface="Courier New"/>
              </a:rPr>
              <a:t> </a:t>
            </a:r>
            <a:endParaRPr lang="en-US" sz="3000" b="1" i="0" u="none" strike="noStrike" cap="none" dirty="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0.99</a:t>
            </a:r>
          </a:p>
        </p:txBody>
      </p:sp>
      <p:sp>
        <p:nvSpPr>
          <p:cNvPr id="423" name="Shape 423"/>
          <p:cNvSpPr txBox="1"/>
          <p:nvPr/>
        </p:nvSpPr>
        <p:spPr>
          <a:xfrm>
            <a:off x="295893" y="7511771"/>
            <a:ext cx="9231882"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3600" u="none" strike="noStrike" cap="none" dirty="0">
                <a:solidFill>
                  <a:srgbClr val="FF00FF"/>
                </a:solidFill>
                <a:latin typeface="Arial" charset="0"/>
                <a:ea typeface="Arial" charset="0"/>
                <a:cs typeface="Arial" charset="0"/>
                <a:sym typeface="Cabin"/>
              </a:rPr>
              <a:t>La división de enteros era diferente en Python 2.x</a:t>
            </a:r>
          </a:p>
        </p:txBody>
      </p:sp>
    </p:spTree>
    <p:extLst>
      <p:ext uri="{BB962C8B-B14F-4D97-AF65-F5344CB8AC3E}">
        <p14:creationId xmlns:p14="http://schemas.microsoft.com/office/powerpoint/2010/main" val="9203071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Shape 464"/>
          <p:cNvSpPr txBox="1">
            <a:spLocks noGrp="1"/>
          </p:cNvSpPr>
          <p:nvPr>
            <p:ph type="title"/>
          </p:nvPr>
        </p:nvSpPr>
        <p:spPr>
          <a:xfrm>
            <a:off x="812800" y="1111672"/>
            <a:ext cx="7283450" cy="2166938"/>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AR" sz="7600" u="none" strike="noStrike" cap="none" dirty="0">
                <a:solidFill>
                  <a:srgbClr val="FFFF00"/>
                </a:solidFill>
                <a:latin typeface="Arial" charset="0"/>
                <a:ea typeface="Arial" charset="0"/>
                <a:cs typeface="Arial" charset="0"/>
                <a:sym typeface="Cabin"/>
              </a:rPr>
              <a:t>Conversiones de Cadenas</a:t>
            </a:r>
          </a:p>
        </p:txBody>
      </p:sp>
      <p:sp>
        <p:nvSpPr>
          <p:cNvPr id="465" name="Shape 465"/>
          <p:cNvSpPr txBox="1">
            <a:spLocks noGrp="1"/>
          </p:cNvSpPr>
          <p:nvPr>
            <p:ph idx="1"/>
          </p:nvPr>
        </p:nvSpPr>
        <p:spPr>
          <a:xfrm>
            <a:off x="812800" y="3105150"/>
            <a:ext cx="6982560" cy="5062537"/>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s-AR" sz="3600" b="0" u="none" strike="noStrike" cap="none" dirty="0">
                <a:solidFill>
                  <a:schemeClr val="lt1"/>
                </a:solidFill>
                <a:latin typeface="Arial" charset="0"/>
                <a:ea typeface="Arial" charset="0"/>
                <a:cs typeface="Arial" charset="0"/>
                <a:sym typeface="Cabin"/>
              </a:rPr>
              <a:t>Puede también utilizar </a:t>
            </a:r>
            <a:r>
              <a:rPr lang="es-AR" sz="3600" b="0" u="none" strike="noStrike" cap="none" dirty="0">
                <a:solidFill>
                  <a:srgbClr val="FFFF00"/>
                </a:solidFill>
                <a:latin typeface="Arial" charset="0"/>
                <a:ea typeface="Arial" charset="0"/>
                <a:cs typeface="Arial" charset="0"/>
                <a:sym typeface="Cabin"/>
              </a:rPr>
              <a:t>int()</a:t>
            </a:r>
            <a:r>
              <a:rPr lang="es-AR" sz="3600" b="0" u="none" strike="noStrike" cap="none" dirty="0">
                <a:solidFill>
                  <a:schemeClr val="lt1"/>
                </a:solidFill>
                <a:latin typeface="Arial" charset="0"/>
                <a:ea typeface="Arial" charset="0"/>
                <a:cs typeface="Arial" charset="0"/>
                <a:sym typeface="Cabin"/>
              </a:rPr>
              <a:t> y </a:t>
            </a:r>
            <a:r>
              <a:rPr lang="es-AR" sz="3600" b="0" u="none" strike="noStrike" cap="none" dirty="0">
                <a:solidFill>
                  <a:srgbClr val="FFFF00"/>
                </a:solidFill>
                <a:latin typeface="Arial" charset="0"/>
                <a:ea typeface="Arial" charset="0"/>
                <a:cs typeface="Arial" charset="0"/>
                <a:sym typeface="Cabin"/>
              </a:rPr>
              <a:t>float()</a:t>
            </a:r>
            <a:r>
              <a:rPr lang="es-AR" sz="3600" b="0" u="none" strike="noStrike" cap="none" dirty="0">
                <a:solidFill>
                  <a:schemeClr val="lt1"/>
                </a:solidFill>
                <a:latin typeface="Arial" charset="0"/>
                <a:ea typeface="Arial" charset="0"/>
                <a:cs typeface="Arial" charset="0"/>
                <a:sym typeface="Cabin"/>
              </a:rPr>
              <a:t> para realizar conversiones entre cadenas y enteros</a:t>
            </a:r>
          </a:p>
          <a:p>
            <a:pPr marL="749300" marR="0" lvl="0" indent="-533400" algn="l" rtl="0">
              <a:lnSpc>
                <a:spcPct val="100000"/>
              </a:lnSpc>
              <a:spcBef>
                <a:spcPts val="3500"/>
              </a:spcBef>
              <a:spcAft>
                <a:spcPts val="0"/>
              </a:spcAft>
              <a:buClr>
                <a:schemeClr val="lt1"/>
              </a:buClr>
              <a:buSzPct val="171000"/>
              <a:buFont typeface="Cabin"/>
              <a:buChar char="•"/>
            </a:pPr>
            <a:r>
              <a:rPr lang="es-AR" sz="3600" b="0" u="none" strike="noStrike" cap="none" dirty="0">
                <a:solidFill>
                  <a:schemeClr val="lt1"/>
                </a:solidFill>
                <a:latin typeface="Arial" charset="0"/>
                <a:ea typeface="Arial" charset="0"/>
                <a:cs typeface="Arial" charset="0"/>
                <a:sym typeface="Cabin"/>
              </a:rPr>
              <a:t>Obtendrá un </a:t>
            </a:r>
            <a:r>
              <a:rPr lang="es-AR" sz="3600" b="0" u="none" strike="noStrike" cap="none" dirty="0">
                <a:solidFill>
                  <a:srgbClr val="E06666"/>
                </a:solidFill>
                <a:latin typeface="Arial" charset="0"/>
                <a:ea typeface="Arial" charset="0"/>
                <a:cs typeface="Arial" charset="0"/>
                <a:sym typeface="Cabin"/>
              </a:rPr>
              <a:t>error</a:t>
            </a:r>
            <a:r>
              <a:rPr lang="es-AR" sz="3600" b="0" u="none" strike="noStrike" cap="none" dirty="0">
                <a:solidFill>
                  <a:schemeClr val="lt1"/>
                </a:solidFill>
                <a:latin typeface="Arial" charset="0"/>
                <a:ea typeface="Arial" charset="0"/>
                <a:cs typeface="Arial" charset="0"/>
                <a:sym typeface="Cabin"/>
              </a:rPr>
              <a:t> si la cadena no </a:t>
            </a:r>
            <a:r>
              <a:rPr lang="es-AR" sz="3600" b="0" dirty="0">
                <a:solidFill>
                  <a:schemeClr val="lt1"/>
                </a:solidFill>
                <a:latin typeface="Arial" charset="0"/>
                <a:ea typeface="Arial" charset="0"/>
                <a:cs typeface="Arial" charset="0"/>
                <a:sym typeface="Cabin"/>
              </a:rPr>
              <a:t>contiene caracteres numéricos</a:t>
            </a:r>
            <a:endParaRPr lang="es-AR" sz="3600" b="0" u="none" strike="noStrike" cap="none" dirty="0">
              <a:solidFill>
                <a:schemeClr val="lt1"/>
              </a:solidFill>
              <a:latin typeface="Arial" charset="0"/>
              <a:ea typeface="Arial" charset="0"/>
              <a:cs typeface="Arial" charset="0"/>
              <a:sym typeface="Cabin"/>
            </a:endParaRPr>
          </a:p>
        </p:txBody>
      </p:sp>
      <p:sp>
        <p:nvSpPr>
          <p:cNvPr id="466" name="Shape 466"/>
          <p:cNvSpPr txBox="1"/>
          <p:nvPr/>
        </p:nvSpPr>
        <p:spPr>
          <a:xfrm>
            <a:off x="8470900" y="1149350"/>
            <a:ext cx="7607300" cy="7658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2400" b="1" i="0" u="none" strike="noStrike" cap="none">
                <a:solidFill>
                  <a:schemeClr val="lt1"/>
                </a:solidFill>
                <a:latin typeface="Courier New"/>
                <a:ea typeface="Courier New"/>
                <a:cs typeface="Courier New"/>
                <a:sym typeface="Courier New"/>
              </a:rPr>
              <a:t>&gt;</a:t>
            </a:r>
            <a:r>
              <a:rPr lang="es-AR" sz="2600" b="1" i="0" u="none" strike="noStrike" cap="none">
                <a:solidFill>
                  <a:schemeClr val="lt1"/>
                </a:solidFill>
                <a:latin typeface="Courier New"/>
                <a:ea typeface="Courier New"/>
                <a:cs typeface="Courier New"/>
                <a:sym typeface="Courier New"/>
              </a:rPr>
              <a:t>&gt;&gt; </a:t>
            </a:r>
            <a:r>
              <a:rPr lang="es-AR" sz="2600" b="1" i="0" u="none" strike="noStrike" cap="none">
                <a:solidFill>
                  <a:srgbClr val="00FF00"/>
                </a:solidFill>
                <a:latin typeface="Courier New"/>
                <a:ea typeface="Courier New"/>
                <a:cs typeface="Courier New"/>
                <a:sym typeface="Courier New"/>
              </a:rPr>
              <a:t>sval</a:t>
            </a:r>
            <a:r>
              <a:rPr lang="es-AR" sz="2600" b="1" i="0" u="none" strike="noStrike" cap="none">
                <a:solidFill>
                  <a:schemeClr val="lt1"/>
                </a:solidFill>
                <a:latin typeface="Courier New"/>
                <a:ea typeface="Courier New"/>
                <a:cs typeface="Courier New"/>
                <a:sym typeface="Courier New"/>
              </a:rPr>
              <a:t> = '123'</a:t>
            </a:r>
          </a:p>
          <a:p>
            <a:pPr marL="0" marR="0" lvl="0" indent="0" algn="l" rtl="0">
              <a:lnSpc>
                <a:spcPct val="100000"/>
              </a:lnSpc>
              <a:spcBef>
                <a:spcPts val="0"/>
              </a:spcBef>
              <a:spcAft>
                <a:spcPts val="0"/>
              </a:spcAft>
              <a:buClr>
                <a:schemeClr val="lt1"/>
              </a:buClr>
              <a:buSzPct val="25000"/>
              <a:buFont typeface="Cabin"/>
              <a:buNone/>
            </a:pPr>
            <a:r>
              <a:rPr lang="es-AR" sz="2600" b="1" i="0" u="none" strike="noStrike" cap="none">
                <a:solidFill>
                  <a:schemeClr val="lt1"/>
                </a:solidFill>
                <a:latin typeface="Courier New"/>
                <a:ea typeface="Courier New"/>
                <a:cs typeface="Courier New"/>
                <a:sym typeface="Courier New"/>
              </a:rPr>
              <a:t>&gt;&gt;&gt; </a:t>
            </a:r>
            <a:r>
              <a:rPr lang="es-AR" sz="2600" b="1" i="0" u="none" strike="noStrike" cap="none">
                <a:solidFill>
                  <a:srgbClr val="FFFF00"/>
                </a:solidFill>
                <a:latin typeface="Courier New"/>
                <a:ea typeface="Courier New"/>
                <a:cs typeface="Courier New"/>
                <a:sym typeface="Courier New"/>
              </a:rPr>
              <a:t>type</a:t>
            </a:r>
            <a:r>
              <a:rPr lang="es-AR" sz="2600" b="1" i="0" u="none" strike="noStrike" cap="none">
                <a:solidFill>
                  <a:schemeClr val="lt1"/>
                </a:solidFill>
                <a:latin typeface="Courier New"/>
                <a:ea typeface="Courier New"/>
                <a:cs typeface="Courier New"/>
                <a:sym typeface="Courier New"/>
              </a:rPr>
              <a:t>(</a:t>
            </a:r>
            <a:r>
              <a:rPr lang="es-AR" sz="2600" b="1" i="0" u="none" strike="noStrike" cap="none">
                <a:solidFill>
                  <a:srgbClr val="00FF00"/>
                </a:solidFill>
                <a:latin typeface="Courier New"/>
                <a:ea typeface="Courier New"/>
                <a:cs typeface="Courier New"/>
                <a:sym typeface="Courier New"/>
              </a:rPr>
              <a:t>sval</a:t>
            </a:r>
            <a:r>
              <a:rPr lang="es-AR" sz="2600" b="1" i="0" u="none" strike="noStrike" cap="none">
                <a:solidFill>
                  <a:schemeClr val="lt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AR" sz="2600" b="1" i="0" u="none" strike="noStrike" cap="none">
                <a:solidFill>
                  <a:schemeClr val="lt1"/>
                </a:solidFill>
                <a:latin typeface="Courier New"/>
                <a:ea typeface="Courier New"/>
                <a:cs typeface="Courier New"/>
                <a:sym typeface="Courier New"/>
              </a:rPr>
              <a:t>&lt;class 'str'&gt;</a:t>
            </a:r>
          </a:p>
          <a:p>
            <a:pPr marL="0" marR="0" lvl="0" indent="0" algn="l" rtl="0">
              <a:lnSpc>
                <a:spcPct val="100000"/>
              </a:lnSpc>
              <a:spcBef>
                <a:spcPts val="0"/>
              </a:spcBef>
              <a:spcAft>
                <a:spcPts val="0"/>
              </a:spcAft>
              <a:buClr>
                <a:schemeClr val="lt1"/>
              </a:buClr>
              <a:buSzPct val="25000"/>
              <a:buFont typeface="Cabin"/>
              <a:buNone/>
            </a:pPr>
            <a:r>
              <a:rPr lang="es-AR" sz="2600" b="1" i="0" u="none" strike="noStrike" cap="none">
                <a:solidFill>
                  <a:schemeClr val="lt1"/>
                </a:solidFill>
                <a:latin typeface="Courier New"/>
                <a:ea typeface="Courier New"/>
                <a:cs typeface="Courier New"/>
                <a:sym typeface="Courier New"/>
              </a:rPr>
              <a:t>&gt;&gt;&gt; </a:t>
            </a:r>
            <a:r>
              <a:rPr lang="es-AR" sz="2600" b="1" i="0" u="none" strike="noStrike" cap="none">
                <a:solidFill>
                  <a:srgbClr val="FFFF00"/>
                </a:solidFill>
                <a:latin typeface="Courier New"/>
                <a:ea typeface="Courier New"/>
                <a:cs typeface="Courier New"/>
                <a:sym typeface="Courier New"/>
              </a:rPr>
              <a:t>print</a:t>
            </a:r>
            <a:r>
              <a:rPr lang="es-AR" sz="2600" b="1">
                <a:solidFill>
                  <a:schemeClr val="lt1"/>
                </a:solidFill>
                <a:latin typeface="Courier New"/>
                <a:ea typeface="Courier New"/>
                <a:cs typeface="Courier New"/>
                <a:sym typeface="Courier New"/>
              </a:rPr>
              <a:t>(</a:t>
            </a:r>
            <a:r>
              <a:rPr lang="es-AR" sz="2600" b="1" i="0" u="none" strike="noStrike" cap="none">
                <a:solidFill>
                  <a:srgbClr val="00FF00"/>
                </a:solidFill>
                <a:latin typeface="Courier New"/>
                <a:ea typeface="Courier New"/>
                <a:cs typeface="Courier New"/>
                <a:sym typeface="Courier New"/>
              </a:rPr>
              <a:t>sval</a:t>
            </a:r>
            <a:r>
              <a:rPr lang="es-AR" sz="2600" b="1" i="0" u="none" strike="noStrike" cap="none">
                <a:solidFill>
                  <a:schemeClr val="lt1"/>
                </a:solidFill>
                <a:latin typeface="Courier New"/>
                <a:ea typeface="Courier New"/>
                <a:cs typeface="Courier New"/>
                <a:sym typeface="Courier New"/>
              </a:rPr>
              <a:t> </a:t>
            </a:r>
            <a:r>
              <a:rPr lang="es-AR" sz="2600" b="1" i="0" u="none" strike="noStrike" cap="none">
                <a:solidFill>
                  <a:srgbClr val="00FFFF"/>
                </a:solidFill>
                <a:latin typeface="Courier New"/>
                <a:ea typeface="Courier New"/>
                <a:cs typeface="Courier New"/>
                <a:sym typeface="Courier New"/>
              </a:rPr>
              <a:t>+</a:t>
            </a:r>
            <a:r>
              <a:rPr lang="es-AR" sz="2600" b="1" i="0" u="none" strike="noStrike" cap="none">
                <a:solidFill>
                  <a:schemeClr val="lt1"/>
                </a:solidFill>
                <a:latin typeface="Courier New"/>
                <a:ea typeface="Courier New"/>
                <a:cs typeface="Courier New"/>
                <a:sym typeface="Courier New"/>
              </a:rPr>
              <a:t> 1)</a:t>
            </a:r>
          </a:p>
          <a:p>
            <a:pPr lvl="0">
              <a:buClr>
                <a:srgbClr val="FF0000"/>
              </a:buClr>
              <a:buSzPct val="25000"/>
            </a:pPr>
            <a:r>
              <a:rPr lang="es-AR" sz="2600" b="1">
                <a:solidFill>
                  <a:srgbClr val="E06666"/>
                </a:solidFill>
                <a:latin typeface="Courier New" pitchFamily="49" charset="0"/>
                <a:ea typeface="Arial" charset="0"/>
                <a:cs typeface="Courier New" pitchFamily="49" charset="0"/>
                <a:sym typeface="Cabin"/>
              </a:rPr>
              <a:t>Trazas de rastreo (llamada más reciente a lo último</a:t>
            </a:r>
            <a:r>
              <a:rPr lang="es-AR" sz="2600" b="1">
                <a:solidFill>
                  <a:srgbClr val="E06666"/>
                </a:solidFill>
                <a:latin typeface="Courier New" pitchFamily="49" charset="0"/>
                <a:ea typeface="Arial" charset="0"/>
                <a:cs typeface="Courier New" pitchFamily="49" charset="0"/>
                <a:sym typeface="Courier New"/>
              </a:rPr>
              <a:t>): </a:t>
            </a:r>
            <a:r>
              <a:rPr lang="es-AR" sz="2600" b="1">
                <a:solidFill>
                  <a:srgbClr val="E06666"/>
                </a:solidFill>
                <a:latin typeface="Courier New"/>
                <a:ea typeface="Courier New"/>
                <a:cs typeface="Courier New"/>
                <a:sym typeface="Courier New"/>
              </a:rPr>
              <a:t>Archivo "&lt;stdin&gt;", línea 1, in &lt;module&gt;</a:t>
            </a:r>
          </a:p>
          <a:p>
            <a:pPr lvl="0">
              <a:buClr>
                <a:srgbClr val="FF0000"/>
              </a:buClr>
              <a:buSzPct val="25000"/>
            </a:pPr>
            <a:r>
              <a:rPr lang="es-AR" sz="2600" b="1">
                <a:solidFill>
                  <a:srgbClr val="E06666"/>
                </a:solidFill>
                <a:latin typeface="Courier New"/>
                <a:ea typeface="Courier New"/>
                <a:cs typeface="Courier New"/>
                <a:sym typeface="Courier New"/>
              </a:rPr>
              <a:t>TypeError: Can't convert 'int' object to str implicitly</a:t>
            </a:r>
          </a:p>
          <a:p>
            <a:pPr marL="0" marR="0" lvl="0" indent="0" algn="l" rtl="0">
              <a:lnSpc>
                <a:spcPct val="100000"/>
              </a:lnSpc>
              <a:spcBef>
                <a:spcPts val="0"/>
              </a:spcBef>
              <a:spcAft>
                <a:spcPts val="0"/>
              </a:spcAft>
              <a:buClr>
                <a:schemeClr val="lt1"/>
              </a:buClr>
              <a:buSzPct val="25000"/>
              <a:buFont typeface="Cabin"/>
              <a:buNone/>
            </a:pPr>
            <a:r>
              <a:rPr lang="es-AR" sz="2600" b="1" i="0" u="none" strike="noStrike" cap="none">
                <a:solidFill>
                  <a:schemeClr val="lt1"/>
                </a:solidFill>
                <a:latin typeface="Courier New"/>
                <a:ea typeface="Courier New"/>
                <a:cs typeface="Courier New"/>
                <a:sym typeface="Courier New"/>
              </a:rPr>
              <a:t>&gt;&gt;&gt; </a:t>
            </a:r>
            <a:r>
              <a:rPr lang="es-AR" sz="2600" b="1" i="0" u="none" strike="noStrike" cap="none">
                <a:solidFill>
                  <a:srgbClr val="00FF00"/>
                </a:solidFill>
                <a:latin typeface="Courier New"/>
                <a:ea typeface="Courier New"/>
                <a:cs typeface="Courier New"/>
                <a:sym typeface="Courier New"/>
              </a:rPr>
              <a:t>ival</a:t>
            </a:r>
            <a:r>
              <a:rPr lang="es-AR" sz="2600" b="1" i="0" u="none" strike="noStrike" cap="none">
                <a:solidFill>
                  <a:schemeClr val="lt1"/>
                </a:solidFill>
                <a:latin typeface="Courier New"/>
                <a:ea typeface="Courier New"/>
                <a:cs typeface="Courier New"/>
                <a:sym typeface="Courier New"/>
              </a:rPr>
              <a:t> = </a:t>
            </a:r>
            <a:r>
              <a:rPr lang="es-AR" sz="2600" b="1" i="0" u="none" strike="noStrike" cap="none">
                <a:solidFill>
                  <a:srgbClr val="FFFF00"/>
                </a:solidFill>
                <a:latin typeface="Courier New"/>
                <a:ea typeface="Courier New"/>
                <a:cs typeface="Courier New"/>
                <a:sym typeface="Courier New"/>
              </a:rPr>
              <a:t>int</a:t>
            </a:r>
            <a:r>
              <a:rPr lang="es-AR" sz="2600" b="1" i="0" u="none" strike="noStrike" cap="none">
                <a:solidFill>
                  <a:schemeClr val="lt1"/>
                </a:solidFill>
                <a:latin typeface="Courier New"/>
                <a:ea typeface="Courier New"/>
                <a:cs typeface="Courier New"/>
                <a:sym typeface="Courier New"/>
              </a:rPr>
              <a:t>(</a:t>
            </a:r>
            <a:r>
              <a:rPr lang="es-AR" sz="2600" b="1" i="0" u="none" strike="noStrike" cap="none">
                <a:solidFill>
                  <a:srgbClr val="00FF00"/>
                </a:solidFill>
                <a:latin typeface="Courier New"/>
                <a:ea typeface="Courier New"/>
                <a:cs typeface="Courier New"/>
                <a:sym typeface="Courier New"/>
              </a:rPr>
              <a:t>sval</a:t>
            </a:r>
            <a:r>
              <a:rPr lang="es-AR" sz="2600" b="1" i="0" u="none" strike="noStrike" cap="none">
                <a:solidFill>
                  <a:schemeClr val="lt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AR" sz="2600" b="1" i="0" u="none" strike="noStrike" cap="none">
                <a:solidFill>
                  <a:schemeClr val="lt1"/>
                </a:solidFill>
                <a:latin typeface="Courier New"/>
                <a:ea typeface="Courier New"/>
                <a:cs typeface="Courier New"/>
                <a:sym typeface="Courier New"/>
              </a:rPr>
              <a:t>&gt;&gt;&gt; </a:t>
            </a:r>
            <a:r>
              <a:rPr lang="es-AR" sz="2600" b="1" i="0" u="none" strike="noStrike" cap="none">
                <a:solidFill>
                  <a:srgbClr val="FFFF00"/>
                </a:solidFill>
                <a:latin typeface="Courier New"/>
                <a:ea typeface="Courier New"/>
                <a:cs typeface="Courier New"/>
                <a:sym typeface="Courier New"/>
              </a:rPr>
              <a:t>type</a:t>
            </a:r>
            <a:r>
              <a:rPr lang="es-AR" sz="2600" b="1" i="0" u="none" strike="noStrike" cap="none">
                <a:solidFill>
                  <a:schemeClr val="lt1"/>
                </a:solidFill>
                <a:latin typeface="Courier New"/>
                <a:ea typeface="Courier New"/>
                <a:cs typeface="Courier New"/>
                <a:sym typeface="Courier New"/>
              </a:rPr>
              <a:t>(</a:t>
            </a:r>
            <a:r>
              <a:rPr lang="es-AR" sz="2600" b="1" i="0" u="none" strike="noStrike" cap="none">
                <a:solidFill>
                  <a:srgbClr val="00FF00"/>
                </a:solidFill>
                <a:latin typeface="Courier New"/>
                <a:ea typeface="Courier New"/>
                <a:cs typeface="Courier New"/>
                <a:sym typeface="Courier New"/>
              </a:rPr>
              <a:t>ival</a:t>
            </a:r>
            <a:r>
              <a:rPr lang="es-AR" sz="2600" b="1" i="0" u="none" strike="noStrike" cap="none">
                <a:solidFill>
                  <a:schemeClr val="lt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AR" sz="2600" b="1" i="0" u="none" strike="noStrike" cap="none">
                <a:solidFill>
                  <a:schemeClr val="lt1"/>
                </a:solidFill>
                <a:latin typeface="Courier New"/>
                <a:ea typeface="Courier New"/>
                <a:cs typeface="Courier New"/>
                <a:sym typeface="Courier New"/>
              </a:rPr>
              <a:t>&lt;class 'int'&gt;</a:t>
            </a:r>
          </a:p>
          <a:p>
            <a:pPr marL="0" marR="0" lvl="0" indent="0" algn="l" rtl="0">
              <a:lnSpc>
                <a:spcPct val="100000"/>
              </a:lnSpc>
              <a:spcBef>
                <a:spcPts val="0"/>
              </a:spcBef>
              <a:spcAft>
                <a:spcPts val="0"/>
              </a:spcAft>
              <a:buClr>
                <a:schemeClr val="lt1"/>
              </a:buClr>
              <a:buSzPct val="25000"/>
              <a:buFont typeface="Cabin"/>
              <a:buNone/>
            </a:pPr>
            <a:r>
              <a:rPr lang="es-AR" sz="2600" b="1" i="0" u="none" strike="noStrike" cap="none">
                <a:solidFill>
                  <a:schemeClr val="lt1"/>
                </a:solidFill>
                <a:latin typeface="Courier New"/>
                <a:ea typeface="Courier New"/>
                <a:cs typeface="Courier New"/>
                <a:sym typeface="Courier New"/>
              </a:rPr>
              <a:t>&gt;&gt;&gt; </a:t>
            </a:r>
            <a:r>
              <a:rPr lang="es-AR" sz="2600" b="1" i="0" u="none" strike="noStrike" cap="none">
                <a:solidFill>
                  <a:srgbClr val="FFFF00"/>
                </a:solidFill>
                <a:latin typeface="Courier New"/>
                <a:ea typeface="Courier New"/>
                <a:cs typeface="Courier New"/>
                <a:sym typeface="Courier New"/>
              </a:rPr>
              <a:t>print</a:t>
            </a:r>
            <a:r>
              <a:rPr lang="es-AR" sz="2600" b="1">
                <a:solidFill>
                  <a:schemeClr val="lt1"/>
                </a:solidFill>
                <a:latin typeface="Courier New"/>
                <a:ea typeface="Courier New"/>
                <a:cs typeface="Courier New"/>
                <a:sym typeface="Courier New"/>
              </a:rPr>
              <a:t>(</a:t>
            </a:r>
            <a:r>
              <a:rPr lang="es-AR" sz="2600" b="1" i="0" u="none" strike="noStrike" cap="none">
                <a:solidFill>
                  <a:srgbClr val="00FF00"/>
                </a:solidFill>
                <a:latin typeface="Courier New"/>
                <a:ea typeface="Courier New"/>
                <a:cs typeface="Courier New"/>
                <a:sym typeface="Courier New"/>
              </a:rPr>
              <a:t>ival</a:t>
            </a:r>
            <a:r>
              <a:rPr lang="es-AR" sz="2600" b="1" i="0" u="none" strike="noStrike" cap="none">
                <a:solidFill>
                  <a:schemeClr val="lt1"/>
                </a:solidFill>
                <a:latin typeface="Courier New"/>
                <a:ea typeface="Courier New"/>
                <a:cs typeface="Courier New"/>
                <a:sym typeface="Courier New"/>
              </a:rPr>
              <a:t> + 1)</a:t>
            </a:r>
          </a:p>
          <a:p>
            <a:pPr marL="0" marR="0" lvl="0" indent="0" algn="l" rtl="0">
              <a:lnSpc>
                <a:spcPct val="100000"/>
              </a:lnSpc>
              <a:spcBef>
                <a:spcPts val="0"/>
              </a:spcBef>
              <a:spcAft>
                <a:spcPts val="0"/>
              </a:spcAft>
              <a:buClr>
                <a:schemeClr val="lt1"/>
              </a:buClr>
              <a:buSzPct val="25000"/>
              <a:buFont typeface="Cabin"/>
              <a:buNone/>
            </a:pPr>
            <a:r>
              <a:rPr lang="es-AR" sz="2600" b="1" i="0" u="none" strike="noStrike" cap="none">
                <a:solidFill>
                  <a:schemeClr val="lt1"/>
                </a:solidFill>
                <a:latin typeface="Courier New"/>
                <a:ea typeface="Courier New"/>
                <a:cs typeface="Courier New"/>
                <a:sym typeface="Courier New"/>
              </a:rPr>
              <a:t>124</a:t>
            </a:r>
          </a:p>
          <a:p>
            <a:pPr marL="0" marR="0" lvl="0" indent="0" algn="l" rtl="0">
              <a:lnSpc>
                <a:spcPct val="100000"/>
              </a:lnSpc>
              <a:spcBef>
                <a:spcPts val="0"/>
              </a:spcBef>
              <a:spcAft>
                <a:spcPts val="0"/>
              </a:spcAft>
              <a:buClr>
                <a:schemeClr val="lt1"/>
              </a:buClr>
              <a:buSzPct val="25000"/>
              <a:buFont typeface="Cabin"/>
              <a:buNone/>
            </a:pPr>
            <a:r>
              <a:rPr lang="es-AR" sz="2600" b="1" i="0" u="none" strike="noStrike" cap="none">
                <a:solidFill>
                  <a:schemeClr val="lt1"/>
                </a:solidFill>
                <a:latin typeface="Courier New"/>
                <a:ea typeface="Courier New"/>
                <a:cs typeface="Courier New"/>
                <a:sym typeface="Courier New"/>
              </a:rPr>
              <a:t>&gt;&gt;&gt; </a:t>
            </a:r>
            <a:r>
              <a:rPr lang="es-AR" sz="2600" b="1" i="0" u="none" strike="noStrike" cap="none">
                <a:solidFill>
                  <a:srgbClr val="00FF00"/>
                </a:solidFill>
                <a:latin typeface="Courier New"/>
                <a:ea typeface="Courier New"/>
                <a:cs typeface="Courier New"/>
                <a:sym typeface="Courier New"/>
              </a:rPr>
              <a:t>nsv</a:t>
            </a:r>
            <a:r>
              <a:rPr lang="es-AR" sz="2600" b="1" i="0" u="none" strike="noStrike" cap="none">
                <a:solidFill>
                  <a:schemeClr val="lt1"/>
                </a:solidFill>
                <a:latin typeface="Courier New"/>
                <a:ea typeface="Courier New"/>
                <a:cs typeface="Courier New"/>
                <a:sym typeface="Courier New"/>
              </a:rPr>
              <a:t> = 'hola bob'</a:t>
            </a:r>
          </a:p>
          <a:p>
            <a:pPr marL="0" marR="0" lvl="0" indent="0" algn="l" rtl="0">
              <a:lnSpc>
                <a:spcPct val="100000"/>
              </a:lnSpc>
              <a:spcBef>
                <a:spcPts val="0"/>
              </a:spcBef>
              <a:spcAft>
                <a:spcPts val="0"/>
              </a:spcAft>
              <a:buClr>
                <a:schemeClr val="lt1"/>
              </a:buClr>
              <a:buSzPct val="25000"/>
              <a:buFont typeface="Cabin"/>
              <a:buNone/>
            </a:pPr>
            <a:r>
              <a:rPr lang="es-AR" sz="2600" b="1" i="0" u="none" strike="noStrike" cap="none">
                <a:solidFill>
                  <a:schemeClr val="lt1"/>
                </a:solidFill>
                <a:latin typeface="Courier New"/>
                <a:ea typeface="Courier New"/>
                <a:cs typeface="Courier New"/>
                <a:sym typeface="Courier New"/>
              </a:rPr>
              <a:t>&gt;&gt;&gt; </a:t>
            </a:r>
            <a:r>
              <a:rPr lang="es-AR" sz="2600" b="1" i="0" u="none" strike="noStrike" cap="none">
                <a:solidFill>
                  <a:srgbClr val="00FF00"/>
                </a:solidFill>
                <a:latin typeface="Courier New"/>
                <a:ea typeface="Courier New"/>
                <a:cs typeface="Courier New"/>
                <a:sym typeface="Courier New"/>
              </a:rPr>
              <a:t>niv</a:t>
            </a:r>
            <a:r>
              <a:rPr lang="es-AR" sz="2600" b="1" i="0" u="none" strike="noStrike" cap="none">
                <a:solidFill>
                  <a:schemeClr val="lt1"/>
                </a:solidFill>
                <a:latin typeface="Courier New"/>
                <a:ea typeface="Courier New"/>
                <a:cs typeface="Courier New"/>
                <a:sym typeface="Courier New"/>
              </a:rPr>
              <a:t> = </a:t>
            </a:r>
            <a:r>
              <a:rPr lang="es-AR" sz="2600" b="1" i="0" u="none" strike="noStrike" cap="none">
                <a:solidFill>
                  <a:srgbClr val="FFFF00"/>
                </a:solidFill>
                <a:latin typeface="Courier New"/>
                <a:ea typeface="Courier New"/>
                <a:cs typeface="Courier New"/>
                <a:sym typeface="Courier New"/>
              </a:rPr>
              <a:t>int</a:t>
            </a:r>
            <a:r>
              <a:rPr lang="es-AR" sz="2600" b="1" i="0" u="none" strike="noStrike" cap="none">
                <a:solidFill>
                  <a:schemeClr val="lt1"/>
                </a:solidFill>
                <a:latin typeface="Courier New"/>
                <a:ea typeface="Courier New"/>
                <a:cs typeface="Courier New"/>
                <a:sym typeface="Courier New"/>
              </a:rPr>
              <a:t>(</a:t>
            </a:r>
            <a:r>
              <a:rPr lang="es-AR" sz="2600" b="1" i="0" u="none" strike="noStrike" cap="none">
                <a:solidFill>
                  <a:srgbClr val="00FF00"/>
                </a:solidFill>
                <a:latin typeface="Courier New"/>
                <a:ea typeface="Courier New"/>
                <a:cs typeface="Courier New"/>
                <a:sym typeface="Courier New"/>
              </a:rPr>
              <a:t>nsv</a:t>
            </a:r>
            <a:r>
              <a:rPr lang="es-AR" sz="2600" b="1" i="0" u="none" strike="noStrike" cap="none">
                <a:solidFill>
                  <a:schemeClr val="lt1"/>
                </a:solidFill>
                <a:latin typeface="Courier New"/>
                <a:ea typeface="Courier New"/>
                <a:cs typeface="Courier New"/>
                <a:sym typeface="Courier New"/>
              </a:rPr>
              <a:t>)</a:t>
            </a:r>
          </a:p>
          <a:p>
            <a:pPr lvl="0">
              <a:buClr>
                <a:srgbClr val="FF0000"/>
              </a:buClr>
              <a:buSzPct val="25000"/>
            </a:pPr>
            <a:r>
              <a:rPr lang="es-AR" sz="2600" b="1">
                <a:solidFill>
                  <a:srgbClr val="E06666"/>
                </a:solidFill>
                <a:latin typeface="Courier New" pitchFamily="49" charset="0"/>
                <a:ea typeface="Arial" charset="0"/>
                <a:cs typeface="Courier New" pitchFamily="49" charset="0"/>
                <a:sym typeface="Cabin"/>
              </a:rPr>
              <a:t>Trazas de rastreo (llamada más reciente a lo último</a:t>
            </a:r>
            <a:r>
              <a:rPr lang="es-AR" sz="2600" b="1">
                <a:solidFill>
                  <a:srgbClr val="E06666"/>
                </a:solidFill>
                <a:latin typeface="Courier New"/>
                <a:ea typeface="Courier New"/>
                <a:cs typeface="Courier New"/>
                <a:sym typeface="Courier New"/>
              </a:rPr>
              <a:t>):  Archivo "&lt;stdin&gt;", línea 1, in &lt;module&gt;</a:t>
            </a:r>
          </a:p>
          <a:p>
            <a:pPr lvl="0">
              <a:buClr>
                <a:srgbClr val="FF0000"/>
              </a:buClr>
              <a:buSzPct val="25000"/>
            </a:pPr>
            <a:r>
              <a:rPr lang="es-AR" sz="2600" b="1">
                <a:solidFill>
                  <a:srgbClr val="E06666"/>
                </a:solidFill>
                <a:latin typeface="Courier New"/>
                <a:ea typeface="Courier New"/>
                <a:cs typeface="Courier New"/>
                <a:sym typeface="Courier New"/>
              </a:rPr>
              <a:t>ValueError: invalid literal for int() with base 10: 'x'</a:t>
            </a:r>
            <a:endParaRPr lang="es-AR" sz="2600" b="1" i="0" u="none" strike="noStrike" cap="none">
              <a:solidFill>
                <a:srgbClr val="E06666"/>
              </a:solidFill>
              <a:latin typeface="Courier New"/>
              <a:ea typeface="Courier New"/>
              <a:cs typeface="Courier New"/>
              <a:sym typeface="Courier New"/>
            </a:endParaRPr>
          </a:p>
        </p:txBody>
      </p:sp>
    </p:spTree>
    <p:extLst>
      <p:ext uri="{BB962C8B-B14F-4D97-AF65-F5344CB8AC3E}">
        <p14:creationId xmlns:p14="http://schemas.microsoft.com/office/powerpoint/2010/main" val="255015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Shape 471"/>
          <p:cNvSpPr txBox="1">
            <a:spLocks noGrp="1"/>
          </p:cNvSpPr>
          <p:nvPr>
            <p:ph type="title"/>
          </p:nvPr>
        </p:nvSpPr>
        <p:spPr>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7800" u="none" strike="noStrike" cap="none" dirty="0">
                <a:solidFill>
                  <a:srgbClr val="FFFF00"/>
                </a:solidFill>
                <a:latin typeface="Arial" charset="0"/>
                <a:ea typeface="Arial" charset="0"/>
                <a:cs typeface="Arial" charset="0"/>
                <a:sym typeface="Cabin"/>
              </a:rPr>
              <a:t>Input (Entrada)  del Usuario</a:t>
            </a:r>
          </a:p>
        </p:txBody>
      </p:sp>
      <p:sp>
        <p:nvSpPr>
          <p:cNvPr id="472" name="Shape 472"/>
          <p:cNvSpPr txBox="1">
            <a:spLocks noGrp="1"/>
          </p:cNvSpPr>
          <p:nvPr>
            <p:ph idx="1"/>
          </p:nvPr>
        </p:nvSpPr>
        <p:spPr>
          <a:xfrm>
            <a:off x="812800" y="2133601"/>
            <a:ext cx="6848878" cy="5295900"/>
          </a:xfrm>
          <a:prstGeom prst="rect">
            <a:avLst/>
          </a:prstGeom>
          <a:noFill/>
          <a:ln>
            <a:noFill/>
          </a:ln>
        </p:spPr>
        <p:txBody>
          <a:bodyPr lIns="50800" tIns="50800" rIns="50800" bIns="50800" anchor="ctr" anchorCtr="0">
            <a:noAutofit/>
          </a:bodyPr>
          <a:lstStyle/>
          <a:p>
            <a:pPr marL="1104900" marR="0" lvl="0" indent="-787400" algn="l" rtl="0">
              <a:lnSpc>
                <a:spcPct val="100000"/>
              </a:lnSpc>
              <a:spcBef>
                <a:spcPts val="0"/>
              </a:spcBef>
              <a:spcAft>
                <a:spcPts val="0"/>
              </a:spcAft>
              <a:buClr>
                <a:schemeClr val="lt1"/>
              </a:buClr>
              <a:buSzPct val="171000"/>
              <a:buFont typeface="Cabin"/>
              <a:buChar char="•"/>
            </a:pPr>
            <a:r>
              <a:rPr lang="es-AR" sz="3800" b="0" u="none" strike="noStrike" cap="none" dirty="0">
                <a:solidFill>
                  <a:schemeClr val="lt1"/>
                </a:solidFill>
                <a:latin typeface="Arial" charset="0"/>
                <a:ea typeface="Arial" charset="0"/>
                <a:cs typeface="Arial" charset="0"/>
                <a:sym typeface="Cabin"/>
              </a:rPr>
              <a:t>Podemos instruirle a Python que haga una pausa y </a:t>
            </a:r>
            <a:r>
              <a:rPr lang="es-AR" sz="3800" b="0" dirty="0">
                <a:solidFill>
                  <a:schemeClr val="lt1"/>
                </a:solidFill>
                <a:latin typeface="Arial" charset="0"/>
                <a:ea typeface="Arial" charset="0"/>
                <a:cs typeface="Arial" charset="0"/>
                <a:sym typeface="Cabin"/>
              </a:rPr>
              <a:t>lea los datos del usuario con la función </a:t>
            </a:r>
            <a:r>
              <a:rPr lang="es-AR" sz="3800" b="0" u="none" strike="noStrike" cap="none" dirty="0">
                <a:solidFill>
                  <a:srgbClr val="FFFF00"/>
                </a:solidFill>
                <a:latin typeface="Arial" charset="0"/>
                <a:ea typeface="Arial" charset="0"/>
                <a:cs typeface="Arial" charset="0"/>
                <a:sym typeface="Cabin"/>
              </a:rPr>
              <a:t>input()</a:t>
            </a:r>
            <a:endParaRPr lang="es-AR" sz="3800" b="0" u="none" strike="noStrike" cap="none" dirty="0">
              <a:solidFill>
                <a:schemeClr val="lt1"/>
              </a:solidFill>
              <a:latin typeface="Arial" charset="0"/>
              <a:ea typeface="Arial" charset="0"/>
              <a:cs typeface="Arial" charset="0"/>
              <a:sym typeface="Cabin"/>
            </a:endParaRPr>
          </a:p>
          <a:p>
            <a:pPr marL="1104900" marR="0" lvl="0" indent="-787400" algn="l" rtl="0">
              <a:lnSpc>
                <a:spcPct val="100000"/>
              </a:lnSpc>
              <a:spcBef>
                <a:spcPts val="2300"/>
              </a:spcBef>
              <a:spcAft>
                <a:spcPts val="0"/>
              </a:spcAft>
              <a:buClr>
                <a:schemeClr val="lt1"/>
              </a:buClr>
              <a:buSzPct val="171000"/>
              <a:buFont typeface="Cabin"/>
              <a:buChar char="•"/>
            </a:pPr>
            <a:r>
              <a:rPr lang="es-AR" sz="3800" b="0" u="none" strike="noStrike" cap="none" dirty="0">
                <a:solidFill>
                  <a:schemeClr val="lt1"/>
                </a:solidFill>
                <a:latin typeface="Arial" charset="0"/>
                <a:ea typeface="Arial" charset="0"/>
                <a:cs typeface="Arial" charset="0"/>
                <a:sym typeface="Cabin"/>
              </a:rPr>
              <a:t>La función </a:t>
            </a:r>
            <a:r>
              <a:rPr lang="es-AR" sz="3800" b="0" u="none" strike="noStrike" cap="none" dirty="0">
                <a:solidFill>
                  <a:srgbClr val="FFFF00"/>
                </a:solidFill>
                <a:latin typeface="Arial" charset="0"/>
                <a:ea typeface="Arial" charset="0"/>
                <a:cs typeface="Arial" charset="0"/>
                <a:sym typeface="Cabin"/>
              </a:rPr>
              <a:t>input()</a:t>
            </a:r>
            <a:r>
              <a:rPr lang="es-AR" sz="3800" b="0" u="none" strike="noStrike" cap="none" dirty="0">
                <a:solidFill>
                  <a:srgbClr val="FF00FF"/>
                </a:solidFill>
                <a:latin typeface="Arial" charset="0"/>
                <a:ea typeface="Arial" charset="0"/>
                <a:cs typeface="Arial" charset="0"/>
                <a:sym typeface="Cabin"/>
              </a:rPr>
              <a:t> </a:t>
            </a:r>
            <a:r>
              <a:rPr lang="es-AR" sz="3800" b="0" u="none" strike="noStrike" cap="none" dirty="0">
                <a:solidFill>
                  <a:schemeClr val="lt1"/>
                </a:solidFill>
                <a:latin typeface="Arial" charset="0"/>
                <a:ea typeface="Arial" charset="0"/>
                <a:cs typeface="Arial" charset="0"/>
                <a:sym typeface="Cabin"/>
              </a:rPr>
              <a:t>regresa a la cadena</a:t>
            </a:r>
          </a:p>
        </p:txBody>
      </p:sp>
      <p:sp>
        <p:nvSpPr>
          <p:cNvPr id="473" name="Shape 473"/>
          <p:cNvSpPr txBox="1"/>
          <p:nvPr/>
        </p:nvSpPr>
        <p:spPr>
          <a:xfrm>
            <a:off x="8822673" y="3226594"/>
            <a:ext cx="7077727" cy="1219199"/>
          </a:xfrm>
          <a:prstGeom prst="rect">
            <a:avLst/>
          </a:prstGeom>
          <a:noFill/>
          <a:ln>
            <a:noFill/>
          </a:ln>
        </p:spPr>
        <p:txBody>
          <a:bodyPr lIns="0" tIns="0" rIns="0" bIns="0" anchor="ctr" anchorCtr="0">
            <a:noAutofit/>
          </a:bodyPr>
          <a:lstStyle/>
          <a:p>
            <a:pPr lvl="0">
              <a:buClr>
                <a:srgbClr val="00FF00"/>
              </a:buClr>
              <a:buSzPct val="25000"/>
            </a:pPr>
            <a:r>
              <a:rPr lang="es-AR" sz="3000" b="1" i="0" u="none" strike="noStrike" cap="none" dirty="0" err="1">
                <a:solidFill>
                  <a:srgbClr val="00FF00"/>
                </a:solidFill>
                <a:latin typeface="Courier New"/>
                <a:ea typeface="Courier New"/>
                <a:cs typeface="Courier New"/>
                <a:sym typeface="Courier New"/>
              </a:rPr>
              <a:t>nam</a:t>
            </a:r>
            <a:r>
              <a:rPr lang="es-AR" sz="3000" b="1" i="0" u="none" strike="noStrike" cap="none" dirty="0">
                <a:solidFill>
                  <a:schemeClr val="lt1"/>
                </a:solidFill>
                <a:latin typeface="Courier New"/>
                <a:ea typeface="Courier New"/>
                <a:cs typeface="Courier New"/>
                <a:sym typeface="Courier New"/>
              </a:rPr>
              <a:t> = </a:t>
            </a:r>
            <a:r>
              <a:rPr lang="es-AR" sz="3000" b="1" i="0" u="none" strike="noStrike" cap="none" dirty="0">
                <a:solidFill>
                  <a:srgbClr val="FFFF00"/>
                </a:solidFill>
                <a:latin typeface="Courier New"/>
                <a:ea typeface="Courier New"/>
                <a:cs typeface="Courier New"/>
                <a:sym typeface="Courier New"/>
              </a:rPr>
              <a:t>input</a:t>
            </a:r>
            <a:r>
              <a:rPr lang="es-AR" sz="3000" b="1" dirty="0">
                <a:solidFill>
                  <a:schemeClr val="lt1"/>
                </a:solidFill>
                <a:latin typeface="Courier New"/>
                <a:ea typeface="Courier New"/>
                <a:cs typeface="Courier New"/>
                <a:sym typeface="Courier New"/>
              </a:rPr>
              <a:t>('Quién es usted'</a:t>
            </a:r>
            <a:r>
              <a:rPr lang="es-AR" sz="3000" b="1" i="0" u="none" strike="noStrike" cap="none" dirty="0">
                <a:solidFill>
                  <a:schemeClr val="lt1"/>
                </a:solidFill>
                <a:latin typeface="Courier New"/>
                <a:ea typeface="Courier New"/>
                <a:cs typeface="Courier New"/>
                <a:sym typeface="Courier New"/>
              </a:rPr>
              <a:t>)</a:t>
            </a:r>
          </a:p>
          <a:p>
            <a:pPr lvl="0">
              <a:buClr>
                <a:srgbClr val="FFFF00"/>
              </a:buClr>
              <a:buSzPct val="25000"/>
            </a:pPr>
            <a:r>
              <a:rPr lang="es-AR" sz="3000" b="1" dirty="0" err="1">
                <a:solidFill>
                  <a:srgbClr val="FFFF00"/>
                </a:solidFill>
                <a:latin typeface="Courier New"/>
                <a:ea typeface="Courier New"/>
                <a:cs typeface="Courier New"/>
                <a:sym typeface="Courier New"/>
              </a:rPr>
              <a:t>p</a:t>
            </a:r>
            <a:r>
              <a:rPr lang="es-AR" sz="3000" b="1" i="0" u="none" strike="noStrike" cap="none" dirty="0" err="1">
                <a:solidFill>
                  <a:srgbClr val="FFFF00"/>
                </a:solidFill>
                <a:latin typeface="Courier New"/>
                <a:ea typeface="Courier New"/>
                <a:cs typeface="Courier New"/>
                <a:sym typeface="Courier New"/>
              </a:rPr>
              <a:t>rint</a:t>
            </a:r>
            <a:r>
              <a:rPr lang="es-AR" sz="3000" b="1" i="0" u="none" strike="noStrike" cap="none" dirty="0">
                <a:solidFill>
                  <a:srgbClr val="FFFF00"/>
                </a:solidFill>
                <a:latin typeface="Courier New"/>
                <a:ea typeface="Courier New"/>
                <a:cs typeface="Courier New"/>
                <a:sym typeface="Courier New"/>
              </a:rPr>
              <a:t>(</a:t>
            </a:r>
            <a:r>
              <a:rPr lang="es-AR" sz="3000" b="1" dirty="0">
                <a:solidFill>
                  <a:schemeClr val="lt1"/>
                </a:solidFill>
                <a:latin typeface="Courier New"/>
                <a:ea typeface="Courier New"/>
                <a:cs typeface="Courier New"/>
                <a:sym typeface="Courier New"/>
              </a:rPr>
              <a:t>'Bienvenido</a:t>
            </a:r>
            <a:r>
              <a:rPr lang="es-AR" sz="3000" b="1" i="0" u="none" strike="noStrike" cap="none" dirty="0">
                <a:solidFill>
                  <a:schemeClr val="lt1"/>
                </a:solidFill>
                <a:latin typeface="Courier New"/>
                <a:ea typeface="Courier New"/>
                <a:cs typeface="Courier New"/>
                <a:sym typeface="Courier New"/>
              </a:rPr>
              <a:t>', </a:t>
            </a:r>
            <a:r>
              <a:rPr lang="es-AR" sz="3000" b="1" i="0" u="none" strike="noStrike" cap="none" dirty="0" err="1">
                <a:solidFill>
                  <a:srgbClr val="00FF00"/>
                </a:solidFill>
                <a:latin typeface="Courier New"/>
                <a:ea typeface="Courier New"/>
                <a:cs typeface="Courier New"/>
                <a:sym typeface="Courier New"/>
              </a:rPr>
              <a:t>nam</a:t>
            </a:r>
            <a:r>
              <a:rPr lang="es-AR" sz="3000" b="1" dirty="0">
                <a:solidFill>
                  <a:srgbClr val="FFFF00"/>
                </a:solidFill>
                <a:latin typeface="Courier New"/>
                <a:ea typeface="Courier New"/>
                <a:cs typeface="Courier New"/>
                <a:sym typeface="Courier New"/>
              </a:rPr>
              <a:t>)</a:t>
            </a:r>
            <a:endParaRPr lang="es-AR" sz="3000" b="1" i="0" u="none" strike="noStrike" cap="none" dirty="0">
              <a:solidFill>
                <a:srgbClr val="00FF00"/>
              </a:solidFill>
              <a:latin typeface="Courier New"/>
              <a:ea typeface="Courier New"/>
              <a:cs typeface="Courier New"/>
              <a:sym typeface="Courier New"/>
            </a:endParaRPr>
          </a:p>
        </p:txBody>
      </p:sp>
      <p:sp>
        <p:nvSpPr>
          <p:cNvPr id="474" name="Shape 474"/>
          <p:cNvSpPr txBox="1"/>
          <p:nvPr/>
        </p:nvSpPr>
        <p:spPr>
          <a:xfrm>
            <a:off x="10638180" y="4972051"/>
            <a:ext cx="4627619" cy="1921274"/>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3800" dirty="0">
                <a:solidFill>
                  <a:schemeClr val="lt1"/>
                </a:solidFill>
                <a:latin typeface="Arial" charset="0"/>
                <a:ea typeface="Arial" charset="0"/>
                <a:cs typeface="Arial" charset="0"/>
                <a:sym typeface="Cabin"/>
              </a:rPr>
              <a:t>Quién es usted</a:t>
            </a:r>
            <a:r>
              <a:rPr lang="es-AR" sz="3800" u="none" strike="noStrike" cap="none" dirty="0">
                <a:solidFill>
                  <a:schemeClr val="lt1"/>
                </a:solidFill>
                <a:latin typeface="Arial" charset="0"/>
                <a:ea typeface="Arial" charset="0"/>
                <a:cs typeface="Arial" charset="0"/>
                <a:sym typeface="Cabin"/>
              </a:rPr>
              <a:t> </a:t>
            </a:r>
            <a:r>
              <a:rPr lang="es-AR" sz="3800" u="none" strike="noStrike" cap="none" dirty="0">
                <a:solidFill>
                  <a:srgbClr val="FFFF00"/>
                </a:solidFill>
                <a:latin typeface="Arial" charset="0"/>
                <a:ea typeface="Arial" charset="0"/>
                <a:cs typeface="Arial" charset="0"/>
                <a:sym typeface="Cabin"/>
              </a:rPr>
              <a:t>Chuck</a:t>
            </a:r>
          </a:p>
          <a:p>
            <a:pPr marL="0" marR="0" lvl="0" indent="0" algn="l" rtl="0">
              <a:lnSpc>
                <a:spcPct val="100000"/>
              </a:lnSpc>
              <a:spcBef>
                <a:spcPts val="0"/>
              </a:spcBef>
              <a:spcAft>
                <a:spcPts val="0"/>
              </a:spcAft>
              <a:buClr>
                <a:schemeClr val="lt1"/>
              </a:buClr>
              <a:buSzPct val="25000"/>
              <a:buFont typeface="Cabin"/>
              <a:buNone/>
            </a:pPr>
            <a:r>
              <a:rPr lang="es-AR" sz="3800" u="none" strike="noStrike" cap="none" dirty="0">
                <a:solidFill>
                  <a:schemeClr val="lt1"/>
                </a:solidFill>
                <a:latin typeface="Arial" charset="0"/>
                <a:ea typeface="Arial" charset="0"/>
                <a:cs typeface="Arial" charset="0"/>
                <a:sym typeface="Cabin"/>
              </a:rPr>
              <a:t>Bienvenido Chuck</a:t>
            </a:r>
          </a:p>
        </p:txBody>
      </p:sp>
    </p:spTree>
    <p:extLst>
      <p:ext uri="{BB962C8B-B14F-4D97-AF65-F5344CB8AC3E}">
        <p14:creationId xmlns:p14="http://schemas.microsoft.com/office/powerpoint/2010/main" val="257228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sz="7200" dirty="0">
                <a:solidFill>
                  <a:srgbClr val="FFFF00"/>
                </a:solidFill>
              </a:rPr>
              <a:t>Crear un Programa</a:t>
            </a:r>
          </a:p>
        </p:txBody>
      </p:sp>
    </p:spTree>
    <p:extLst>
      <p:ext uri="{BB962C8B-B14F-4D97-AF65-F5344CB8AC3E}">
        <p14:creationId xmlns:p14="http://schemas.microsoft.com/office/powerpoint/2010/main" val="385119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Shape 50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AR" sz="7600" u="none" strike="noStrike" cap="none" dirty="0">
                <a:solidFill>
                  <a:srgbClr val="FFFF00"/>
                </a:solidFill>
                <a:latin typeface="Arial" charset="0"/>
                <a:ea typeface="Arial" charset="0"/>
                <a:cs typeface="Arial" charset="0"/>
                <a:sym typeface="Cabin"/>
              </a:rPr>
              <a:t>Palabras </a:t>
            </a:r>
            <a:r>
              <a:rPr lang="es-AR" sz="7600" dirty="0">
                <a:solidFill>
                  <a:srgbClr val="FFFF00"/>
                </a:solidFill>
                <a:latin typeface="Arial" charset="0"/>
                <a:ea typeface="Arial" charset="0"/>
                <a:cs typeface="Arial" charset="0"/>
                <a:sym typeface="Cabin"/>
              </a:rPr>
              <a:t>Reservadas</a:t>
            </a:r>
            <a:endParaRPr lang="es-AR" sz="7600" u="none" strike="noStrike" cap="none" dirty="0">
              <a:solidFill>
                <a:srgbClr val="FFFF00"/>
              </a:solidFill>
              <a:latin typeface="Arial" charset="0"/>
              <a:ea typeface="Arial" charset="0"/>
              <a:cs typeface="Arial" charset="0"/>
              <a:sym typeface="Cabin"/>
            </a:endParaRPr>
          </a:p>
        </p:txBody>
      </p:sp>
      <p:sp>
        <p:nvSpPr>
          <p:cNvPr id="502" name="Shape 502"/>
          <p:cNvSpPr txBox="1">
            <a:spLocks noGrp="1"/>
          </p:cNvSpPr>
          <p:nvPr>
            <p:ph idx="1"/>
          </p:nvPr>
        </p:nvSpPr>
        <p:spPr>
          <a:xfrm>
            <a:off x="812800" y="2529191"/>
            <a:ext cx="14630400" cy="1186775"/>
          </a:xfrm>
          <a:prstGeom prst="rect">
            <a:avLst/>
          </a:prstGeom>
          <a:noFill/>
          <a:ln>
            <a:noFill/>
          </a:ln>
        </p:spPr>
        <p:txBody>
          <a:bodyPr lIns="38100" tIns="38100" rIns="38100" bIns="38100" anchor="t"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s-AR" sz="3600" b="0" u="none" strike="noStrike" cap="none" dirty="0">
                <a:solidFill>
                  <a:schemeClr val="lt1"/>
                </a:solidFill>
                <a:latin typeface="Arial" charset="0"/>
                <a:ea typeface="Arial" charset="0"/>
                <a:cs typeface="Arial" charset="0"/>
                <a:sym typeface="Cabin"/>
              </a:rPr>
              <a:t>No puede utilizar las </a:t>
            </a:r>
            <a:r>
              <a:rPr lang="es-AR" sz="3600" b="0" u="none" strike="noStrike" cap="none" dirty="0">
                <a:solidFill>
                  <a:srgbClr val="FFFF00"/>
                </a:solidFill>
                <a:latin typeface="Arial" charset="0"/>
                <a:ea typeface="Arial" charset="0"/>
                <a:cs typeface="Arial" charset="0"/>
                <a:sym typeface="Cabin"/>
              </a:rPr>
              <a:t>palabras reservadas</a:t>
            </a:r>
            <a:r>
              <a:rPr lang="es-AR" sz="3600" b="0" u="none" strike="noStrike" cap="none" dirty="0">
                <a:solidFill>
                  <a:schemeClr val="lt1"/>
                </a:solidFill>
                <a:latin typeface="Arial" charset="0"/>
                <a:ea typeface="Arial" charset="0"/>
                <a:cs typeface="Arial" charset="0"/>
                <a:sym typeface="Cabin"/>
              </a:rPr>
              <a:t> como nombres o identificadores de variables</a:t>
            </a:r>
          </a:p>
        </p:txBody>
      </p:sp>
      <p:sp>
        <p:nvSpPr>
          <p:cNvPr id="503" name="Shape 503"/>
          <p:cNvSpPr txBox="1"/>
          <p:nvPr/>
        </p:nvSpPr>
        <p:spPr>
          <a:xfrm>
            <a:off x="3346315" y="3482501"/>
            <a:ext cx="10369686" cy="4182269"/>
          </a:xfrm>
          <a:prstGeom prst="rect">
            <a:avLst/>
          </a:prstGeom>
          <a:noFill/>
          <a:ln>
            <a:noFill/>
          </a:ln>
        </p:spPr>
        <p:txBody>
          <a:bodyPr lIns="0" tIns="0" rIns="0" bIns="0" anchor="ctr" anchorCtr="0">
            <a:noAutofit/>
          </a:bodyPr>
          <a:lstStyle/>
          <a:p>
            <a:pPr lvl="0">
              <a:buClr>
                <a:srgbClr val="FFFF00"/>
              </a:buClr>
              <a:buSzPct val="25000"/>
            </a:pPr>
            <a:r>
              <a:rPr lang="de-DE" sz="3200" dirty="0" err="1">
                <a:solidFill>
                  <a:srgbClr val="FFFF00"/>
                </a:solidFill>
                <a:latin typeface="Courier" charset="0"/>
                <a:ea typeface="Courier" charset="0"/>
                <a:cs typeface="Courier" charset="0"/>
                <a:sym typeface="Cabin"/>
              </a:rPr>
              <a:t>False</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class</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return</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is</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finally</a:t>
            </a:r>
            <a:r>
              <a:rPr lang="de-DE" sz="3200" dirty="0">
                <a:solidFill>
                  <a:srgbClr val="FFFF00"/>
                </a:solidFill>
                <a:latin typeface="Courier" charset="0"/>
                <a:ea typeface="Courier" charset="0"/>
                <a:cs typeface="Courier" charset="0"/>
                <a:sym typeface="Cabin"/>
              </a:rPr>
              <a:t> </a:t>
            </a:r>
          </a:p>
          <a:p>
            <a:pPr lvl="0">
              <a:buClr>
                <a:srgbClr val="FFFF00"/>
              </a:buClr>
              <a:buSzPct val="25000"/>
            </a:pPr>
            <a:r>
              <a:rPr lang="de-DE" sz="3200" dirty="0">
                <a:solidFill>
                  <a:srgbClr val="FFFF00"/>
                </a:solidFill>
                <a:latin typeface="Courier" charset="0"/>
                <a:ea typeface="Courier" charset="0"/>
                <a:cs typeface="Courier" charset="0"/>
                <a:sym typeface="Cabin"/>
              </a:rPr>
              <a:t>None 	</a:t>
            </a:r>
            <a:r>
              <a:rPr lang="de-DE" sz="3200" dirty="0" err="1">
                <a:solidFill>
                  <a:srgbClr val="FFFF00"/>
                </a:solidFill>
                <a:latin typeface="Courier" charset="0"/>
                <a:ea typeface="Courier" charset="0"/>
                <a:cs typeface="Courier" charset="0"/>
                <a:sym typeface="Cabin"/>
              </a:rPr>
              <a:t>if</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for</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lambda</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continue</a:t>
            </a:r>
            <a:r>
              <a:rPr lang="de-DE" sz="3200" dirty="0">
                <a:solidFill>
                  <a:srgbClr val="FFFF00"/>
                </a:solidFill>
                <a:latin typeface="Courier" charset="0"/>
                <a:ea typeface="Courier" charset="0"/>
                <a:cs typeface="Courier" charset="0"/>
                <a:sym typeface="Cabin"/>
              </a:rPr>
              <a:t> </a:t>
            </a:r>
          </a:p>
          <a:p>
            <a:pPr lvl="0">
              <a:buClr>
                <a:srgbClr val="FFFF00"/>
              </a:buClr>
              <a:buSzPct val="25000"/>
            </a:pPr>
            <a:r>
              <a:rPr lang="de-DE" sz="3200" dirty="0">
                <a:solidFill>
                  <a:srgbClr val="FFFF00"/>
                </a:solidFill>
                <a:latin typeface="Courier" charset="0"/>
                <a:ea typeface="Courier" charset="0"/>
                <a:cs typeface="Courier" charset="0"/>
                <a:sym typeface="Cabin"/>
              </a:rPr>
              <a:t>True 	</a:t>
            </a:r>
            <a:r>
              <a:rPr lang="de-DE" sz="3200" dirty="0" err="1">
                <a:solidFill>
                  <a:srgbClr val="FFFF00"/>
                </a:solidFill>
                <a:latin typeface="Courier" charset="0"/>
                <a:ea typeface="Courier" charset="0"/>
                <a:cs typeface="Courier" charset="0"/>
                <a:sym typeface="Cabin"/>
              </a:rPr>
              <a:t>def</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from</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while</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nonlocal</a:t>
            </a:r>
            <a:endParaRPr lang="de-DE" sz="3200" dirty="0">
              <a:solidFill>
                <a:srgbClr val="FFFF00"/>
              </a:solidFill>
              <a:latin typeface="Courier" charset="0"/>
              <a:ea typeface="Courier" charset="0"/>
              <a:cs typeface="Courier" charset="0"/>
              <a:sym typeface="Cabin"/>
            </a:endParaRPr>
          </a:p>
          <a:p>
            <a:pPr lvl="0">
              <a:buClr>
                <a:srgbClr val="FFFF00"/>
              </a:buClr>
              <a:buSzPct val="25000"/>
            </a:pPr>
            <a:r>
              <a:rPr lang="de-DE" sz="3200" dirty="0" err="1">
                <a:solidFill>
                  <a:srgbClr val="FFFF00"/>
                </a:solidFill>
                <a:latin typeface="Courier" charset="0"/>
                <a:ea typeface="Courier" charset="0"/>
                <a:cs typeface="Courier" charset="0"/>
                <a:sym typeface="Cabin"/>
              </a:rPr>
              <a:t>and</a:t>
            </a:r>
            <a:r>
              <a:rPr lang="de-DE" sz="3200" dirty="0">
                <a:solidFill>
                  <a:srgbClr val="FFFF00"/>
                </a:solidFill>
                <a:latin typeface="Courier" charset="0"/>
                <a:ea typeface="Courier" charset="0"/>
                <a:cs typeface="Courier" charset="0"/>
                <a:sym typeface="Cabin"/>
              </a:rPr>
              <a:t> 	del 	global 	not 	</a:t>
            </a:r>
            <a:r>
              <a:rPr lang="de-DE" sz="3200" dirty="0" err="1">
                <a:solidFill>
                  <a:srgbClr val="FFFF00"/>
                </a:solidFill>
                <a:latin typeface="Courier" charset="0"/>
                <a:ea typeface="Courier" charset="0"/>
                <a:cs typeface="Courier" charset="0"/>
                <a:sym typeface="Cabin"/>
              </a:rPr>
              <a:t>with</a:t>
            </a:r>
            <a:endParaRPr lang="de-DE" sz="3200" dirty="0">
              <a:solidFill>
                <a:srgbClr val="FFFF00"/>
              </a:solidFill>
              <a:latin typeface="Courier" charset="0"/>
              <a:ea typeface="Courier" charset="0"/>
              <a:cs typeface="Courier" charset="0"/>
              <a:sym typeface="Cabin"/>
            </a:endParaRPr>
          </a:p>
          <a:p>
            <a:pPr lvl="0">
              <a:buClr>
                <a:srgbClr val="FFFF00"/>
              </a:buClr>
              <a:buSzPct val="25000"/>
            </a:pPr>
            <a:r>
              <a:rPr lang="de-DE" sz="3200" dirty="0" err="1">
                <a:solidFill>
                  <a:srgbClr val="FFFF00"/>
                </a:solidFill>
                <a:latin typeface="Courier" charset="0"/>
                <a:ea typeface="Courier" charset="0"/>
                <a:cs typeface="Courier" charset="0"/>
                <a:sym typeface="Cabin"/>
              </a:rPr>
              <a:t>as</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elif</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try</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or</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yield</a:t>
            </a:r>
            <a:endParaRPr lang="de-DE" sz="3200" dirty="0">
              <a:solidFill>
                <a:srgbClr val="FFFF00"/>
              </a:solidFill>
              <a:latin typeface="Courier" charset="0"/>
              <a:ea typeface="Courier" charset="0"/>
              <a:cs typeface="Courier" charset="0"/>
              <a:sym typeface="Cabin"/>
            </a:endParaRPr>
          </a:p>
          <a:p>
            <a:pPr lvl="0">
              <a:buClr>
                <a:srgbClr val="FFFF00"/>
              </a:buClr>
              <a:buSzPct val="25000"/>
            </a:pPr>
            <a:r>
              <a:rPr lang="de-DE" sz="3200" dirty="0" err="1">
                <a:solidFill>
                  <a:srgbClr val="FFFF00"/>
                </a:solidFill>
                <a:latin typeface="Courier" charset="0"/>
                <a:ea typeface="Courier" charset="0"/>
                <a:cs typeface="Courier" charset="0"/>
                <a:sym typeface="Cabin"/>
              </a:rPr>
              <a:t>assert</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else</a:t>
            </a:r>
            <a:r>
              <a:rPr lang="de-DE" sz="3200" dirty="0">
                <a:solidFill>
                  <a:srgbClr val="FFFF00"/>
                </a:solidFill>
                <a:latin typeface="Courier" charset="0"/>
                <a:ea typeface="Courier" charset="0"/>
                <a:cs typeface="Courier" charset="0"/>
                <a:sym typeface="Cabin"/>
              </a:rPr>
              <a:t> 	</a:t>
            </a:r>
            <a:r>
              <a:rPr lang="de-DE" sz="3200" dirty="0" err="1">
                <a:solidFill>
                  <a:srgbClr val="FFFF00"/>
                </a:solidFill>
                <a:latin typeface="Courier" charset="0"/>
                <a:ea typeface="Courier" charset="0"/>
                <a:cs typeface="Courier" charset="0"/>
                <a:sym typeface="Cabin"/>
              </a:rPr>
              <a:t>import</a:t>
            </a:r>
            <a:r>
              <a:rPr lang="de-DE" sz="3200" dirty="0">
                <a:solidFill>
                  <a:srgbClr val="FFFF00"/>
                </a:solidFill>
                <a:latin typeface="Courier" charset="0"/>
                <a:ea typeface="Courier" charset="0"/>
                <a:cs typeface="Courier" charset="0"/>
                <a:sym typeface="Cabin"/>
              </a:rPr>
              <a:t> 	pass</a:t>
            </a:r>
          </a:p>
          <a:p>
            <a:pPr lvl="0">
              <a:buClr>
                <a:srgbClr val="FFFF00"/>
              </a:buClr>
              <a:buSzPct val="25000"/>
            </a:pPr>
            <a:r>
              <a:rPr lang="de-DE" sz="3200" dirty="0">
                <a:solidFill>
                  <a:srgbClr val="FFFF00"/>
                </a:solidFill>
                <a:latin typeface="Courier" charset="0"/>
                <a:ea typeface="Courier" charset="0"/>
                <a:cs typeface="Courier" charset="0"/>
                <a:sym typeface="Cabin"/>
              </a:rPr>
              <a:t>break 	</a:t>
            </a:r>
            <a:r>
              <a:rPr lang="de-DE" sz="3200" dirty="0" err="1">
                <a:solidFill>
                  <a:srgbClr val="FFFF00"/>
                </a:solidFill>
                <a:latin typeface="Courier" charset="0"/>
                <a:ea typeface="Courier" charset="0"/>
                <a:cs typeface="Courier" charset="0"/>
                <a:sym typeface="Cabin"/>
              </a:rPr>
              <a:t>except</a:t>
            </a:r>
            <a:r>
              <a:rPr lang="de-DE" sz="3200" dirty="0">
                <a:solidFill>
                  <a:srgbClr val="FFFF00"/>
                </a:solidFill>
                <a:latin typeface="Courier" charset="0"/>
                <a:ea typeface="Courier" charset="0"/>
                <a:cs typeface="Courier" charset="0"/>
                <a:sym typeface="Cabin"/>
              </a:rPr>
              <a:t> 	in 		</a:t>
            </a:r>
            <a:r>
              <a:rPr lang="de-DE" sz="3200" dirty="0" err="1">
                <a:solidFill>
                  <a:srgbClr val="FFFF00"/>
                </a:solidFill>
                <a:latin typeface="Courier" charset="0"/>
                <a:ea typeface="Courier" charset="0"/>
                <a:cs typeface="Courier" charset="0"/>
                <a:sym typeface="Cabin"/>
              </a:rPr>
              <a:t>raise</a:t>
            </a:r>
            <a:endParaRPr lang="en-US" sz="3200" u="none" strike="noStrike" cap="none" dirty="0">
              <a:solidFill>
                <a:srgbClr val="FFFF00"/>
              </a:solidFill>
              <a:latin typeface="Courier" charset="0"/>
              <a:ea typeface="Courier" charset="0"/>
              <a:cs typeface="Courier" charset="0"/>
              <a:sym typeface="Cabin"/>
            </a:endParaRPr>
          </a:p>
        </p:txBody>
      </p:sp>
    </p:spTree>
    <p:extLst>
      <p:ext uri="{BB962C8B-B14F-4D97-AF65-F5344CB8AC3E}">
        <p14:creationId xmlns:p14="http://schemas.microsoft.com/office/powerpoint/2010/main" val="1169336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Shape 48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AR" sz="7600" u="none" strike="noStrike" cap="none" dirty="0">
                <a:solidFill>
                  <a:srgbClr val="FFFF00"/>
                </a:solidFill>
                <a:latin typeface="Arial" charset="0"/>
                <a:ea typeface="Arial" charset="0"/>
                <a:cs typeface="Arial" charset="0"/>
                <a:sym typeface="Cabin"/>
              </a:rPr>
              <a:t>Comentarios </a:t>
            </a:r>
            <a:r>
              <a:rPr lang="es-AR" sz="7600" dirty="0">
                <a:solidFill>
                  <a:srgbClr val="FFFF00"/>
                </a:solidFill>
                <a:latin typeface="Arial" charset="0"/>
                <a:ea typeface="Arial" charset="0"/>
                <a:cs typeface="Arial" charset="0"/>
                <a:sym typeface="Cabin"/>
              </a:rPr>
              <a:t>e</a:t>
            </a:r>
            <a:r>
              <a:rPr lang="es-AR" sz="7600" u="none" strike="noStrike" cap="none" dirty="0">
                <a:solidFill>
                  <a:srgbClr val="FFFF00"/>
                </a:solidFill>
                <a:latin typeface="Arial" charset="0"/>
                <a:ea typeface="Arial" charset="0"/>
                <a:cs typeface="Arial" charset="0"/>
                <a:sym typeface="Cabin"/>
              </a:rPr>
              <a:t>n Python</a:t>
            </a:r>
          </a:p>
        </p:txBody>
      </p:sp>
      <p:sp>
        <p:nvSpPr>
          <p:cNvPr id="489" name="Shape 489"/>
          <p:cNvSpPr txBox="1">
            <a:spLocks noGrp="1"/>
          </p:cNvSpPr>
          <p:nvPr>
            <p:ph idx="1"/>
          </p:nvPr>
        </p:nvSpPr>
        <p:spPr>
          <a:xfrm>
            <a:off x="812800" y="2255477"/>
            <a:ext cx="14630400" cy="5902068"/>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Todo lo que aparezca luego de </a:t>
            </a:r>
            <a:r>
              <a:rPr lang="es-AR" sz="3600" b="0" u="none" strike="noStrike" cap="none" dirty="0">
                <a:solidFill>
                  <a:srgbClr val="FFFF00"/>
                </a:solidFill>
                <a:latin typeface="Arial" charset="0"/>
                <a:ea typeface="Arial" charset="0"/>
                <a:cs typeface="Arial" charset="0"/>
                <a:sym typeface="Cabin"/>
              </a:rPr>
              <a:t># </a:t>
            </a:r>
            <a:r>
              <a:rPr lang="es-AR" sz="3600" b="0" u="none" strike="noStrike" cap="none" dirty="0">
                <a:solidFill>
                  <a:schemeClr val="lt1"/>
                </a:solidFill>
                <a:latin typeface="Arial" charset="0"/>
                <a:ea typeface="Arial" charset="0"/>
                <a:cs typeface="Arial" charset="0"/>
                <a:sym typeface="Cabin"/>
              </a:rPr>
              <a:t>es ignorado por Python</a:t>
            </a:r>
          </a:p>
          <a:p>
            <a:pPr marL="749300" marR="0" lvl="0" indent="-371094"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¿Por qué usar comentarios?</a:t>
            </a:r>
          </a:p>
          <a:p>
            <a:pPr marL="1041400" marR="0" lvl="1" indent="-371094" algn="l" rtl="0">
              <a:lnSpc>
                <a:spcPct val="100000"/>
              </a:lnSpc>
              <a:spcBef>
                <a:spcPts val="3500"/>
              </a:spcBef>
              <a:spcAft>
                <a:spcPts val="0"/>
              </a:spcAft>
              <a:buClr>
                <a:schemeClr val="lt1"/>
              </a:buClr>
              <a:buSzPct val="100000"/>
              <a:buFont typeface="Cabin"/>
            </a:pPr>
            <a:r>
              <a:rPr lang="es-AR" sz="3600" b="0" u="none" strike="noStrike" cap="none" dirty="0">
                <a:solidFill>
                  <a:schemeClr val="lt1"/>
                </a:solidFill>
                <a:latin typeface="Arial" charset="0"/>
                <a:ea typeface="Arial" charset="0"/>
                <a:cs typeface="Arial" charset="0"/>
                <a:sym typeface="Cabin"/>
              </a:rPr>
              <a:t>Permiten describir lo que está pasando en la secuencia de un código</a:t>
            </a:r>
          </a:p>
          <a:p>
            <a:pPr marL="1041400" marR="0" lvl="1" indent="-371094" algn="l" rtl="0">
              <a:lnSpc>
                <a:spcPct val="100000"/>
              </a:lnSpc>
              <a:spcBef>
                <a:spcPts val="3500"/>
              </a:spcBef>
              <a:spcAft>
                <a:spcPts val="0"/>
              </a:spcAft>
              <a:buClr>
                <a:schemeClr val="lt1"/>
              </a:buClr>
              <a:buSzPct val="100000"/>
              <a:buFont typeface="Cabin"/>
            </a:pPr>
            <a:r>
              <a:rPr lang="es-AR" sz="3600" b="0" u="none" strike="noStrike" cap="none" dirty="0">
                <a:solidFill>
                  <a:schemeClr val="lt1"/>
                </a:solidFill>
                <a:latin typeface="Arial" charset="0"/>
                <a:ea typeface="Arial" charset="0"/>
                <a:cs typeface="Arial" charset="0"/>
                <a:sym typeface="Cabin"/>
              </a:rPr>
              <a:t>Permiten documentar quién escribió el código o la información auxiliar</a:t>
            </a:r>
          </a:p>
          <a:p>
            <a:pPr marL="1041400" marR="0" lvl="1" indent="-371094" algn="l" rtl="0">
              <a:lnSpc>
                <a:spcPct val="100000"/>
              </a:lnSpc>
              <a:spcBef>
                <a:spcPts val="3500"/>
              </a:spcBef>
              <a:spcAft>
                <a:spcPts val="0"/>
              </a:spcAft>
              <a:buClr>
                <a:schemeClr val="lt1"/>
              </a:buClr>
              <a:buSzPct val="100000"/>
              <a:buFont typeface="Cabin"/>
            </a:pPr>
            <a:r>
              <a:rPr lang="es-AR" sz="3600" b="0" u="none" strike="noStrike" cap="none" dirty="0">
                <a:latin typeface="Arial" charset="0"/>
                <a:ea typeface="Arial" charset="0"/>
                <a:cs typeface="Arial" charset="0"/>
                <a:sym typeface="Cabin"/>
              </a:rPr>
              <a:t>Permiten desactivar </a:t>
            </a:r>
            <a:r>
              <a:rPr lang="es-AR" sz="3600" b="0" u="none" strike="noStrike" cap="none" dirty="0">
                <a:solidFill>
                  <a:schemeClr val="lt1"/>
                </a:solidFill>
                <a:latin typeface="Arial" charset="0"/>
                <a:ea typeface="Arial" charset="0"/>
                <a:cs typeface="Arial" charset="0"/>
                <a:sym typeface="Cabin"/>
              </a:rPr>
              <a:t>la línea de un código, quizás de manera temporaria</a:t>
            </a:r>
          </a:p>
        </p:txBody>
      </p:sp>
    </p:spTree>
    <p:extLst>
      <p:ext uri="{BB962C8B-B14F-4D97-AF65-F5344CB8AC3E}">
        <p14:creationId xmlns:p14="http://schemas.microsoft.com/office/powerpoint/2010/main" val="196317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Shape 494"/>
          <p:cNvSpPr txBox="1"/>
          <p:nvPr/>
        </p:nvSpPr>
        <p:spPr>
          <a:xfrm>
            <a:off x="3848100" y="744286"/>
            <a:ext cx="8864599" cy="7620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AR" sz="2200" b="1" i="0" u="none" strike="noStrike" cap="none" dirty="0">
                <a:solidFill>
                  <a:srgbClr val="FFFF00"/>
                </a:solidFill>
                <a:latin typeface="Courier New"/>
                <a:ea typeface="Courier New"/>
                <a:cs typeface="Courier New"/>
                <a:sym typeface="Courier New"/>
              </a:rPr>
              <a:t># Obtener el nombre del archivo y abrirlo</a:t>
            </a:r>
          </a:p>
          <a:p>
            <a:pPr lvl="0">
              <a:buClr>
                <a:schemeClr val="lt1"/>
              </a:buClr>
              <a:buSzPct val="25000"/>
            </a:pPr>
            <a:r>
              <a:rPr lang="es-AR" sz="2200" b="1" i="0" u="none" strike="noStrike" cap="none" dirty="0">
                <a:solidFill>
                  <a:schemeClr val="lt1"/>
                </a:solidFill>
                <a:latin typeface="Courier New"/>
                <a:ea typeface="Courier New"/>
                <a:cs typeface="Courier New"/>
                <a:sym typeface="Courier New"/>
              </a:rPr>
              <a:t>name = input</a:t>
            </a:r>
            <a:r>
              <a:rPr lang="es-AR" sz="2200" b="1" dirty="0">
                <a:solidFill>
                  <a:schemeClr val="lt1"/>
                </a:solidFill>
                <a:latin typeface="Courier New"/>
                <a:ea typeface="Courier New"/>
                <a:cs typeface="Courier New"/>
                <a:sym typeface="Courier New"/>
              </a:rPr>
              <a:t>('Ingresar </a:t>
            </a:r>
            <a:r>
              <a:rPr lang="es-AR" sz="2200" b="1" i="0" u="none" strike="noStrike" cap="none" dirty="0">
                <a:solidFill>
                  <a:schemeClr val="lt1"/>
                </a:solidFill>
                <a:latin typeface="Courier New"/>
                <a:ea typeface="Courier New"/>
                <a:cs typeface="Courier New"/>
                <a:sym typeface="Courier New"/>
              </a:rPr>
              <a:t>archivo:')</a:t>
            </a:r>
          </a:p>
          <a:p>
            <a:pPr marL="0" marR="0" lvl="0" indent="0" algn="l" rtl="0">
              <a:lnSpc>
                <a:spcPct val="100000"/>
              </a:lnSpc>
              <a:spcBef>
                <a:spcPts val="0"/>
              </a:spcBef>
              <a:spcAft>
                <a:spcPts val="0"/>
              </a:spcAft>
              <a:buClr>
                <a:schemeClr val="lt1"/>
              </a:buClr>
              <a:buSzPct val="25000"/>
              <a:buFont typeface="Cabin"/>
              <a:buNone/>
            </a:pPr>
            <a:r>
              <a:rPr lang="es-AR" sz="2200" b="1" i="0" u="none" strike="noStrike" cap="none" dirty="0">
                <a:solidFill>
                  <a:schemeClr val="lt1"/>
                </a:solidFill>
                <a:latin typeface="Courier New"/>
                <a:ea typeface="Courier New"/>
                <a:cs typeface="Courier New"/>
                <a:sym typeface="Courier New"/>
              </a:rPr>
              <a:t>handle = open(nombre, 'r')</a:t>
            </a:r>
          </a:p>
          <a:p>
            <a:pPr marL="0" marR="0" lvl="0" indent="0" algn="ctr" rtl="0">
              <a:lnSpc>
                <a:spcPct val="100000"/>
              </a:lnSpc>
              <a:spcBef>
                <a:spcPts val="0"/>
              </a:spcBef>
              <a:spcAft>
                <a:spcPts val="0"/>
              </a:spcAft>
              <a:buNone/>
            </a:pPr>
            <a:endParaRPr lang="es-AR" sz="2200" b="1" i="0" u="none" strike="noStrike" cap="none" dirty="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AR" sz="2200" b="1" i="0" u="none" strike="noStrike" cap="none" dirty="0">
                <a:solidFill>
                  <a:srgbClr val="FFFF00"/>
                </a:solidFill>
                <a:latin typeface="Courier New"/>
                <a:ea typeface="Courier New"/>
                <a:cs typeface="Courier New"/>
                <a:sym typeface="Courier New"/>
              </a:rPr>
              <a:t># Frecuencia de la palabra count</a:t>
            </a:r>
          </a:p>
          <a:p>
            <a:pPr lvl="0">
              <a:buClr>
                <a:srgbClr val="FFFFFF"/>
              </a:buClr>
              <a:buSzPct val="25000"/>
            </a:pPr>
            <a:r>
              <a:rPr lang="es-AR" sz="2200" b="1" dirty="0">
                <a:solidFill>
                  <a:srgbClr val="FFFFFF"/>
                </a:solidFill>
                <a:latin typeface="Courier New"/>
                <a:ea typeface="Courier New"/>
                <a:cs typeface="Courier New"/>
                <a:sym typeface="Courier New"/>
              </a:rPr>
              <a:t>conteos = dict()</a:t>
            </a:r>
          </a:p>
          <a:p>
            <a:pPr lvl="0">
              <a:buClr>
                <a:srgbClr val="FFFFFF"/>
              </a:buClr>
              <a:buSzPct val="25000"/>
            </a:pPr>
            <a:r>
              <a:rPr lang="es-AR" sz="2200" b="1" dirty="0" err="1">
                <a:solidFill>
                  <a:srgbClr val="FFFFFF"/>
                </a:solidFill>
                <a:latin typeface="Courier New"/>
                <a:ea typeface="Courier New"/>
                <a:cs typeface="Courier New"/>
                <a:sym typeface="Courier New"/>
              </a:rPr>
              <a:t>for</a:t>
            </a:r>
            <a:r>
              <a:rPr lang="es-AR" sz="2200" b="1" dirty="0">
                <a:solidFill>
                  <a:srgbClr val="FFFFFF"/>
                </a:solidFill>
                <a:latin typeface="Courier New"/>
                <a:ea typeface="Courier New"/>
                <a:cs typeface="Courier New"/>
                <a:sym typeface="Courier New"/>
              </a:rPr>
              <a:t> línea in handle:</a:t>
            </a:r>
          </a:p>
          <a:p>
            <a:pPr lvl="0">
              <a:buClr>
                <a:srgbClr val="FFFFFF"/>
              </a:buClr>
              <a:buSzPct val="25000"/>
            </a:pPr>
            <a:r>
              <a:rPr lang="es-AR" sz="2200" b="1" dirty="0">
                <a:solidFill>
                  <a:srgbClr val="FFFFFF"/>
                </a:solidFill>
                <a:latin typeface="Courier New"/>
                <a:ea typeface="Courier New"/>
                <a:cs typeface="Courier New"/>
                <a:sym typeface="Courier New"/>
              </a:rPr>
              <a:t>    palabras = line.split()</a:t>
            </a:r>
          </a:p>
          <a:p>
            <a:pPr lvl="0">
              <a:buClr>
                <a:srgbClr val="FFFFFF"/>
              </a:buClr>
              <a:buSzPct val="25000"/>
            </a:pPr>
            <a:r>
              <a:rPr lang="es-AR" sz="2200" b="1" dirty="0">
                <a:solidFill>
                  <a:srgbClr val="FFFFFF"/>
                </a:solidFill>
                <a:latin typeface="Courier New"/>
                <a:ea typeface="Courier New"/>
                <a:cs typeface="Courier New"/>
                <a:sym typeface="Courier New"/>
              </a:rPr>
              <a:t>    </a:t>
            </a:r>
            <a:r>
              <a:rPr lang="es-AR" sz="2200" b="1" dirty="0" err="1">
                <a:solidFill>
                  <a:srgbClr val="FFFFFF"/>
                </a:solidFill>
                <a:latin typeface="Courier New"/>
                <a:ea typeface="Courier New"/>
                <a:cs typeface="Courier New"/>
                <a:sym typeface="Courier New"/>
              </a:rPr>
              <a:t>for</a:t>
            </a:r>
            <a:r>
              <a:rPr lang="es-AR" sz="2200" b="1" dirty="0">
                <a:solidFill>
                  <a:srgbClr val="FFFFFF"/>
                </a:solidFill>
                <a:latin typeface="Courier New"/>
                <a:ea typeface="Courier New"/>
                <a:cs typeface="Courier New"/>
                <a:sym typeface="Courier New"/>
              </a:rPr>
              <a:t> palabra in palabras:</a:t>
            </a:r>
          </a:p>
          <a:p>
            <a:pPr lvl="0">
              <a:buClr>
                <a:srgbClr val="FFFFFF"/>
              </a:buClr>
              <a:buSzPct val="25000"/>
            </a:pPr>
            <a:r>
              <a:rPr lang="es-AR" sz="2200" b="1" dirty="0">
                <a:solidFill>
                  <a:srgbClr val="FFFFFF"/>
                </a:solidFill>
                <a:latin typeface="Courier New"/>
                <a:ea typeface="Courier New"/>
                <a:cs typeface="Courier New"/>
                <a:sym typeface="Courier New"/>
              </a:rPr>
              <a:t>        conteos[palabra] = </a:t>
            </a:r>
            <a:r>
              <a:rPr lang="es-AR" sz="2200" b="1" dirty="0" err="1">
                <a:solidFill>
                  <a:srgbClr val="FFFFFF"/>
                </a:solidFill>
                <a:latin typeface="Courier New"/>
                <a:ea typeface="Courier New"/>
                <a:cs typeface="Courier New"/>
                <a:sym typeface="Courier New"/>
              </a:rPr>
              <a:t>counts.get</a:t>
            </a:r>
            <a:r>
              <a:rPr lang="es-AR" sz="2200" b="1" dirty="0">
                <a:solidFill>
                  <a:srgbClr val="FFFFFF"/>
                </a:solidFill>
                <a:latin typeface="Courier New"/>
                <a:ea typeface="Courier New"/>
                <a:cs typeface="Courier New"/>
                <a:sym typeface="Courier New"/>
              </a:rPr>
              <a:t>(palabra,0) + 1</a:t>
            </a:r>
          </a:p>
          <a:p>
            <a:pPr marL="0" marR="0" lvl="0" indent="0" algn="ctr" rtl="0">
              <a:lnSpc>
                <a:spcPct val="100000"/>
              </a:lnSpc>
              <a:spcBef>
                <a:spcPts val="0"/>
              </a:spcBef>
              <a:spcAft>
                <a:spcPts val="0"/>
              </a:spcAft>
              <a:buNone/>
            </a:pPr>
            <a:endParaRPr lang="es-AR" sz="2200" b="1" i="0" u="none" strike="noStrike" cap="none" dirty="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AR" sz="2200" b="1" i="0" u="none" strike="noStrike" cap="none" dirty="0">
                <a:solidFill>
                  <a:srgbClr val="FFFF00"/>
                </a:solidFill>
                <a:latin typeface="Courier New"/>
                <a:ea typeface="Courier New"/>
                <a:cs typeface="Courier New"/>
                <a:sym typeface="Courier New"/>
              </a:rPr>
              <a:t># Encontrar la palabra más común</a:t>
            </a:r>
          </a:p>
          <a:p>
            <a:pPr marL="0" marR="0" lvl="0" indent="0" algn="l" rtl="0">
              <a:lnSpc>
                <a:spcPct val="100000"/>
              </a:lnSpc>
              <a:spcBef>
                <a:spcPts val="0"/>
              </a:spcBef>
              <a:spcAft>
                <a:spcPts val="0"/>
              </a:spcAft>
              <a:buClr>
                <a:srgbClr val="FFFFFF"/>
              </a:buClr>
              <a:buSzPct val="25000"/>
              <a:buFont typeface="Cabin"/>
              <a:buNone/>
            </a:pPr>
            <a:r>
              <a:rPr lang="es-AR" sz="2200" b="1" i="0" u="none" strike="noStrike" cap="none" dirty="0">
                <a:solidFill>
                  <a:srgbClr val="FFFFFF"/>
                </a:solidFill>
                <a:latin typeface="Courier New"/>
                <a:ea typeface="Courier New"/>
                <a:cs typeface="Courier New"/>
                <a:sym typeface="Courier New"/>
              </a:rPr>
              <a:t>bigcount = Ninguno</a:t>
            </a:r>
          </a:p>
          <a:p>
            <a:pPr marL="0" marR="0" lvl="0" indent="0" algn="l" rtl="0">
              <a:lnSpc>
                <a:spcPct val="100000"/>
              </a:lnSpc>
              <a:spcBef>
                <a:spcPts val="0"/>
              </a:spcBef>
              <a:spcAft>
                <a:spcPts val="0"/>
              </a:spcAft>
              <a:buClr>
                <a:srgbClr val="FFFFFF"/>
              </a:buClr>
              <a:buSzPct val="25000"/>
              <a:buFont typeface="Cabin"/>
              <a:buNone/>
            </a:pPr>
            <a:r>
              <a:rPr lang="es-AR" sz="2200" b="1" i="0" u="none" strike="noStrike" cap="none" dirty="0">
                <a:solidFill>
                  <a:srgbClr val="FFFFFF"/>
                </a:solidFill>
                <a:latin typeface="Courier New"/>
                <a:ea typeface="Courier New"/>
                <a:cs typeface="Courier New"/>
                <a:sym typeface="Courier New"/>
              </a:rPr>
              <a:t>bigword = Ninguna</a:t>
            </a:r>
          </a:p>
          <a:p>
            <a:pPr marL="0" marR="0" lvl="0" indent="0" algn="l" rtl="0">
              <a:lnSpc>
                <a:spcPct val="100000"/>
              </a:lnSpc>
              <a:spcBef>
                <a:spcPts val="0"/>
              </a:spcBef>
              <a:spcAft>
                <a:spcPts val="0"/>
              </a:spcAft>
              <a:buClr>
                <a:srgbClr val="FFFFFF"/>
              </a:buClr>
              <a:buSzPct val="25000"/>
              <a:buFont typeface="Cabin"/>
              <a:buNone/>
            </a:pPr>
            <a:r>
              <a:rPr lang="es-AR" sz="2200" b="1" i="0" u="none" strike="noStrike" cap="none" dirty="0" err="1">
                <a:solidFill>
                  <a:srgbClr val="FFFFFF"/>
                </a:solidFill>
                <a:latin typeface="Courier New"/>
                <a:ea typeface="Courier New"/>
                <a:cs typeface="Courier New"/>
                <a:sym typeface="Courier New"/>
              </a:rPr>
              <a:t>for</a:t>
            </a:r>
            <a:r>
              <a:rPr lang="es-AR" sz="2200" b="1" i="0" u="none" strike="noStrike" cap="none" dirty="0">
                <a:solidFill>
                  <a:srgbClr val="FFFFFF"/>
                </a:solidFill>
                <a:latin typeface="Courier New"/>
                <a:ea typeface="Courier New"/>
                <a:cs typeface="Courier New"/>
                <a:sym typeface="Courier New"/>
              </a:rPr>
              <a:t> palabra, conteo in counts.items():</a:t>
            </a:r>
          </a:p>
          <a:p>
            <a:pPr marL="0" marR="0" lvl="0" indent="0" algn="l" rtl="0">
              <a:lnSpc>
                <a:spcPct val="100000"/>
              </a:lnSpc>
              <a:spcBef>
                <a:spcPts val="0"/>
              </a:spcBef>
              <a:spcAft>
                <a:spcPts val="0"/>
              </a:spcAft>
              <a:buClr>
                <a:srgbClr val="FFFFFF"/>
              </a:buClr>
              <a:buSzPct val="25000"/>
              <a:buFont typeface="Cabin"/>
              <a:buNone/>
            </a:pPr>
            <a:r>
              <a:rPr lang="es-AR" sz="2200" b="1" i="0" u="none" strike="noStrike" cap="none" dirty="0" err="1">
                <a:solidFill>
                  <a:srgbClr val="FFFFFF"/>
                </a:solidFill>
                <a:latin typeface="Courier New"/>
                <a:ea typeface="Courier New"/>
                <a:cs typeface="Courier New"/>
                <a:sym typeface="Courier New"/>
              </a:rPr>
              <a:t>if</a:t>
            </a:r>
            <a:r>
              <a:rPr lang="es-AR" sz="2200" b="1" i="0" u="none" strike="noStrike" cap="none" dirty="0">
                <a:solidFill>
                  <a:srgbClr val="FFFFFF"/>
                </a:solidFill>
                <a:latin typeface="Courier New"/>
                <a:ea typeface="Courier New"/>
                <a:cs typeface="Courier New"/>
                <a:sym typeface="Courier New"/>
              </a:rPr>
              <a:t> </a:t>
            </a:r>
            <a:r>
              <a:rPr lang="es-AR" sz="2200" b="1" i="0" u="none" strike="noStrike" cap="none" dirty="0" err="1">
                <a:solidFill>
                  <a:srgbClr val="FFFFFF"/>
                </a:solidFill>
                <a:latin typeface="Courier New"/>
                <a:ea typeface="Courier New"/>
                <a:cs typeface="Courier New"/>
                <a:sym typeface="Courier New"/>
              </a:rPr>
              <a:t>bigcount</a:t>
            </a:r>
            <a:r>
              <a:rPr lang="es-AR" sz="2200" b="1" i="0" u="none" strike="noStrike" cap="none" dirty="0">
                <a:solidFill>
                  <a:srgbClr val="FFFFFF"/>
                </a:solidFill>
                <a:latin typeface="Courier New"/>
                <a:ea typeface="Courier New"/>
                <a:cs typeface="Courier New"/>
                <a:sym typeface="Courier New"/>
              </a:rPr>
              <a:t> </a:t>
            </a:r>
            <a:r>
              <a:rPr lang="es-AR" sz="2200" b="1" dirty="0" err="1">
                <a:solidFill>
                  <a:srgbClr val="FFFFFF"/>
                </a:solidFill>
                <a:latin typeface="Courier New"/>
                <a:ea typeface="Courier New"/>
                <a:cs typeface="Courier New"/>
                <a:sym typeface="Courier New"/>
              </a:rPr>
              <a:t>i</a:t>
            </a:r>
            <a:r>
              <a:rPr lang="es-AR" sz="2200" b="1" i="0" u="none" strike="noStrike" cap="none" dirty="0" err="1">
                <a:solidFill>
                  <a:srgbClr val="FFFFFF"/>
                </a:solidFill>
                <a:latin typeface="Courier New"/>
                <a:ea typeface="Courier New"/>
                <a:cs typeface="Courier New"/>
                <a:sym typeface="Courier New"/>
              </a:rPr>
              <a:t>s</a:t>
            </a:r>
            <a:r>
              <a:rPr lang="es-AR" sz="2200" b="1" i="0" u="none" strike="noStrike" cap="none" dirty="0">
                <a:solidFill>
                  <a:srgbClr val="FFFFFF"/>
                </a:solidFill>
                <a:latin typeface="Courier New"/>
                <a:ea typeface="Courier New"/>
                <a:cs typeface="Courier New"/>
                <a:sym typeface="Courier New"/>
              </a:rPr>
              <a:t> ninguno </a:t>
            </a:r>
            <a:r>
              <a:rPr lang="es-AR" sz="2200" b="1" i="0" u="none" strike="noStrike" cap="none" dirty="0" err="1">
                <a:solidFill>
                  <a:srgbClr val="FFFFFF"/>
                </a:solidFill>
                <a:latin typeface="Courier New"/>
                <a:ea typeface="Courier New"/>
                <a:cs typeface="Courier New"/>
                <a:sym typeface="Courier New"/>
              </a:rPr>
              <a:t>or</a:t>
            </a:r>
            <a:r>
              <a:rPr lang="es-AR" sz="2200" b="1" i="0" u="none" strike="noStrike" cap="none" dirty="0">
                <a:solidFill>
                  <a:srgbClr val="FFFFFF"/>
                </a:solidFill>
                <a:latin typeface="Courier New"/>
                <a:ea typeface="Courier New"/>
                <a:cs typeface="Courier New"/>
                <a:sym typeface="Courier New"/>
              </a:rPr>
              <a:t> conteo &gt; bigcount:</a:t>
            </a:r>
          </a:p>
          <a:p>
            <a:pPr marL="0" marR="0" lvl="0" indent="0" algn="l" rtl="0">
              <a:lnSpc>
                <a:spcPct val="100000"/>
              </a:lnSpc>
              <a:spcBef>
                <a:spcPts val="0"/>
              </a:spcBef>
              <a:spcAft>
                <a:spcPts val="0"/>
              </a:spcAft>
              <a:buClr>
                <a:srgbClr val="FFFFFF"/>
              </a:buClr>
              <a:buSzPct val="25000"/>
              <a:buFont typeface="Cabin"/>
              <a:buNone/>
            </a:pPr>
            <a:r>
              <a:rPr lang="es-AR" sz="2200" b="1" i="0" u="none" strike="noStrike" cap="none" dirty="0">
                <a:solidFill>
                  <a:srgbClr val="FFFFFF"/>
                </a:solidFill>
                <a:latin typeface="Courier New"/>
                <a:ea typeface="Courier New"/>
                <a:cs typeface="Courier New"/>
                <a:sym typeface="Courier New"/>
              </a:rPr>
              <a:t>        bigword = palabra</a:t>
            </a:r>
          </a:p>
          <a:p>
            <a:pPr marL="0" marR="0" lvl="0" indent="0" algn="l" rtl="0">
              <a:lnSpc>
                <a:spcPct val="100000"/>
              </a:lnSpc>
              <a:spcBef>
                <a:spcPts val="0"/>
              </a:spcBef>
              <a:spcAft>
                <a:spcPts val="0"/>
              </a:spcAft>
              <a:buClr>
                <a:srgbClr val="FFFFFF"/>
              </a:buClr>
              <a:buSzPct val="25000"/>
              <a:buFont typeface="Cabin"/>
              <a:buNone/>
            </a:pPr>
            <a:r>
              <a:rPr lang="es-AR" sz="2200" b="1" i="0" u="none" strike="noStrike" cap="none" dirty="0">
                <a:solidFill>
                  <a:srgbClr val="FFFFFF"/>
                </a:solidFill>
                <a:latin typeface="Courier New"/>
                <a:ea typeface="Courier New"/>
                <a:cs typeface="Courier New"/>
                <a:sym typeface="Courier New"/>
              </a:rPr>
              <a:t>        bigcount = conteo</a:t>
            </a:r>
          </a:p>
          <a:p>
            <a:pPr marL="0" marR="0" lvl="0" indent="0" algn="ctr" rtl="0">
              <a:lnSpc>
                <a:spcPct val="100000"/>
              </a:lnSpc>
              <a:spcBef>
                <a:spcPts val="0"/>
              </a:spcBef>
              <a:spcAft>
                <a:spcPts val="0"/>
              </a:spcAft>
              <a:buNone/>
            </a:pPr>
            <a:endParaRPr lang="es-AR" sz="2200" b="1" i="0" u="none" strike="noStrike" cap="none" dirty="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AR" sz="2200" b="1" i="0" u="none" strike="noStrike" cap="none" dirty="0">
                <a:solidFill>
                  <a:srgbClr val="FFFF00"/>
                </a:solidFill>
                <a:latin typeface="Courier New"/>
                <a:ea typeface="Courier New"/>
                <a:cs typeface="Courier New"/>
                <a:sym typeface="Courier New"/>
              </a:rPr>
              <a:t># Todo terminado</a:t>
            </a:r>
          </a:p>
          <a:p>
            <a:pPr marL="0" marR="0" lvl="0" indent="0" algn="l" rtl="0">
              <a:lnSpc>
                <a:spcPct val="100000"/>
              </a:lnSpc>
              <a:spcBef>
                <a:spcPts val="0"/>
              </a:spcBef>
              <a:spcAft>
                <a:spcPts val="0"/>
              </a:spcAft>
              <a:buClr>
                <a:srgbClr val="FFFFFF"/>
              </a:buClr>
              <a:buSzPct val="25000"/>
              <a:buFont typeface="Cabin"/>
              <a:buNone/>
            </a:pPr>
            <a:r>
              <a:rPr lang="es-AR" sz="2200" b="1" dirty="0">
                <a:solidFill>
                  <a:srgbClr val="FFFFFF"/>
                </a:solidFill>
                <a:latin typeface="Courier New"/>
                <a:ea typeface="Courier New"/>
                <a:cs typeface="Courier New"/>
                <a:sym typeface="Courier New"/>
              </a:rPr>
              <a:t>p</a:t>
            </a:r>
            <a:r>
              <a:rPr lang="es-AR" sz="2200" b="1" i="0" u="none" strike="noStrike" cap="none" dirty="0">
                <a:solidFill>
                  <a:srgbClr val="FFFFFF"/>
                </a:solidFill>
                <a:latin typeface="Courier New"/>
                <a:ea typeface="Courier New"/>
                <a:cs typeface="Courier New"/>
                <a:sym typeface="Courier New"/>
              </a:rPr>
              <a:t>rint(bigword, bigcount)</a:t>
            </a:r>
          </a:p>
        </p:txBody>
      </p:sp>
    </p:spTree>
    <p:extLst>
      <p:ext uri="{BB962C8B-B14F-4D97-AF65-F5344CB8AC3E}">
        <p14:creationId xmlns:p14="http://schemas.microsoft.com/office/powerpoint/2010/main" val="10672278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Shape 479"/>
          <p:cNvSpPr txBox="1">
            <a:spLocks noGrp="1"/>
          </p:cNvSpPr>
          <p:nvPr>
            <p:ph type="title"/>
          </p:nvPr>
        </p:nvSpPr>
        <p:spPr>
          <a:xfrm>
            <a:off x="812800" y="1111657"/>
            <a:ext cx="10521950" cy="1104899"/>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7800" u="none" strike="noStrike" cap="none" dirty="0">
                <a:solidFill>
                  <a:srgbClr val="FFFF00"/>
                </a:solidFill>
                <a:latin typeface="Arial" charset="0"/>
                <a:ea typeface="Arial" charset="0"/>
                <a:cs typeface="Arial" charset="0"/>
                <a:sym typeface="Cabin"/>
              </a:rPr>
              <a:t>Convertir Input (Entrada) del </a:t>
            </a:r>
            <a:r>
              <a:rPr lang="es-AR" sz="7800" dirty="0">
                <a:solidFill>
                  <a:srgbClr val="FFFF00"/>
                </a:solidFill>
                <a:latin typeface="Arial" charset="0"/>
                <a:ea typeface="Arial" charset="0"/>
                <a:cs typeface="Arial" charset="0"/>
                <a:sym typeface="Cabin"/>
              </a:rPr>
              <a:t>Usuario</a:t>
            </a:r>
            <a:endParaRPr lang="es-AR" sz="7800" u="none" strike="noStrike" cap="none" dirty="0">
              <a:solidFill>
                <a:srgbClr val="FFFF00"/>
              </a:solidFill>
              <a:latin typeface="Arial" charset="0"/>
              <a:ea typeface="Arial" charset="0"/>
              <a:cs typeface="Arial" charset="0"/>
              <a:sym typeface="Cabin"/>
            </a:endParaRPr>
          </a:p>
        </p:txBody>
      </p:sp>
      <p:sp>
        <p:nvSpPr>
          <p:cNvPr id="480" name="Shape 480"/>
          <p:cNvSpPr txBox="1">
            <a:spLocks noGrp="1"/>
          </p:cNvSpPr>
          <p:nvPr>
            <p:ph idx="1"/>
          </p:nvPr>
        </p:nvSpPr>
        <p:spPr>
          <a:xfrm>
            <a:off x="812800" y="2732517"/>
            <a:ext cx="7245350" cy="6034087"/>
          </a:xfrm>
          <a:prstGeom prst="rect">
            <a:avLst/>
          </a:prstGeom>
          <a:noFill/>
          <a:ln>
            <a:noFill/>
          </a:ln>
        </p:spPr>
        <p:txBody>
          <a:bodyPr lIns="50800" tIns="50800" rIns="50800" bIns="50800" anchor="ctr" anchorCtr="0">
            <a:noAutofit/>
          </a:bodyPr>
          <a:lstStyle/>
          <a:p>
            <a:pPr marL="1104900" marR="0" lvl="0" indent="-787400" algn="l" rtl="0">
              <a:lnSpc>
                <a:spcPct val="100000"/>
              </a:lnSpc>
              <a:spcBef>
                <a:spcPts val="0"/>
              </a:spcBef>
              <a:spcAft>
                <a:spcPts val="0"/>
              </a:spcAft>
              <a:buClr>
                <a:schemeClr val="lt1"/>
              </a:buClr>
              <a:buSzPct val="171000"/>
              <a:buFont typeface="Cabin"/>
              <a:buChar char="•"/>
            </a:pPr>
            <a:r>
              <a:rPr lang="es-AR" sz="3800" b="0" u="none" strike="noStrike" cap="none" dirty="0">
                <a:solidFill>
                  <a:schemeClr val="lt1"/>
                </a:solidFill>
                <a:latin typeface="Arial" charset="0"/>
                <a:ea typeface="Arial" charset="0"/>
                <a:cs typeface="Arial" charset="0"/>
                <a:sym typeface="Cabin"/>
              </a:rPr>
              <a:t>Si queremos leer un número del usuario, debemos convertirlo de una cadena a un número utilizando la función </a:t>
            </a:r>
            <a:r>
              <a:rPr lang="es-AR" sz="3800" b="0" dirty="0">
                <a:solidFill>
                  <a:schemeClr val="lt1"/>
                </a:solidFill>
                <a:latin typeface="Arial" charset="0"/>
                <a:ea typeface="Arial" charset="0"/>
                <a:cs typeface="Arial" charset="0"/>
                <a:sym typeface="Cabin"/>
              </a:rPr>
              <a:t>type conversion (conversión de tipo)</a:t>
            </a:r>
            <a:endParaRPr lang="es-AR" sz="3800" b="0" u="none" strike="noStrike" cap="none" dirty="0">
              <a:solidFill>
                <a:schemeClr val="lt1"/>
              </a:solidFill>
              <a:latin typeface="Arial" charset="0"/>
              <a:ea typeface="Arial" charset="0"/>
              <a:cs typeface="Arial" charset="0"/>
              <a:sym typeface="Cabin"/>
            </a:endParaRPr>
          </a:p>
          <a:p>
            <a:pPr marL="1104900" marR="0" lvl="0" indent="-787400" algn="l" rtl="0">
              <a:lnSpc>
                <a:spcPct val="100000"/>
              </a:lnSpc>
              <a:spcBef>
                <a:spcPts val="2300"/>
              </a:spcBef>
              <a:spcAft>
                <a:spcPts val="0"/>
              </a:spcAft>
              <a:buClr>
                <a:schemeClr val="lt1"/>
              </a:buClr>
              <a:buSzPct val="171000"/>
              <a:buFont typeface="Cabin"/>
              <a:buChar char="•"/>
            </a:pPr>
            <a:r>
              <a:rPr lang="es-AR" sz="3800" b="0" u="none" strike="noStrike" cap="none" dirty="0">
                <a:solidFill>
                  <a:schemeClr val="lt1"/>
                </a:solidFill>
                <a:latin typeface="Arial" charset="0"/>
                <a:ea typeface="Arial" charset="0"/>
                <a:cs typeface="Arial" charset="0"/>
                <a:sym typeface="Cabin"/>
              </a:rPr>
              <a:t>Luego, analizaremos cómo manejar datos de entrada </a:t>
            </a:r>
            <a:r>
              <a:rPr lang="es-AR" sz="3800" b="0" dirty="0">
                <a:solidFill>
                  <a:schemeClr val="lt1"/>
                </a:solidFill>
                <a:latin typeface="Arial" charset="0"/>
                <a:ea typeface="Arial" charset="0"/>
                <a:cs typeface="Arial" charset="0"/>
                <a:sym typeface="Cabin"/>
              </a:rPr>
              <a:t>incorrectos</a:t>
            </a:r>
            <a:endParaRPr lang="es-AR" sz="3800" b="0" u="none" strike="noStrike" cap="none" dirty="0">
              <a:solidFill>
                <a:schemeClr val="lt1"/>
              </a:solidFill>
              <a:latin typeface="Arial" charset="0"/>
              <a:ea typeface="Arial" charset="0"/>
              <a:cs typeface="Arial" charset="0"/>
              <a:sym typeface="Cabin"/>
            </a:endParaRPr>
          </a:p>
        </p:txBody>
      </p:sp>
      <p:sp>
        <p:nvSpPr>
          <p:cNvPr id="481" name="Shape 481"/>
          <p:cNvSpPr txBox="1"/>
          <p:nvPr/>
        </p:nvSpPr>
        <p:spPr>
          <a:xfrm>
            <a:off x="8862999" y="3683000"/>
            <a:ext cx="6831899" cy="1778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800" b="1" i="0" u="none" strike="noStrike" cap="none" dirty="0">
                <a:solidFill>
                  <a:srgbClr val="FFFF00"/>
                </a:solidFill>
                <a:latin typeface="Courier New"/>
                <a:ea typeface="Courier New"/>
                <a:cs typeface="Courier New"/>
                <a:sym typeface="Courier New"/>
              </a:rPr>
              <a:t># Convertir pisos del elevador</a:t>
            </a:r>
          </a:p>
          <a:p>
            <a:pPr lvl="0">
              <a:buClr>
                <a:srgbClr val="00FF00"/>
              </a:buClr>
              <a:buSzPct val="25000"/>
            </a:pPr>
            <a:r>
              <a:rPr lang="en-US" sz="2800" b="1" i="0" u="none" strike="noStrike" cap="none" dirty="0">
                <a:solidFill>
                  <a:srgbClr val="00FF00"/>
                </a:solidFill>
                <a:latin typeface="Courier New"/>
                <a:ea typeface="Courier New"/>
                <a:cs typeface="Courier New"/>
                <a:sym typeface="Courier New"/>
              </a:rPr>
              <a:t>inp</a:t>
            </a:r>
            <a:r>
              <a:rPr lang="en-US" sz="2800" b="1" i="0" u="none" strike="noStrike" cap="none" dirty="0">
                <a:solidFill>
                  <a:schemeClr val="lt1"/>
                </a:solidFill>
                <a:latin typeface="Courier New"/>
                <a:ea typeface="Courier New"/>
                <a:cs typeface="Courier New"/>
                <a:sym typeface="Courier New"/>
              </a:rPr>
              <a:t> = </a:t>
            </a:r>
            <a:r>
              <a:rPr lang="en-US" sz="2800" b="1" i="0" u="none" strike="noStrike" cap="none" dirty="0">
                <a:solidFill>
                  <a:srgbClr val="FFFF00"/>
                </a:solidFill>
                <a:latin typeface="Courier New"/>
                <a:ea typeface="Courier New"/>
                <a:cs typeface="Courier New"/>
                <a:sym typeface="Courier New"/>
              </a:rPr>
              <a:t>input(</a:t>
            </a:r>
            <a:r>
              <a:rPr lang="en-US" sz="2800" b="1" dirty="0">
                <a:solidFill>
                  <a:schemeClr val="lt1"/>
                </a:solidFill>
                <a:latin typeface="Courier New"/>
                <a:ea typeface="Courier New"/>
                <a:cs typeface="Courier New"/>
                <a:sym typeface="Courier New"/>
              </a:rPr>
              <a:t>'</a:t>
            </a:r>
            <a:r>
              <a:rPr lang="en-US" sz="2800" b="1" i="0" u="none" strike="noStrike" cap="none" dirty="0" err="1">
                <a:solidFill>
                  <a:schemeClr val="lt1"/>
                </a:solidFill>
                <a:latin typeface="Courier New"/>
                <a:ea typeface="Courier New"/>
                <a:cs typeface="Courier New"/>
                <a:sym typeface="Courier New"/>
              </a:rPr>
              <a:t>Piso</a:t>
            </a:r>
            <a:r>
              <a:rPr lang="en-US" sz="2800" b="1" i="0" u="none" strike="noStrike" cap="none" dirty="0">
                <a:solidFill>
                  <a:schemeClr val="lt1"/>
                </a:solidFill>
                <a:latin typeface="Courier New"/>
                <a:ea typeface="Courier New"/>
                <a:cs typeface="Courier New"/>
                <a:sym typeface="Courier New"/>
              </a:rPr>
              <a:t> </a:t>
            </a:r>
            <a:r>
              <a:rPr lang="en-US" sz="2800" b="1" i="0" u="none" strike="noStrike" cap="none" dirty="0" err="1">
                <a:solidFill>
                  <a:schemeClr val="lt1"/>
                </a:solidFill>
                <a:latin typeface="Courier New"/>
                <a:ea typeface="Courier New"/>
                <a:cs typeface="Courier New"/>
                <a:sym typeface="Courier New"/>
              </a:rPr>
              <a:t>europeo</a:t>
            </a:r>
            <a:r>
              <a:rPr lang="en-US" sz="2800" b="1" dirty="0">
                <a:solidFill>
                  <a:schemeClr val="lt1"/>
                </a:solidFill>
                <a:latin typeface="Courier New"/>
                <a:ea typeface="Courier New"/>
                <a:cs typeface="Courier New"/>
                <a:sym typeface="Courier New"/>
              </a:rPr>
              <a:t>'</a:t>
            </a:r>
            <a:r>
              <a:rPr lang="en-US" sz="2800" b="1" i="0" u="none" strike="noStrike" cap="none" dirty="0">
                <a:solidFill>
                  <a:srgbClr val="FFFF00"/>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2800" b="1" i="0" u="none" strike="noStrike" cap="none" dirty="0">
                <a:solidFill>
                  <a:srgbClr val="00FF00"/>
                </a:solidFill>
                <a:latin typeface="Courier New"/>
                <a:ea typeface="Courier New"/>
                <a:cs typeface="Courier New"/>
                <a:sym typeface="Courier New"/>
              </a:rPr>
              <a:t>usf</a:t>
            </a:r>
            <a:r>
              <a:rPr lang="en-US" sz="2800" b="1" i="0" u="none" strike="noStrike" cap="none" dirty="0">
                <a:solidFill>
                  <a:schemeClr val="lt1"/>
                </a:solidFill>
                <a:latin typeface="Courier New"/>
                <a:ea typeface="Courier New"/>
                <a:cs typeface="Courier New"/>
                <a:sym typeface="Courier New"/>
              </a:rPr>
              <a:t> = </a:t>
            </a:r>
            <a:r>
              <a:rPr lang="en-US" sz="2800" b="1" i="0" u="none" strike="noStrike" cap="none" dirty="0">
                <a:solidFill>
                  <a:srgbClr val="FFFF00"/>
                </a:solidFill>
                <a:latin typeface="Courier New"/>
                <a:ea typeface="Courier New"/>
                <a:cs typeface="Courier New"/>
                <a:sym typeface="Courier New"/>
              </a:rPr>
              <a:t>int(</a:t>
            </a:r>
            <a:r>
              <a:rPr lang="en-US" sz="2800" b="1" i="0" u="none" strike="noStrike" cap="none" dirty="0">
                <a:solidFill>
                  <a:srgbClr val="00FF00"/>
                </a:solidFill>
                <a:latin typeface="Courier New"/>
                <a:ea typeface="Courier New"/>
                <a:cs typeface="Courier New"/>
                <a:sym typeface="Courier New"/>
              </a:rPr>
              <a:t>inp</a:t>
            </a:r>
            <a:r>
              <a:rPr lang="en-US" sz="2800" b="1" i="0" u="none" strike="noStrike" cap="none" dirty="0">
                <a:solidFill>
                  <a:srgbClr val="FFFF00"/>
                </a:solidFill>
                <a:latin typeface="Courier New"/>
                <a:ea typeface="Courier New"/>
                <a:cs typeface="Courier New"/>
                <a:sym typeface="Courier New"/>
              </a:rPr>
              <a:t>)</a:t>
            </a:r>
            <a:r>
              <a:rPr lang="en-US" sz="2800" b="1" i="0" u="none" strike="noStrike" cap="none" dirty="0">
                <a:solidFill>
                  <a:schemeClr val="lt1"/>
                </a:solidFill>
                <a:latin typeface="Courier New"/>
                <a:ea typeface="Courier New"/>
                <a:cs typeface="Courier New"/>
                <a:sym typeface="Courier New"/>
              </a:rPr>
              <a:t> </a:t>
            </a:r>
            <a:r>
              <a:rPr lang="en-US" sz="2800" b="1" i="0" u="none" strike="noStrike" cap="none" dirty="0">
                <a:solidFill>
                  <a:srgbClr val="00FFFF"/>
                </a:solidFill>
                <a:latin typeface="Courier New"/>
                <a:ea typeface="Courier New"/>
                <a:cs typeface="Courier New"/>
                <a:sym typeface="Courier New"/>
              </a:rPr>
              <a:t>+</a:t>
            </a:r>
            <a:r>
              <a:rPr lang="en-US" sz="2800" b="1" i="0" u="none" strike="noStrike" cap="none" dirty="0">
                <a:solidFill>
                  <a:schemeClr val="lt1"/>
                </a:solidFill>
                <a:latin typeface="Courier New"/>
                <a:ea typeface="Courier New"/>
                <a:cs typeface="Courier New"/>
                <a:sym typeface="Courier New"/>
              </a:rPr>
              <a:t> 1</a:t>
            </a:r>
          </a:p>
          <a:p>
            <a:pPr lvl="0">
              <a:buClr>
                <a:srgbClr val="FFFF00"/>
              </a:buClr>
              <a:buSzPct val="25000"/>
            </a:pPr>
            <a:r>
              <a:rPr lang="en-US" sz="2800" b="1" i="0" u="none" strike="noStrike" cap="none" dirty="0">
                <a:solidFill>
                  <a:srgbClr val="FFFF00"/>
                </a:solidFill>
                <a:latin typeface="Courier New"/>
                <a:ea typeface="Courier New"/>
                <a:cs typeface="Courier New"/>
                <a:sym typeface="Courier New"/>
              </a:rPr>
              <a:t>print(</a:t>
            </a:r>
            <a:r>
              <a:rPr lang="en-US" sz="2800" b="1" dirty="0">
                <a:solidFill>
                  <a:schemeClr val="lt1"/>
                </a:solidFill>
                <a:latin typeface="Courier New"/>
                <a:ea typeface="Courier New"/>
                <a:cs typeface="Courier New"/>
                <a:sym typeface="Courier New"/>
              </a:rPr>
              <a:t>'</a:t>
            </a:r>
            <a:r>
              <a:rPr lang="en-US" sz="2800" b="1" i="0" u="none" strike="noStrike" cap="none" dirty="0" err="1">
                <a:solidFill>
                  <a:schemeClr val="lt1"/>
                </a:solidFill>
                <a:latin typeface="Courier New"/>
                <a:ea typeface="Courier New"/>
                <a:cs typeface="Courier New"/>
                <a:sym typeface="Courier New"/>
              </a:rPr>
              <a:t>piso</a:t>
            </a:r>
            <a:r>
              <a:rPr lang="en-US" sz="2800" b="1" i="0" u="none" strike="noStrike" cap="none" dirty="0">
                <a:solidFill>
                  <a:schemeClr val="lt1"/>
                </a:solidFill>
                <a:latin typeface="Courier New"/>
                <a:ea typeface="Courier New"/>
                <a:cs typeface="Courier New"/>
                <a:sym typeface="Courier New"/>
              </a:rPr>
              <a:t> de EUA', </a:t>
            </a:r>
            <a:r>
              <a:rPr lang="en-US" sz="2800" b="1" i="0" u="none" strike="noStrike" cap="none" dirty="0">
                <a:solidFill>
                  <a:srgbClr val="00FF00"/>
                </a:solidFill>
                <a:latin typeface="Courier New"/>
                <a:ea typeface="Courier New"/>
                <a:cs typeface="Courier New"/>
                <a:sym typeface="Courier New"/>
              </a:rPr>
              <a:t>usf</a:t>
            </a:r>
            <a:r>
              <a:rPr lang="en-US" sz="2800" b="1" i="0" u="none" strike="noStrike" cap="none" dirty="0">
                <a:solidFill>
                  <a:srgbClr val="FFFF00"/>
                </a:solidFill>
                <a:latin typeface="Courier New"/>
                <a:ea typeface="Courier New"/>
                <a:cs typeface="Courier New"/>
                <a:sym typeface="Courier New"/>
              </a:rPr>
              <a:t>)</a:t>
            </a:r>
          </a:p>
        </p:txBody>
      </p:sp>
      <p:sp>
        <p:nvSpPr>
          <p:cNvPr id="482" name="Shape 482"/>
          <p:cNvSpPr txBox="1"/>
          <p:nvPr/>
        </p:nvSpPr>
        <p:spPr>
          <a:xfrm>
            <a:off x="10257790" y="6515100"/>
            <a:ext cx="4569900"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800" u="none" strike="noStrike" cap="none" dirty="0" err="1">
                <a:solidFill>
                  <a:schemeClr val="lt1"/>
                </a:solidFill>
                <a:latin typeface="Arial" charset="0"/>
                <a:ea typeface="Arial" charset="0"/>
                <a:cs typeface="Arial" charset="0"/>
                <a:sym typeface="Cabin"/>
              </a:rPr>
              <a:t>Piso</a:t>
            </a:r>
            <a:r>
              <a:rPr lang="en-US" sz="3800" u="none" strike="noStrike" cap="none" dirty="0">
                <a:solidFill>
                  <a:schemeClr val="lt1"/>
                </a:solidFill>
                <a:latin typeface="Arial" charset="0"/>
                <a:ea typeface="Arial" charset="0"/>
                <a:cs typeface="Arial" charset="0"/>
                <a:sym typeface="Cabin"/>
              </a:rPr>
              <a:t> </a:t>
            </a:r>
            <a:r>
              <a:rPr lang="en-US" sz="3800" u="none" strike="noStrike" cap="none" dirty="0" err="1">
                <a:solidFill>
                  <a:schemeClr val="lt1"/>
                </a:solidFill>
                <a:latin typeface="Arial" charset="0"/>
                <a:ea typeface="Arial" charset="0"/>
                <a:cs typeface="Arial" charset="0"/>
                <a:sym typeface="Cabin"/>
              </a:rPr>
              <a:t>europeo</a:t>
            </a:r>
            <a:r>
              <a:rPr lang="en-US" sz="3800" u="none" strike="noStrike" cap="none" dirty="0">
                <a:solidFill>
                  <a:schemeClr val="lt1"/>
                </a:solidFill>
                <a:latin typeface="Arial" charset="0"/>
                <a:ea typeface="Arial" charset="0"/>
                <a:cs typeface="Arial" charset="0"/>
                <a:sym typeface="Cabin"/>
              </a:rPr>
              <a:t> </a:t>
            </a:r>
            <a:r>
              <a:rPr lang="en-US" sz="3800" u="none" strike="noStrike" cap="none" dirty="0">
                <a:solidFill>
                  <a:srgbClr val="FFFF00"/>
                </a:solidFill>
                <a:latin typeface="Arial" charset="0"/>
                <a:ea typeface="Arial" charset="0"/>
                <a:cs typeface="Arial" charset="0"/>
                <a:sym typeface="Cabin"/>
              </a:rPr>
              <a:t>0</a:t>
            </a:r>
          </a:p>
          <a:p>
            <a:pPr marL="0" marR="0" lvl="0" indent="0" algn="l" rtl="0">
              <a:lnSpc>
                <a:spcPct val="100000"/>
              </a:lnSpc>
              <a:spcBef>
                <a:spcPts val="0"/>
              </a:spcBef>
              <a:spcAft>
                <a:spcPts val="0"/>
              </a:spcAft>
              <a:buClr>
                <a:schemeClr val="lt1"/>
              </a:buClr>
              <a:buSzPct val="25000"/>
              <a:buFont typeface="Cabin"/>
              <a:buNone/>
            </a:pPr>
            <a:r>
              <a:rPr lang="en-US" sz="3800" u="none" strike="noStrike" cap="none" dirty="0">
                <a:solidFill>
                  <a:schemeClr val="lt1"/>
                </a:solidFill>
                <a:latin typeface="Arial" charset="0"/>
                <a:ea typeface="Arial" charset="0"/>
                <a:cs typeface="Arial" charset="0"/>
                <a:sym typeface="Cabin"/>
              </a:rPr>
              <a:t>Piso de EUA 1</a:t>
            </a:r>
          </a:p>
        </p:txBody>
      </p:sp>
      <p:pic>
        <p:nvPicPr>
          <p:cNvPr id="483" name="Shape 483"/>
          <p:cNvPicPr preferRelativeResize="0"/>
          <p:nvPr/>
        </p:nvPicPr>
        <p:blipFill rotWithShape="1">
          <a:blip r:embed="rId3">
            <a:alphaModFix/>
          </a:blip>
          <a:srcRect/>
          <a:stretch/>
        </p:blipFill>
        <p:spPr>
          <a:xfrm>
            <a:off x="12153875" y="1193800"/>
            <a:ext cx="3174900" cy="2121000"/>
          </a:xfrm>
          <a:prstGeom prst="rect">
            <a:avLst/>
          </a:prstGeom>
          <a:noFill/>
          <a:ln>
            <a:noFill/>
          </a:ln>
        </p:spPr>
      </p:pic>
    </p:spTree>
    <p:extLst>
      <p:ext uri="{BB962C8B-B14F-4D97-AF65-F5344CB8AC3E}">
        <p14:creationId xmlns:p14="http://schemas.microsoft.com/office/powerpoint/2010/main" val="12654913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Shape 54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s-AR" sz="7600" u="none" strike="noStrike" cap="none" dirty="0">
                <a:solidFill>
                  <a:srgbClr val="FFFF00"/>
                </a:solidFill>
                <a:latin typeface="Arial" charset="0"/>
                <a:ea typeface="Arial" charset="0"/>
                <a:cs typeface="Arial" charset="0"/>
                <a:sym typeface="Cabin"/>
              </a:rPr>
              <a:t>Síntesis</a:t>
            </a:r>
          </a:p>
        </p:txBody>
      </p:sp>
      <p:sp>
        <p:nvSpPr>
          <p:cNvPr id="541" name="Shape 541"/>
          <p:cNvSpPr txBox="1">
            <a:spLocks noGrp="1"/>
          </p:cNvSpPr>
          <p:nvPr>
            <p:ph idx="1"/>
          </p:nvPr>
        </p:nvSpPr>
        <p:spPr>
          <a:xfrm>
            <a:off x="1522988" y="2475702"/>
            <a:ext cx="14630400" cy="5902068"/>
          </a:xfrm>
          <a:prstGeom prst="rect">
            <a:avLst/>
          </a:prstGeom>
          <a:noFill/>
          <a:ln>
            <a:noFill/>
          </a:ln>
        </p:spPr>
        <p:txBody>
          <a:bodyPr lIns="38100" tIns="38100" rIns="38100" bIns="38100" anchor="t" anchorCtr="0">
            <a:noAutofit/>
          </a:bodyPr>
          <a:lstStyle/>
          <a:p>
            <a:pPr marL="685800" marR="0" lvl="0" indent="-329311" algn="l" rtl="0">
              <a:lnSpc>
                <a:spcPct val="100000"/>
              </a:lnSpc>
              <a:spcBef>
                <a:spcPts val="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Type (tipo)</a:t>
            </a:r>
          </a:p>
          <a:p>
            <a:pPr marL="685800" marR="0" lvl="0" indent="-329311"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Palabras reservadas</a:t>
            </a:r>
          </a:p>
          <a:p>
            <a:pPr marL="685800" marR="0" lvl="0" indent="-329311"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Variables (</a:t>
            </a:r>
            <a:r>
              <a:rPr lang="es-AR" sz="3600" b="0" dirty="0">
                <a:solidFill>
                  <a:schemeClr val="lt1"/>
                </a:solidFill>
                <a:latin typeface="Arial" charset="0"/>
                <a:ea typeface="Arial" charset="0"/>
                <a:cs typeface="Arial" charset="0"/>
                <a:sym typeface="Cabin"/>
              </a:rPr>
              <a:t>n</a:t>
            </a:r>
            <a:r>
              <a:rPr lang="es-AR" sz="3600" b="0" u="none" strike="noStrike" cap="none" dirty="0">
                <a:solidFill>
                  <a:schemeClr val="lt1"/>
                </a:solidFill>
                <a:latin typeface="Arial" charset="0"/>
                <a:ea typeface="Arial" charset="0"/>
                <a:cs typeface="Arial" charset="0"/>
                <a:sym typeface="Cabin"/>
              </a:rPr>
              <a:t>emotécnicas)</a:t>
            </a:r>
          </a:p>
          <a:p>
            <a:pPr marL="685800" marR="0" lvl="0" indent="-329311"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Operadores</a:t>
            </a:r>
          </a:p>
          <a:p>
            <a:pPr marL="685800" marR="0" lvl="0" indent="-329311"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Precedencia del operador</a:t>
            </a:r>
          </a:p>
          <a:p>
            <a:pPr marL="0" marR="0" lvl="0" indent="0" algn="l" rtl="0">
              <a:lnSpc>
                <a:spcPct val="100000"/>
              </a:lnSpc>
              <a:spcBef>
                <a:spcPts val="3500"/>
              </a:spcBef>
              <a:spcAft>
                <a:spcPts val="0"/>
              </a:spcAft>
              <a:buNone/>
            </a:pPr>
            <a:endParaRPr lang="es-AR" sz="3600" b="0" dirty="0"/>
          </a:p>
        </p:txBody>
      </p:sp>
      <p:sp>
        <p:nvSpPr>
          <p:cNvPr id="543" name="Shape 543"/>
          <p:cNvSpPr txBox="1">
            <a:spLocks noGrp="1"/>
          </p:cNvSpPr>
          <p:nvPr>
            <p:ph type="body" idx="4294967295"/>
          </p:nvPr>
        </p:nvSpPr>
        <p:spPr>
          <a:xfrm>
            <a:off x="8311148" y="2475702"/>
            <a:ext cx="6889750" cy="5395913"/>
          </a:xfrm>
          <a:prstGeom prst="rect">
            <a:avLst/>
          </a:prstGeom>
          <a:noFill/>
          <a:ln>
            <a:noFill/>
          </a:ln>
        </p:spPr>
        <p:txBody>
          <a:bodyPr lIns="38100" tIns="38100" rIns="38100" bIns="38100" anchor="t" anchorCtr="0">
            <a:noAutofit/>
          </a:bodyPr>
          <a:lstStyle/>
          <a:p>
            <a:pPr marL="685800" marR="0" lvl="0" indent="-329311"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División de </a:t>
            </a:r>
            <a:r>
              <a:rPr lang="es-AR" sz="3600" b="0" dirty="0">
                <a:solidFill>
                  <a:schemeClr val="lt1"/>
                </a:solidFill>
                <a:latin typeface="Arial" charset="0"/>
                <a:ea typeface="Arial" charset="0"/>
                <a:cs typeface="Arial" charset="0"/>
                <a:sym typeface="Cabin"/>
              </a:rPr>
              <a:t>números enteros</a:t>
            </a:r>
            <a:endParaRPr lang="es-AR" sz="3600" b="0" u="none" strike="noStrike" cap="none" dirty="0">
              <a:solidFill>
                <a:schemeClr val="lt1"/>
              </a:solidFill>
              <a:latin typeface="Arial" charset="0"/>
              <a:ea typeface="Arial" charset="0"/>
              <a:cs typeface="Arial" charset="0"/>
              <a:sym typeface="Cabin"/>
            </a:endParaRPr>
          </a:p>
          <a:p>
            <a:pPr marL="685800" marR="0" lvl="0" indent="-329311"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Conversión de </a:t>
            </a:r>
            <a:r>
              <a:rPr lang="es-AR" sz="3600" b="0" u="none" strike="noStrike" cap="none" dirty="0" err="1">
                <a:solidFill>
                  <a:schemeClr val="lt1"/>
                </a:solidFill>
                <a:latin typeface="Arial" charset="0"/>
                <a:ea typeface="Arial" charset="0"/>
                <a:cs typeface="Arial" charset="0"/>
                <a:sym typeface="Cabin"/>
              </a:rPr>
              <a:t>Types</a:t>
            </a:r>
            <a:r>
              <a:rPr lang="es-AR" sz="3600" b="0" u="none" strike="noStrike" cap="none" dirty="0">
                <a:solidFill>
                  <a:schemeClr val="lt1"/>
                </a:solidFill>
                <a:latin typeface="Arial" charset="0"/>
                <a:ea typeface="Arial" charset="0"/>
                <a:cs typeface="Arial" charset="0"/>
                <a:sym typeface="Cabin"/>
              </a:rPr>
              <a:t> (tipos)</a:t>
            </a:r>
          </a:p>
          <a:p>
            <a:pPr marL="685800" marR="0" lvl="0" indent="-329311"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Input (entrada</a:t>
            </a:r>
            <a:r>
              <a:rPr lang="es-AR" sz="3600" b="0" dirty="0">
                <a:solidFill>
                  <a:schemeClr val="lt1"/>
                </a:solidFill>
                <a:latin typeface="Arial" charset="0"/>
                <a:ea typeface="Arial" charset="0"/>
                <a:cs typeface="Arial" charset="0"/>
                <a:sym typeface="Cabin"/>
              </a:rPr>
              <a:t>) del usuario</a:t>
            </a:r>
            <a:endParaRPr lang="es-AR" sz="3600" b="0" u="none" strike="noStrike" cap="none" dirty="0">
              <a:solidFill>
                <a:schemeClr val="lt1"/>
              </a:solidFill>
              <a:latin typeface="Arial" charset="0"/>
              <a:ea typeface="Arial" charset="0"/>
              <a:cs typeface="Arial" charset="0"/>
              <a:sym typeface="Cabin"/>
            </a:endParaRPr>
          </a:p>
          <a:p>
            <a:pPr marL="685800" marR="0" lvl="0" indent="-329311" algn="l" rtl="0">
              <a:lnSpc>
                <a:spcPct val="100000"/>
              </a:lnSpc>
              <a:spcBef>
                <a:spcPts val="35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Comentarios (#)</a:t>
            </a:r>
          </a:p>
        </p:txBody>
      </p:sp>
    </p:spTree>
    <p:extLst>
      <p:ext uri="{BB962C8B-B14F-4D97-AF65-F5344CB8AC3E}">
        <p14:creationId xmlns:p14="http://schemas.microsoft.com/office/powerpoint/2010/main" val="11102232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33"/>
        <p:cNvGrpSpPr/>
        <p:nvPr/>
      </p:nvGrpSpPr>
      <p:grpSpPr>
        <a:xfrm>
          <a:off x="0" y="0"/>
          <a:ext cx="0" cy="0"/>
          <a:chOff x="0" y="0"/>
          <a:chExt cx="0" cy="0"/>
        </a:xfrm>
      </p:grpSpPr>
      <p:sp>
        <p:nvSpPr>
          <p:cNvPr id="534" name="Shape 534"/>
          <p:cNvSpPr txBox="1"/>
          <p:nvPr/>
        </p:nvSpPr>
        <p:spPr>
          <a:xfrm>
            <a:off x="687387" y="985837"/>
            <a:ext cx="2727325"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3800" u="none" strike="noStrike" cap="none" dirty="0">
                <a:solidFill>
                  <a:srgbClr val="FFFF00"/>
                </a:solidFill>
                <a:latin typeface="Arial" charset="0"/>
                <a:ea typeface="Arial" charset="0"/>
                <a:cs typeface="Arial" charset="0"/>
                <a:sym typeface="Cabin"/>
              </a:rPr>
              <a:t>Ejercicio</a:t>
            </a:r>
          </a:p>
        </p:txBody>
      </p:sp>
      <p:sp>
        <p:nvSpPr>
          <p:cNvPr id="535" name="Shape 535"/>
          <p:cNvSpPr txBox="1"/>
          <p:nvPr/>
        </p:nvSpPr>
        <p:spPr>
          <a:xfrm>
            <a:off x="2908300" y="2413000"/>
            <a:ext cx="10706100" cy="4449669"/>
          </a:xfrm>
          <a:prstGeom prst="rect">
            <a:avLst/>
          </a:prstGeom>
          <a:noFill/>
          <a:ln>
            <a:noFill/>
          </a:ln>
        </p:spPr>
        <p:txBody>
          <a:bodyPr lIns="0" tIns="0" rIns="0" bIns="0" anchor="ctr" anchorCtr="0">
            <a:noAutofit/>
          </a:bodyPr>
          <a:lstStyle/>
          <a:p>
            <a:pPr marL="457200" marR="0" lvl="0" indent="0" algn="l" rtl="0">
              <a:lnSpc>
                <a:spcPct val="100000"/>
              </a:lnSpc>
              <a:spcBef>
                <a:spcPts val="0"/>
              </a:spcBef>
              <a:spcAft>
                <a:spcPts val="0"/>
              </a:spcAft>
              <a:buClr>
                <a:schemeClr val="lt1"/>
              </a:buClr>
              <a:buSzPct val="25000"/>
              <a:buFont typeface="Cabin"/>
              <a:buNone/>
            </a:pPr>
            <a:r>
              <a:rPr lang="es-AR" sz="3800" u="none" strike="noStrike" cap="none" dirty="0">
                <a:solidFill>
                  <a:schemeClr val="lt1"/>
                </a:solidFill>
                <a:latin typeface="Arial" charset="0"/>
                <a:ea typeface="Arial" charset="0"/>
                <a:cs typeface="Arial" charset="0"/>
                <a:sym typeface="Cabin"/>
              </a:rPr>
              <a:t>Escriba un programa para recordarle al usuario </a:t>
            </a:r>
            <a:r>
              <a:rPr lang="es-AR" sz="3800" dirty="0">
                <a:solidFill>
                  <a:schemeClr val="lt1"/>
                </a:solidFill>
                <a:latin typeface="Arial" charset="0"/>
                <a:ea typeface="Arial" charset="0"/>
                <a:cs typeface="Arial" charset="0"/>
                <a:sym typeface="Cabin"/>
              </a:rPr>
              <a:t>las horas y la tarifa por hora para calcular el salario bruto</a:t>
            </a:r>
            <a:r>
              <a:rPr lang="es-AR" sz="3800" u="none" strike="noStrike" cap="none" dirty="0">
                <a:solidFill>
                  <a:schemeClr val="lt1"/>
                </a:solidFill>
                <a:latin typeface="Arial" charset="0"/>
                <a:ea typeface="Arial" charset="0"/>
                <a:cs typeface="Arial" charset="0"/>
                <a:sym typeface="Cabin"/>
              </a:rPr>
              <a:t>.</a:t>
            </a:r>
            <a:br>
              <a:rPr lang="es-AR" sz="3800" u="none" strike="noStrike" cap="none" dirty="0">
                <a:solidFill>
                  <a:schemeClr val="lt1"/>
                </a:solidFill>
                <a:latin typeface="Arial" charset="0"/>
                <a:ea typeface="Arial" charset="0"/>
                <a:cs typeface="Arial" charset="0"/>
                <a:sym typeface="Cabin"/>
              </a:rPr>
            </a:br>
            <a:endParaRPr lang="es-AR" sz="3800" u="none" strike="noStrike" cap="none" dirty="0">
              <a:solidFill>
                <a:schemeClr val="lt1"/>
              </a:solidFill>
              <a:latin typeface="Arial" charset="0"/>
              <a:ea typeface="Arial" charset="0"/>
              <a:cs typeface="Arial" charset="0"/>
              <a:sym typeface="Cabin"/>
            </a:endParaRPr>
          </a:p>
          <a:p>
            <a:pPr marL="457200" marR="0" lvl="0" indent="0" algn="l" rtl="0">
              <a:lnSpc>
                <a:spcPct val="100000"/>
              </a:lnSpc>
              <a:spcBef>
                <a:spcPts val="0"/>
              </a:spcBef>
              <a:spcAft>
                <a:spcPts val="0"/>
              </a:spcAft>
              <a:buClr>
                <a:schemeClr val="lt1"/>
              </a:buClr>
              <a:buSzPct val="25000"/>
              <a:buFont typeface="Cabin"/>
              <a:buNone/>
            </a:pPr>
            <a:r>
              <a:rPr lang="es-AR" sz="3800" u="none" strike="noStrike" cap="none" dirty="0">
                <a:solidFill>
                  <a:schemeClr val="lt1"/>
                </a:solidFill>
                <a:latin typeface="Courier" charset="0"/>
                <a:ea typeface="Courier" charset="0"/>
                <a:cs typeface="Courier" charset="0"/>
                <a:sym typeface="Cabin"/>
              </a:rPr>
              <a:t>Ingresar Horas: </a:t>
            </a:r>
            <a:r>
              <a:rPr lang="es-AR" sz="3800" u="none" strike="noStrike" cap="none" dirty="0">
                <a:solidFill>
                  <a:srgbClr val="FFFF00"/>
                </a:solidFill>
                <a:latin typeface="Courier" charset="0"/>
                <a:ea typeface="Courier" charset="0"/>
                <a:cs typeface="Courier" charset="0"/>
                <a:sym typeface="Cabin"/>
              </a:rPr>
              <a:t>35</a:t>
            </a:r>
            <a:r>
              <a:rPr lang="es-AR" sz="3800" u="none" strike="noStrike" cap="none" dirty="0">
                <a:solidFill>
                  <a:schemeClr val="lt1"/>
                </a:solidFill>
                <a:latin typeface="Courier" charset="0"/>
                <a:ea typeface="Courier" charset="0"/>
                <a:cs typeface="Courier" charset="0"/>
                <a:sym typeface="Cabin"/>
              </a:rPr>
              <a:t> </a:t>
            </a:r>
          </a:p>
          <a:p>
            <a:pPr marL="457200" marR="0" lvl="0" indent="0" algn="l" rtl="0">
              <a:lnSpc>
                <a:spcPct val="100000"/>
              </a:lnSpc>
              <a:spcBef>
                <a:spcPts val="0"/>
              </a:spcBef>
              <a:spcAft>
                <a:spcPts val="0"/>
              </a:spcAft>
              <a:buClr>
                <a:schemeClr val="lt1"/>
              </a:buClr>
              <a:buSzPct val="25000"/>
              <a:buFont typeface="Cabin"/>
              <a:buNone/>
            </a:pPr>
            <a:r>
              <a:rPr lang="es-AR" sz="3800" u="none" strike="noStrike" cap="none" dirty="0">
                <a:solidFill>
                  <a:schemeClr val="lt1"/>
                </a:solidFill>
                <a:latin typeface="Courier" charset="0"/>
                <a:ea typeface="Courier" charset="0"/>
                <a:cs typeface="Courier" charset="0"/>
                <a:sym typeface="Cabin"/>
              </a:rPr>
              <a:t>Ingresar Tarifa: </a:t>
            </a:r>
            <a:r>
              <a:rPr lang="es-AR" sz="3800" u="none" strike="noStrike" cap="none" dirty="0">
                <a:solidFill>
                  <a:srgbClr val="FFFF00"/>
                </a:solidFill>
                <a:latin typeface="Courier" charset="0"/>
                <a:ea typeface="Courier" charset="0"/>
                <a:cs typeface="Courier" charset="0"/>
                <a:sym typeface="Cabin"/>
              </a:rPr>
              <a:t>2.75 </a:t>
            </a:r>
          </a:p>
          <a:p>
            <a:pPr marL="457200" marR="0" lvl="0" indent="0" algn="l" rtl="0">
              <a:lnSpc>
                <a:spcPct val="100000"/>
              </a:lnSpc>
              <a:spcBef>
                <a:spcPts val="0"/>
              </a:spcBef>
              <a:spcAft>
                <a:spcPts val="0"/>
              </a:spcAft>
              <a:buClr>
                <a:schemeClr val="lt1"/>
              </a:buClr>
              <a:buSzPct val="25000"/>
              <a:buFont typeface="Cabin"/>
              <a:buNone/>
            </a:pPr>
            <a:endParaRPr lang="es-AR" sz="3800" u="none" strike="noStrike" cap="none" dirty="0">
              <a:solidFill>
                <a:srgbClr val="FFFF00"/>
              </a:solidFill>
              <a:latin typeface="Courier" charset="0"/>
              <a:ea typeface="Courier" charset="0"/>
              <a:cs typeface="Courier" charset="0"/>
              <a:sym typeface="Cabin"/>
            </a:endParaRPr>
          </a:p>
          <a:p>
            <a:pPr marL="457200" marR="0" lvl="0" indent="0" algn="l" rtl="0">
              <a:lnSpc>
                <a:spcPct val="100000"/>
              </a:lnSpc>
              <a:spcBef>
                <a:spcPts val="0"/>
              </a:spcBef>
              <a:spcAft>
                <a:spcPts val="0"/>
              </a:spcAft>
              <a:buClr>
                <a:schemeClr val="lt1"/>
              </a:buClr>
              <a:buSzPct val="25000"/>
              <a:buFont typeface="Cabin"/>
              <a:buNone/>
            </a:pPr>
            <a:r>
              <a:rPr lang="es-AR" sz="3800" u="none" strike="noStrike" cap="none" dirty="0">
                <a:solidFill>
                  <a:schemeClr val="lt1"/>
                </a:solidFill>
                <a:latin typeface="Courier" charset="0"/>
                <a:ea typeface="Courier" charset="0"/>
                <a:cs typeface="Courier" charset="0"/>
                <a:sym typeface="Cabin"/>
              </a:rPr>
              <a:t>Salario: 96.25</a:t>
            </a:r>
          </a:p>
        </p:txBody>
      </p:sp>
    </p:spTree>
    <p:extLst>
      <p:ext uri="{BB962C8B-B14F-4D97-AF65-F5344CB8AC3E}">
        <p14:creationId xmlns:p14="http://schemas.microsoft.com/office/powerpoint/2010/main" val="8412790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47"/>
        <p:cNvGrpSpPr/>
        <p:nvPr/>
      </p:nvGrpSpPr>
      <p:grpSpPr>
        <a:xfrm>
          <a:off x="0" y="0"/>
          <a:ext cx="0" cy="0"/>
          <a:chOff x="0" y="0"/>
          <a:chExt cx="0" cy="0"/>
        </a:xfrm>
      </p:grpSpPr>
      <p:sp>
        <p:nvSpPr>
          <p:cNvPr id="548" name="Shape 548"/>
          <p:cNvSpPr txBox="1">
            <a:spLocks noGrp="1"/>
          </p:cNvSpPr>
          <p:nvPr>
            <p:ph type="title"/>
          </p:nvPr>
        </p:nvSpPr>
        <p:spPr>
          <a:prstGeom prst="rect">
            <a:avLst/>
          </a:prstGeom>
        </p:spPr>
        <p:txBody>
          <a:bodyPr lIns="91425" tIns="91425" rIns="91425" bIns="91425" anchor="ctr" anchorCtr="0">
            <a:noAutofit/>
          </a:bodyPr>
          <a:lstStyle/>
          <a:p>
            <a:pPr lvl="0">
              <a:spcBef>
                <a:spcPts val="0"/>
              </a:spcBef>
            </a:pPr>
            <a:r>
              <a:rPr lang="es-ES" sz="3600" dirty="0">
                <a:solidFill>
                  <a:srgbClr val="FFFF00"/>
                </a:solidFill>
              </a:rPr>
              <a:t>Agradecimientos / Colaboraciones</a:t>
            </a:r>
            <a:endParaRPr lang="en-US" sz="3600" dirty="0">
              <a:solidFill>
                <a:srgbClr val="FFFF00"/>
              </a:solidFill>
            </a:endParaRPr>
          </a:p>
        </p:txBody>
      </p:sp>
      <p:sp>
        <p:nvSpPr>
          <p:cNvPr id="549" name="Shape 549"/>
          <p:cNvSpPr txBox="1"/>
          <p:nvPr/>
        </p:nvSpPr>
        <p:spPr>
          <a:xfrm>
            <a:off x="1155700" y="2369453"/>
            <a:ext cx="6797699" cy="5943897"/>
          </a:xfrm>
          <a:prstGeom prst="rect">
            <a:avLst/>
          </a:prstGeom>
          <a:noFill/>
          <a:ln>
            <a:noFill/>
          </a:ln>
        </p:spPr>
        <p:txBody>
          <a:bodyPr lIns="91425" tIns="91425" rIns="91425" bIns="91425" anchor="t" anchorCtr="0">
            <a:noAutofit/>
          </a:bodyPr>
          <a:lstStyle/>
          <a:p>
            <a:r>
              <a:rPr lang="es-AR" sz="1800" dirty="0">
                <a:solidFill>
                  <a:schemeClr val="bg1"/>
                </a:solidFill>
              </a:rPr>
              <a:t>Estas diapositivas están protegidas por derechos de autor 2010-  Charles R. Severance (</a:t>
            </a:r>
            <a:r>
              <a:rPr lang="es-AR" sz="1800" u="sng" dirty="0">
                <a:solidFill>
                  <a:schemeClr val="bg1"/>
                </a:solidFill>
                <a:hlinkClick r:id="rId3"/>
              </a:rPr>
              <a:t>www.dr-chuck.com</a:t>
            </a:r>
            <a:r>
              <a:rPr lang="es-AR" sz="1800" dirty="0">
                <a:solidFill>
                  <a:schemeClr val="bg1"/>
                </a:solidFill>
              </a:rPr>
              <a:t>) de la Facultad de Información de la Universidad de Michigan, y se ponen a disposición bajo licencia de Creative Commons Attribution 4.0. Por favor, conserve esta última diapositiva en todas las copias del documento para cumplir con los requisitos de atribución de la licencia. Si realiza algún cambio, siéntase libre de agregar su nombre y el de su organización a la lista de colaboradores en esta página cuando republique los materiales.</a:t>
            </a:r>
          </a:p>
          <a:p>
            <a:endParaRPr lang="es-AR" sz="1800" dirty="0">
              <a:solidFill>
                <a:schemeClr val="bg1"/>
              </a:solidFill>
            </a:endParaRPr>
          </a:p>
          <a:p>
            <a:r>
              <a:rPr lang="es-AR" sz="1800" dirty="0">
                <a:solidFill>
                  <a:schemeClr val="bg1"/>
                </a:solidFill>
              </a:rPr>
              <a:t>Desarrollo inicial: Charles Severance, Facultad de Información de la Universidad de Michigan</a:t>
            </a:r>
          </a:p>
          <a:p>
            <a:r>
              <a:rPr lang="es-AR" sz="1800" dirty="0">
                <a:solidFill>
                  <a:schemeClr val="bg1"/>
                </a:solidFill>
              </a:rPr>
              <a:t>… Ingrese nuevos colaboradores y traductores aquí </a:t>
            </a:r>
            <a:endParaRPr lang="en-US" sz="1800" dirty="0">
              <a:solidFill>
                <a:schemeClr val="bg1"/>
              </a:solidFill>
            </a:endParaRPr>
          </a:p>
          <a:p>
            <a:pPr lvl="0" rtl="0">
              <a:spcBef>
                <a:spcPts val="0"/>
              </a:spcBef>
              <a:buNone/>
            </a:pPr>
            <a:endParaRPr lang="en-US" sz="1800" dirty="0">
              <a:solidFill>
                <a:srgbClr val="FFFFFF"/>
              </a:solidFill>
            </a:endParaRPr>
          </a:p>
          <a:p>
            <a:pPr lvl="0" rtl="0">
              <a:spcBef>
                <a:spcPts val="0"/>
              </a:spcBef>
              <a:buNone/>
            </a:pPr>
            <a:endParaRPr sz="1800" dirty="0">
              <a:solidFill>
                <a:srgbClr val="FFFFFF"/>
              </a:solidFill>
            </a:endParaRPr>
          </a:p>
        </p:txBody>
      </p:sp>
      <p:pic>
        <p:nvPicPr>
          <p:cNvPr id="550" name="Shape 550"/>
          <p:cNvPicPr preferRelativeResize="0"/>
          <p:nvPr/>
        </p:nvPicPr>
        <p:blipFill rotWithShape="1">
          <a:blip r:embed="rId4">
            <a:alphaModFix/>
          </a:blip>
          <a:srcRect/>
          <a:stretch/>
        </p:blipFill>
        <p:spPr>
          <a:xfrm>
            <a:off x="437900" y="991903"/>
            <a:ext cx="1024800" cy="1024800"/>
          </a:xfrm>
          <a:prstGeom prst="rect">
            <a:avLst/>
          </a:prstGeom>
          <a:noFill/>
          <a:ln>
            <a:noFill/>
          </a:ln>
        </p:spPr>
      </p:pic>
      <p:pic>
        <p:nvPicPr>
          <p:cNvPr id="551" name="Shape 551"/>
          <p:cNvPicPr preferRelativeResize="0"/>
          <p:nvPr/>
        </p:nvPicPr>
        <p:blipFill rotWithShape="1">
          <a:blip r:embed="rId5">
            <a:alphaModFix/>
          </a:blip>
          <a:srcRect/>
          <a:stretch/>
        </p:blipFill>
        <p:spPr>
          <a:xfrm>
            <a:off x="13897687" y="1170103"/>
            <a:ext cx="1968599" cy="668400"/>
          </a:xfrm>
          <a:prstGeom prst="rect">
            <a:avLst/>
          </a:prstGeom>
          <a:noFill/>
          <a:ln>
            <a:noFill/>
          </a:ln>
        </p:spPr>
      </p:pic>
      <p:sp>
        <p:nvSpPr>
          <p:cNvPr id="552" name="Shape 552"/>
          <p:cNvSpPr txBox="1"/>
          <p:nvPr/>
        </p:nvSpPr>
        <p:spPr>
          <a:xfrm>
            <a:off x="8704400" y="2369453"/>
            <a:ext cx="6797699" cy="5745847"/>
          </a:xfrm>
          <a:prstGeom prst="rect">
            <a:avLst/>
          </a:prstGeom>
          <a:noFill/>
          <a:ln>
            <a:noFill/>
          </a:ln>
        </p:spPr>
        <p:txBody>
          <a:bodyPr lIns="91425" tIns="91425" rIns="91425" bIns="91425" anchor="t" anchorCtr="0">
            <a:noAutofit/>
          </a:bodyPr>
          <a:lstStyle/>
          <a:p>
            <a:pPr lvl="0" rtl="0">
              <a:spcBef>
                <a:spcPts val="0"/>
              </a:spcBef>
              <a:buNone/>
            </a:pPr>
            <a:r>
              <a:rPr lang="en-US" sz="1800" dirty="0">
                <a:solidFill>
                  <a:srgbClr val="FFFFFF"/>
                </a:solidFill>
              </a:rPr>
              <a:t>...</a:t>
            </a:r>
          </a:p>
        </p:txBody>
      </p:sp>
    </p:spTree>
    <p:extLst>
      <p:ext uri="{BB962C8B-B14F-4D97-AF65-F5344CB8AC3E}">
        <p14:creationId xmlns:p14="http://schemas.microsoft.com/office/powerpoint/2010/main" val="423999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632178" y="838244"/>
            <a:ext cx="14991644" cy="124772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7600" u="none" strike="noStrike" cap="none" dirty="0">
                <a:solidFill>
                  <a:srgbClr val="FFFF00"/>
                </a:solidFill>
                <a:latin typeface="Arial" charset="0"/>
                <a:ea typeface="Arial" charset="0"/>
                <a:cs typeface="Arial" charset="0"/>
                <a:sym typeface="Cabin"/>
              </a:rPr>
              <a:t>Variables</a:t>
            </a:r>
          </a:p>
        </p:txBody>
      </p:sp>
      <p:sp>
        <p:nvSpPr>
          <p:cNvPr id="258" name="Shape 258"/>
          <p:cNvSpPr txBox="1">
            <a:spLocks noGrp="1"/>
          </p:cNvSpPr>
          <p:nvPr>
            <p:ph idx="1"/>
          </p:nvPr>
        </p:nvSpPr>
        <p:spPr>
          <a:xfrm>
            <a:off x="812800" y="2447866"/>
            <a:ext cx="14630400" cy="2674938"/>
          </a:xfrm>
          <a:prstGeom prst="rect">
            <a:avLst/>
          </a:prstGeom>
          <a:noFill/>
          <a:ln>
            <a:noFill/>
          </a:ln>
        </p:spPr>
        <p:txBody>
          <a:bodyPr lIns="38100" tIns="38100" rIns="38100" bIns="38100" anchor="ctr" anchorCtr="0">
            <a:noAutofit/>
          </a:bodyPr>
          <a:lstStyle/>
          <a:p>
            <a:pPr marL="749300" lvl="0" indent="-371094">
              <a:spcBef>
                <a:spcPts val="0"/>
              </a:spcBef>
              <a:buClr>
                <a:schemeClr val="lt1"/>
              </a:buClr>
              <a:buSzPct val="100000"/>
              <a:buFont typeface="Cabin"/>
              <a:buChar char="•"/>
            </a:pPr>
            <a:r>
              <a:rPr lang="es-AR" sz="3200" b="0" u="none" strike="noStrike" cap="none" dirty="0">
                <a:solidFill>
                  <a:schemeClr val="lt1"/>
                </a:solidFill>
                <a:latin typeface="Arial" charset="0"/>
                <a:ea typeface="Arial" charset="0"/>
                <a:cs typeface="Arial" charset="0"/>
                <a:sym typeface="Cabin"/>
              </a:rPr>
              <a:t>Una </a:t>
            </a:r>
            <a:r>
              <a:rPr lang="es-AR" sz="3200" b="0" u="none" strike="noStrike" cap="none" dirty="0">
                <a:solidFill>
                  <a:srgbClr val="00FF00"/>
                </a:solidFill>
                <a:latin typeface="Arial" charset="0"/>
                <a:ea typeface="Arial" charset="0"/>
                <a:cs typeface="Arial" charset="0"/>
                <a:sym typeface="Cabin"/>
              </a:rPr>
              <a:t>variable</a:t>
            </a:r>
            <a:r>
              <a:rPr lang="es-AR" sz="3200" b="0" u="none" strike="noStrike" cap="none" dirty="0">
                <a:solidFill>
                  <a:schemeClr val="lt1"/>
                </a:solidFill>
                <a:latin typeface="Arial" charset="0"/>
                <a:ea typeface="Arial" charset="0"/>
                <a:cs typeface="Arial" charset="0"/>
                <a:sym typeface="Cabin"/>
              </a:rPr>
              <a:t> es </a:t>
            </a:r>
            <a:r>
              <a:rPr lang="es-AR" sz="3200" b="0" dirty="0">
                <a:solidFill>
                  <a:schemeClr val="lt1"/>
                </a:solidFill>
                <a:latin typeface="Arial" charset="0"/>
                <a:ea typeface="Arial" charset="0"/>
                <a:cs typeface="Arial" charset="0"/>
                <a:sym typeface="Cabin"/>
              </a:rPr>
              <a:t>un lugar designado en la memoria donde el programador puede guardar los datos y luego recuperar esos datos utilizando el </a:t>
            </a:r>
            <a:r>
              <a:rPr lang="es-AR" sz="3200" b="0" dirty="0">
                <a:solidFill>
                  <a:schemeClr val="lt1"/>
                </a:solidFill>
                <a:sym typeface="Arial"/>
              </a:rPr>
              <a:t>“</a:t>
            </a:r>
            <a:r>
              <a:rPr lang="es-AR" sz="3200" b="0" dirty="0">
                <a:solidFill>
                  <a:schemeClr val="lt1"/>
                </a:solidFill>
                <a:latin typeface="Arial" charset="0"/>
                <a:ea typeface="Arial" charset="0"/>
                <a:cs typeface="Arial" charset="0"/>
                <a:sym typeface="Cabin"/>
              </a:rPr>
              <a:t>nombre</a:t>
            </a:r>
            <a:r>
              <a:rPr lang="es-AR" sz="3200" b="0" dirty="0">
                <a:solidFill>
                  <a:schemeClr val="lt1"/>
                </a:solidFill>
                <a:sym typeface="Arial"/>
              </a:rPr>
              <a:t>” de la</a:t>
            </a:r>
            <a:r>
              <a:rPr lang="es-AR" sz="3200" b="0" dirty="0">
                <a:solidFill>
                  <a:schemeClr val="lt1"/>
                </a:solidFill>
                <a:latin typeface="Arial" charset="0"/>
                <a:ea typeface="Arial" charset="0"/>
                <a:cs typeface="Arial" charset="0"/>
                <a:sym typeface="Cabin"/>
              </a:rPr>
              <a:t> </a:t>
            </a:r>
            <a:r>
              <a:rPr lang="es-AR" sz="3200" b="0" u="none" strike="noStrike" cap="none" dirty="0">
                <a:solidFill>
                  <a:srgbClr val="00FF00"/>
                </a:solidFill>
                <a:latin typeface="Arial" charset="0"/>
                <a:ea typeface="Arial" charset="0"/>
                <a:cs typeface="Arial" charset="0"/>
                <a:sym typeface="Cabin"/>
              </a:rPr>
              <a:t>variable</a:t>
            </a:r>
            <a:endParaRPr lang="es-AR" sz="3200" b="0" i="0" u="none" strike="noStrike" cap="none" dirty="0">
              <a:solidFill>
                <a:schemeClr val="lt1"/>
              </a:solidFill>
              <a:sym typeface="Arial"/>
            </a:endParaRPr>
          </a:p>
          <a:p>
            <a:pPr marL="749300" marR="0" lvl="0" indent="-371094" algn="l" rtl="0">
              <a:lnSpc>
                <a:spcPct val="100000"/>
              </a:lnSpc>
              <a:spcBef>
                <a:spcPts val="3500"/>
              </a:spcBef>
              <a:spcAft>
                <a:spcPts val="0"/>
              </a:spcAft>
              <a:buClr>
                <a:schemeClr val="lt1"/>
              </a:buClr>
              <a:buSzPct val="100000"/>
              <a:buFont typeface="Cabin"/>
              <a:buChar char="•"/>
            </a:pPr>
            <a:r>
              <a:rPr lang="es-AR" sz="3200" b="0" u="none" strike="noStrike" cap="none" dirty="0">
                <a:solidFill>
                  <a:schemeClr val="lt1"/>
                </a:solidFill>
                <a:latin typeface="Arial" charset="0"/>
                <a:ea typeface="Arial" charset="0"/>
                <a:cs typeface="Arial" charset="0"/>
                <a:sym typeface="Cabin"/>
              </a:rPr>
              <a:t>Los programadores elije</a:t>
            </a:r>
            <a:r>
              <a:rPr lang="es-AR" sz="3200" b="0" dirty="0">
                <a:solidFill>
                  <a:schemeClr val="lt1"/>
                </a:solidFill>
                <a:latin typeface="Arial" charset="0"/>
                <a:ea typeface="Arial" charset="0"/>
                <a:cs typeface="Arial" charset="0"/>
                <a:sym typeface="Cabin"/>
              </a:rPr>
              <a:t>n los nombres de las </a:t>
            </a:r>
            <a:r>
              <a:rPr lang="es-AR" sz="3200" b="0" u="none" strike="noStrike" cap="none" dirty="0">
                <a:solidFill>
                  <a:srgbClr val="00FF00"/>
                </a:solidFill>
                <a:latin typeface="Arial" charset="0"/>
                <a:ea typeface="Arial" charset="0"/>
                <a:cs typeface="Arial" charset="0"/>
                <a:sym typeface="Cabin"/>
              </a:rPr>
              <a:t>variables</a:t>
            </a:r>
          </a:p>
          <a:p>
            <a:pPr marL="749300" marR="0" lvl="0" indent="-371094" algn="l" rtl="0">
              <a:lnSpc>
                <a:spcPct val="100000"/>
              </a:lnSpc>
              <a:spcBef>
                <a:spcPts val="3500"/>
              </a:spcBef>
              <a:spcAft>
                <a:spcPts val="0"/>
              </a:spcAft>
              <a:buClr>
                <a:schemeClr val="lt1"/>
              </a:buClr>
              <a:buSzPct val="100000"/>
              <a:buFont typeface="Cabin"/>
              <a:buChar char="•"/>
            </a:pPr>
            <a:r>
              <a:rPr lang="es-AR" sz="3200" b="0" dirty="0">
                <a:solidFill>
                  <a:schemeClr val="lt1"/>
                </a:solidFill>
                <a:latin typeface="Arial" charset="0"/>
                <a:ea typeface="Arial" charset="0"/>
                <a:cs typeface="Arial" charset="0"/>
                <a:sym typeface="Cabin"/>
              </a:rPr>
              <a:t>Usted puede cambiar el contenido de una</a:t>
            </a:r>
            <a:r>
              <a:rPr lang="es-AR" sz="3200" b="0" u="none" strike="noStrike" cap="none" dirty="0">
                <a:solidFill>
                  <a:schemeClr val="lt1"/>
                </a:solidFill>
                <a:latin typeface="Arial" charset="0"/>
                <a:ea typeface="Arial" charset="0"/>
                <a:cs typeface="Arial" charset="0"/>
                <a:sym typeface="Cabin"/>
              </a:rPr>
              <a:t> </a:t>
            </a:r>
            <a:r>
              <a:rPr lang="es-AR" sz="3200" b="0" u="none" strike="noStrike" cap="none" dirty="0">
                <a:solidFill>
                  <a:srgbClr val="00FF00"/>
                </a:solidFill>
                <a:latin typeface="Arial" charset="0"/>
                <a:ea typeface="Arial" charset="0"/>
                <a:cs typeface="Arial" charset="0"/>
                <a:sym typeface="Cabin"/>
              </a:rPr>
              <a:t>variable </a:t>
            </a:r>
            <a:r>
              <a:rPr lang="es-AR" sz="3200" b="0" u="none" strike="noStrike" cap="none" dirty="0">
                <a:solidFill>
                  <a:schemeClr val="lt1"/>
                </a:solidFill>
                <a:latin typeface="Arial" charset="0"/>
                <a:ea typeface="Arial" charset="0"/>
                <a:cs typeface="Arial" charset="0"/>
                <a:sym typeface="Cabin"/>
              </a:rPr>
              <a:t>en un enunciado posterior</a:t>
            </a:r>
          </a:p>
        </p:txBody>
      </p:sp>
      <p:sp>
        <p:nvSpPr>
          <p:cNvPr id="259" name="Shape 259"/>
          <p:cNvSpPr txBox="1"/>
          <p:nvPr/>
        </p:nvSpPr>
        <p:spPr>
          <a:xfrm>
            <a:off x="10388600" y="5397429"/>
            <a:ext cx="5016500" cy="12700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4900" dirty="0">
                <a:solidFill>
                  <a:schemeClr val="lt1"/>
                </a:solidFill>
                <a:latin typeface="Arial" charset="0"/>
                <a:ea typeface="Arial" charset="0"/>
                <a:cs typeface="Arial" charset="0"/>
                <a:sym typeface="Cabin"/>
              </a:rPr>
              <a:t> </a:t>
            </a:r>
            <a:r>
              <a:rPr lang="en-US" sz="4900" u="none" strike="noStrike" cap="none" dirty="0">
                <a:solidFill>
                  <a:schemeClr val="lt1"/>
                </a:solidFill>
                <a:latin typeface="Arial" charset="0"/>
                <a:ea typeface="Arial" charset="0"/>
                <a:cs typeface="Arial" charset="0"/>
                <a:sym typeface="Cabin"/>
              </a:rPr>
              <a:t>12.2</a:t>
            </a:r>
          </a:p>
        </p:txBody>
      </p:sp>
      <p:sp>
        <p:nvSpPr>
          <p:cNvPr id="260" name="Shape 260"/>
          <p:cNvSpPr txBox="1"/>
          <p:nvPr/>
        </p:nvSpPr>
        <p:spPr>
          <a:xfrm>
            <a:off x="9534525" y="5594279"/>
            <a:ext cx="444500" cy="863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5200" u="none" strike="noStrike" cap="none" dirty="0">
                <a:solidFill>
                  <a:srgbClr val="00FF00"/>
                </a:solidFill>
                <a:latin typeface="Arial" charset="0"/>
                <a:ea typeface="Arial" charset="0"/>
                <a:cs typeface="Arial" charset="0"/>
                <a:sym typeface="Cabin"/>
              </a:rPr>
              <a:t>x</a:t>
            </a:r>
          </a:p>
        </p:txBody>
      </p:sp>
      <p:sp>
        <p:nvSpPr>
          <p:cNvPr id="261" name="Shape 261"/>
          <p:cNvSpPr txBox="1"/>
          <p:nvPr/>
        </p:nvSpPr>
        <p:spPr>
          <a:xfrm>
            <a:off x="10350500" y="7035729"/>
            <a:ext cx="5016500" cy="12700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4900" dirty="0">
                <a:solidFill>
                  <a:schemeClr val="lt1"/>
                </a:solidFill>
                <a:latin typeface="Arial" charset="0"/>
                <a:ea typeface="Arial" charset="0"/>
                <a:cs typeface="Arial" charset="0"/>
                <a:sym typeface="Cabin"/>
              </a:rPr>
              <a:t> </a:t>
            </a:r>
            <a:r>
              <a:rPr lang="en-US" sz="4900" u="none" strike="noStrike" cap="none" dirty="0">
                <a:solidFill>
                  <a:schemeClr val="lt1"/>
                </a:solidFill>
                <a:latin typeface="Arial" charset="0"/>
                <a:ea typeface="Arial" charset="0"/>
                <a:cs typeface="Arial" charset="0"/>
                <a:sym typeface="Cabin"/>
              </a:rPr>
              <a:t>14               </a:t>
            </a:r>
          </a:p>
        </p:txBody>
      </p:sp>
      <p:sp>
        <p:nvSpPr>
          <p:cNvPr id="262" name="Shape 262"/>
          <p:cNvSpPr txBox="1"/>
          <p:nvPr/>
        </p:nvSpPr>
        <p:spPr>
          <a:xfrm>
            <a:off x="9518650" y="7238929"/>
            <a:ext cx="404811" cy="863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5200" u="none" strike="noStrike" cap="none" dirty="0">
                <a:solidFill>
                  <a:srgbClr val="00FF00"/>
                </a:solidFill>
                <a:latin typeface="Arial" charset="0"/>
                <a:ea typeface="Arial" charset="0"/>
                <a:cs typeface="Arial" charset="0"/>
                <a:sym typeface="Cabin"/>
              </a:rPr>
              <a:t>y</a:t>
            </a:r>
          </a:p>
        </p:txBody>
      </p:sp>
      <p:sp>
        <p:nvSpPr>
          <p:cNvPr id="263" name="Shape 263"/>
          <p:cNvSpPr txBox="1"/>
          <p:nvPr/>
        </p:nvSpPr>
        <p:spPr>
          <a:xfrm>
            <a:off x="2624125" y="5528832"/>
            <a:ext cx="4038900" cy="23876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4800" b="1" i="0" u="none" strike="noStrike" cap="none" dirty="0">
                <a:solidFill>
                  <a:srgbClr val="00FF00"/>
                </a:solidFill>
                <a:latin typeface="Courier New"/>
                <a:ea typeface="Courier New"/>
                <a:cs typeface="Courier New"/>
                <a:sym typeface="Courier New"/>
              </a:rPr>
              <a:t>x </a:t>
            </a:r>
            <a:r>
              <a:rPr lang="en-US" sz="4800" b="1" i="0" u="none" strike="noStrike" cap="none" dirty="0">
                <a:solidFill>
                  <a:srgbClr val="FFFFFF"/>
                </a:solidFill>
                <a:latin typeface="Courier New"/>
                <a:ea typeface="Courier New"/>
                <a:cs typeface="Courier New"/>
                <a:sym typeface="Courier New"/>
              </a:rPr>
              <a:t>=</a:t>
            </a:r>
            <a:r>
              <a:rPr lang="en-US" sz="4800" b="1" i="0" u="none" strike="noStrike" cap="none" dirty="0">
                <a:solidFill>
                  <a:srgbClr val="FFFF00"/>
                </a:solidFill>
                <a:latin typeface="Courier New"/>
                <a:ea typeface="Courier New"/>
                <a:cs typeface="Courier New"/>
                <a:sym typeface="Courier New"/>
              </a:rPr>
              <a:t> </a:t>
            </a:r>
            <a:r>
              <a:rPr lang="en-US" sz="4800" b="1" i="0" u="none" strike="noStrike" cap="none" dirty="0">
                <a:solidFill>
                  <a:srgbClr val="FF9900"/>
                </a:solidFill>
                <a:latin typeface="Courier New"/>
                <a:ea typeface="Courier New"/>
                <a:cs typeface="Courier New"/>
                <a:sym typeface="Courier New"/>
              </a:rPr>
              <a:t>12.2</a:t>
            </a:r>
          </a:p>
          <a:p>
            <a:pPr marL="0" marR="0" lvl="0" indent="0" algn="l" rtl="0">
              <a:lnSpc>
                <a:spcPct val="100000"/>
              </a:lnSpc>
              <a:spcBef>
                <a:spcPts val="0"/>
              </a:spcBef>
              <a:spcAft>
                <a:spcPts val="0"/>
              </a:spcAft>
              <a:buClr>
                <a:srgbClr val="00FF00"/>
              </a:buClr>
              <a:buSzPct val="25000"/>
              <a:buFont typeface="Cabin"/>
              <a:buNone/>
            </a:pPr>
            <a:r>
              <a:rPr lang="en-US" sz="4800" b="1" i="0" u="none" strike="noStrike" cap="none" dirty="0">
                <a:solidFill>
                  <a:srgbClr val="00FF00"/>
                </a:solidFill>
                <a:latin typeface="Courier New"/>
                <a:ea typeface="Courier New"/>
                <a:cs typeface="Courier New"/>
                <a:sym typeface="Courier New"/>
              </a:rPr>
              <a:t>y</a:t>
            </a:r>
            <a:r>
              <a:rPr lang="en-US" sz="4800" b="1" i="0" u="none" strike="noStrike" cap="none" dirty="0">
                <a:solidFill>
                  <a:srgbClr val="FFFF00"/>
                </a:solidFill>
                <a:latin typeface="Courier New"/>
                <a:ea typeface="Courier New"/>
                <a:cs typeface="Courier New"/>
                <a:sym typeface="Courier New"/>
              </a:rPr>
              <a:t> </a:t>
            </a:r>
            <a:r>
              <a:rPr lang="en-US" sz="4800" b="1" i="0" u="none" strike="noStrike" cap="none" dirty="0">
                <a:solidFill>
                  <a:srgbClr val="FFFFFF"/>
                </a:solidFill>
                <a:latin typeface="Courier New"/>
                <a:ea typeface="Courier New"/>
                <a:cs typeface="Courier New"/>
                <a:sym typeface="Courier New"/>
              </a:rPr>
              <a:t>=</a:t>
            </a:r>
            <a:r>
              <a:rPr lang="en-US" sz="4800" b="1" i="0" u="none" strike="noStrike" cap="none" dirty="0">
                <a:solidFill>
                  <a:srgbClr val="FFFF00"/>
                </a:solidFill>
                <a:latin typeface="Courier New"/>
                <a:ea typeface="Courier New"/>
                <a:cs typeface="Courier New"/>
                <a:sym typeface="Courier New"/>
              </a:rPr>
              <a:t> </a:t>
            </a:r>
            <a:r>
              <a:rPr lang="en-US" sz="4800" b="1" i="0" u="none" strike="noStrike" cap="none" dirty="0">
                <a:solidFill>
                  <a:srgbClr val="FF9900"/>
                </a:solidFill>
                <a:latin typeface="Courier New"/>
                <a:ea typeface="Courier New"/>
                <a:cs typeface="Courier New"/>
                <a:sym typeface="Courier New"/>
              </a:rPr>
              <a:t>14</a:t>
            </a:r>
          </a:p>
          <a:p>
            <a:pPr marL="0" marR="0" lvl="0" indent="0" algn="ctr" rtl="0">
              <a:lnSpc>
                <a:spcPct val="100000"/>
              </a:lnSpc>
              <a:spcBef>
                <a:spcPts val="0"/>
              </a:spcBef>
              <a:spcAft>
                <a:spcPts val="0"/>
              </a:spcAft>
              <a:buNone/>
            </a:pPr>
            <a:endParaRPr sz="4800" b="1" dirty="0">
              <a:latin typeface="Courier New"/>
              <a:ea typeface="Courier New"/>
              <a:cs typeface="Courier New"/>
              <a:sym typeface="Courier New"/>
            </a:endParaRPr>
          </a:p>
        </p:txBody>
      </p:sp>
      <p:sp>
        <p:nvSpPr>
          <p:cNvPr id="264" name="Shape 264"/>
          <p:cNvSpPr txBox="1"/>
          <p:nvPr/>
        </p:nvSpPr>
        <p:spPr>
          <a:xfrm>
            <a:off x="2624125" y="8248330"/>
            <a:ext cx="3789000" cy="863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Font typeface="Cabin"/>
              <a:buNone/>
            </a:pPr>
            <a:endParaRPr sz="4800" dirty="0">
              <a:latin typeface="Courier New"/>
              <a:ea typeface="Courier New"/>
              <a:cs typeface="Courier New"/>
              <a:sym typeface="Courier New"/>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632178" y="838244"/>
            <a:ext cx="14991644" cy="124772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dirty="0">
                <a:solidFill>
                  <a:srgbClr val="FFFF00"/>
                </a:solidFill>
                <a:latin typeface="Arial" charset="0"/>
                <a:ea typeface="Arial" charset="0"/>
                <a:cs typeface="Arial" charset="0"/>
                <a:sym typeface="Cabin"/>
              </a:rPr>
              <a:t>Variables</a:t>
            </a:r>
          </a:p>
        </p:txBody>
      </p:sp>
      <p:sp>
        <p:nvSpPr>
          <p:cNvPr id="258" name="Shape 258"/>
          <p:cNvSpPr txBox="1">
            <a:spLocks noGrp="1"/>
          </p:cNvSpPr>
          <p:nvPr>
            <p:ph idx="1"/>
          </p:nvPr>
        </p:nvSpPr>
        <p:spPr>
          <a:xfrm>
            <a:off x="812800" y="2564596"/>
            <a:ext cx="14630400" cy="2674938"/>
          </a:xfrm>
          <a:prstGeom prst="rect">
            <a:avLst/>
          </a:prstGeom>
          <a:noFill/>
          <a:ln>
            <a:noFill/>
          </a:ln>
        </p:spPr>
        <p:txBody>
          <a:bodyPr lIns="38100" tIns="38100" rIns="38100" bIns="38100" anchor="ctr" anchorCtr="0">
            <a:noAutofit/>
          </a:bodyPr>
          <a:lstStyle/>
          <a:p>
            <a:pPr marL="749300" lvl="0" indent="-371094">
              <a:spcBef>
                <a:spcPts val="0"/>
              </a:spcBef>
              <a:buClr>
                <a:schemeClr val="lt1"/>
              </a:buClr>
              <a:buSzPct val="100000"/>
              <a:buFont typeface="Cabin"/>
              <a:buChar char="•"/>
            </a:pPr>
            <a:r>
              <a:rPr lang="es-AR" sz="3200" b="0" dirty="0">
                <a:solidFill>
                  <a:schemeClr val="lt1"/>
                </a:solidFill>
                <a:latin typeface="Arial" charset="0"/>
                <a:ea typeface="Arial" charset="0"/>
                <a:cs typeface="Arial" charset="0"/>
                <a:sym typeface="Cabin"/>
              </a:rPr>
              <a:t>Una </a:t>
            </a:r>
            <a:r>
              <a:rPr lang="es-AR" sz="3200" b="0" dirty="0">
                <a:solidFill>
                  <a:srgbClr val="00FF00"/>
                </a:solidFill>
                <a:latin typeface="Arial" charset="0"/>
                <a:ea typeface="Arial" charset="0"/>
                <a:cs typeface="Arial" charset="0"/>
                <a:sym typeface="Cabin"/>
              </a:rPr>
              <a:t>variable</a:t>
            </a:r>
            <a:r>
              <a:rPr lang="es-AR" sz="3200" b="0" dirty="0">
                <a:solidFill>
                  <a:schemeClr val="lt1"/>
                </a:solidFill>
                <a:latin typeface="Arial" charset="0"/>
                <a:ea typeface="Arial" charset="0"/>
                <a:cs typeface="Arial" charset="0"/>
                <a:sym typeface="Cabin"/>
              </a:rPr>
              <a:t> es un lugar designado en la memoria donde el programador puede guardar los datos y luego recuperar esos datos utilizando el </a:t>
            </a:r>
            <a:r>
              <a:rPr lang="es-AR" sz="3200" b="0" dirty="0">
                <a:solidFill>
                  <a:schemeClr val="lt1"/>
                </a:solidFill>
                <a:sym typeface="Arial"/>
              </a:rPr>
              <a:t>“</a:t>
            </a:r>
            <a:r>
              <a:rPr lang="es-AR" sz="3200" b="0" dirty="0">
                <a:solidFill>
                  <a:schemeClr val="lt1"/>
                </a:solidFill>
                <a:latin typeface="Arial" charset="0"/>
                <a:ea typeface="Arial" charset="0"/>
                <a:cs typeface="Arial" charset="0"/>
                <a:sym typeface="Cabin"/>
              </a:rPr>
              <a:t>nombre</a:t>
            </a:r>
            <a:r>
              <a:rPr lang="es-AR" sz="3200" b="0" dirty="0">
                <a:solidFill>
                  <a:schemeClr val="lt1"/>
                </a:solidFill>
                <a:sym typeface="Arial"/>
              </a:rPr>
              <a:t>” de la</a:t>
            </a:r>
            <a:r>
              <a:rPr lang="es-AR" sz="3200" b="0" dirty="0">
                <a:solidFill>
                  <a:schemeClr val="lt1"/>
                </a:solidFill>
                <a:latin typeface="Arial" charset="0"/>
                <a:ea typeface="Arial" charset="0"/>
                <a:cs typeface="Arial" charset="0"/>
                <a:sym typeface="Cabin"/>
              </a:rPr>
              <a:t> </a:t>
            </a:r>
            <a:r>
              <a:rPr lang="es-AR" sz="3200" b="0" dirty="0">
                <a:solidFill>
                  <a:srgbClr val="00FF00"/>
                </a:solidFill>
                <a:latin typeface="Arial" charset="0"/>
                <a:ea typeface="Arial" charset="0"/>
                <a:cs typeface="Arial" charset="0"/>
                <a:sym typeface="Cabin"/>
              </a:rPr>
              <a:t>variable</a:t>
            </a:r>
            <a:endParaRPr lang="es-AR" sz="3200" b="0" dirty="0">
              <a:solidFill>
                <a:schemeClr val="lt1"/>
              </a:solidFill>
              <a:sym typeface="Arial"/>
            </a:endParaRPr>
          </a:p>
          <a:p>
            <a:pPr marL="749300" lvl="0" indent="-371094">
              <a:spcBef>
                <a:spcPts val="3500"/>
              </a:spcBef>
              <a:buClr>
                <a:schemeClr val="lt1"/>
              </a:buClr>
              <a:buSzPct val="100000"/>
              <a:buFont typeface="Cabin"/>
              <a:buChar char="•"/>
            </a:pPr>
            <a:r>
              <a:rPr lang="es-AR" sz="3200" b="0" dirty="0">
                <a:solidFill>
                  <a:schemeClr val="lt1"/>
                </a:solidFill>
                <a:latin typeface="Arial" charset="0"/>
                <a:ea typeface="Arial" charset="0"/>
                <a:cs typeface="Arial" charset="0"/>
                <a:sym typeface="Cabin"/>
              </a:rPr>
              <a:t>Los programadores elijen los nombres de las </a:t>
            </a:r>
            <a:r>
              <a:rPr lang="es-AR" sz="3200" b="0" dirty="0">
                <a:solidFill>
                  <a:srgbClr val="00FF00"/>
                </a:solidFill>
                <a:latin typeface="Arial" charset="0"/>
                <a:ea typeface="Arial" charset="0"/>
                <a:cs typeface="Arial" charset="0"/>
                <a:sym typeface="Cabin"/>
              </a:rPr>
              <a:t>variables</a:t>
            </a:r>
          </a:p>
          <a:p>
            <a:pPr marL="749300" lvl="0" indent="-371094">
              <a:spcBef>
                <a:spcPts val="3500"/>
              </a:spcBef>
              <a:buClr>
                <a:schemeClr val="lt1"/>
              </a:buClr>
              <a:buSzPct val="100000"/>
              <a:buFont typeface="Cabin"/>
              <a:buChar char="•"/>
            </a:pPr>
            <a:r>
              <a:rPr lang="es-AR" sz="3200" b="0" dirty="0">
                <a:solidFill>
                  <a:schemeClr val="lt1"/>
                </a:solidFill>
                <a:latin typeface="Arial" charset="0"/>
                <a:ea typeface="Arial" charset="0"/>
                <a:cs typeface="Arial" charset="0"/>
                <a:sym typeface="Cabin"/>
              </a:rPr>
              <a:t>Usted puede cambiar el contenido de una </a:t>
            </a:r>
            <a:r>
              <a:rPr lang="es-AR" sz="3200" b="0" dirty="0">
                <a:solidFill>
                  <a:srgbClr val="00FF00"/>
                </a:solidFill>
                <a:latin typeface="Arial" charset="0"/>
                <a:ea typeface="Arial" charset="0"/>
                <a:cs typeface="Arial" charset="0"/>
                <a:sym typeface="Cabin"/>
              </a:rPr>
              <a:t>variable </a:t>
            </a:r>
            <a:r>
              <a:rPr lang="es-AR" sz="3200" b="0" dirty="0">
                <a:solidFill>
                  <a:schemeClr val="lt1"/>
                </a:solidFill>
                <a:latin typeface="Arial" charset="0"/>
                <a:ea typeface="Arial" charset="0"/>
                <a:cs typeface="Arial" charset="0"/>
                <a:sym typeface="Cabin"/>
              </a:rPr>
              <a:t>en un enunciado posterior</a:t>
            </a:r>
          </a:p>
        </p:txBody>
      </p:sp>
      <p:sp>
        <p:nvSpPr>
          <p:cNvPr id="10" name="Shape 259"/>
          <p:cNvSpPr txBox="1"/>
          <p:nvPr/>
        </p:nvSpPr>
        <p:spPr>
          <a:xfrm>
            <a:off x="10388600" y="5397429"/>
            <a:ext cx="5016500" cy="12700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4900" dirty="0">
                <a:solidFill>
                  <a:schemeClr val="lt1"/>
                </a:solidFill>
                <a:latin typeface="Arial" charset="0"/>
                <a:ea typeface="Arial" charset="0"/>
                <a:cs typeface="Arial" charset="0"/>
                <a:sym typeface="Cabin"/>
              </a:rPr>
              <a:t> </a:t>
            </a:r>
            <a:r>
              <a:rPr lang="en-US" sz="4900" u="none" strike="noStrike" cap="none" dirty="0">
                <a:solidFill>
                  <a:schemeClr val="lt1"/>
                </a:solidFill>
                <a:latin typeface="Arial" charset="0"/>
                <a:ea typeface="Arial" charset="0"/>
                <a:cs typeface="Arial" charset="0"/>
                <a:sym typeface="Cabin"/>
              </a:rPr>
              <a:t>12.2</a:t>
            </a:r>
          </a:p>
        </p:txBody>
      </p:sp>
      <p:sp>
        <p:nvSpPr>
          <p:cNvPr id="11" name="Shape 260"/>
          <p:cNvSpPr txBox="1"/>
          <p:nvPr/>
        </p:nvSpPr>
        <p:spPr>
          <a:xfrm>
            <a:off x="9534525" y="5594279"/>
            <a:ext cx="444500" cy="863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5200" u="none" strike="noStrike" cap="none" dirty="0">
                <a:solidFill>
                  <a:srgbClr val="00FF00"/>
                </a:solidFill>
                <a:latin typeface="Arial" charset="0"/>
                <a:ea typeface="Arial" charset="0"/>
                <a:cs typeface="Arial" charset="0"/>
                <a:sym typeface="Cabin"/>
              </a:rPr>
              <a:t>x</a:t>
            </a:r>
          </a:p>
        </p:txBody>
      </p:sp>
      <p:sp>
        <p:nvSpPr>
          <p:cNvPr id="12" name="Shape 261"/>
          <p:cNvSpPr txBox="1"/>
          <p:nvPr/>
        </p:nvSpPr>
        <p:spPr>
          <a:xfrm>
            <a:off x="10350500" y="7035729"/>
            <a:ext cx="5016500" cy="12700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4900" dirty="0">
                <a:solidFill>
                  <a:schemeClr val="lt1"/>
                </a:solidFill>
                <a:latin typeface="Arial" charset="0"/>
                <a:ea typeface="Arial" charset="0"/>
                <a:cs typeface="Arial" charset="0"/>
                <a:sym typeface="Cabin"/>
              </a:rPr>
              <a:t> </a:t>
            </a:r>
            <a:r>
              <a:rPr lang="en-US" sz="4900" u="none" strike="noStrike" cap="none" dirty="0">
                <a:solidFill>
                  <a:schemeClr val="lt1"/>
                </a:solidFill>
                <a:latin typeface="Arial" charset="0"/>
                <a:ea typeface="Arial" charset="0"/>
                <a:cs typeface="Arial" charset="0"/>
                <a:sym typeface="Cabin"/>
              </a:rPr>
              <a:t>14               </a:t>
            </a:r>
          </a:p>
        </p:txBody>
      </p:sp>
      <p:sp>
        <p:nvSpPr>
          <p:cNvPr id="13" name="Shape 262"/>
          <p:cNvSpPr txBox="1"/>
          <p:nvPr/>
        </p:nvSpPr>
        <p:spPr>
          <a:xfrm>
            <a:off x="9518650" y="7238929"/>
            <a:ext cx="404811" cy="8635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5200" u="none" strike="noStrike" cap="none" dirty="0">
                <a:solidFill>
                  <a:srgbClr val="00FF00"/>
                </a:solidFill>
                <a:latin typeface="Arial" charset="0"/>
                <a:ea typeface="Arial" charset="0"/>
                <a:cs typeface="Arial" charset="0"/>
                <a:sym typeface="Cabin"/>
              </a:rPr>
              <a:t>y</a:t>
            </a:r>
          </a:p>
        </p:txBody>
      </p:sp>
      <p:grpSp>
        <p:nvGrpSpPr>
          <p:cNvPr id="14" name="Shape 276"/>
          <p:cNvGrpSpPr/>
          <p:nvPr/>
        </p:nvGrpSpPr>
        <p:grpSpPr>
          <a:xfrm>
            <a:off x="10690224" y="5633967"/>
            <a:ext cx="763600" cy="903398"/>
            <a:chOff x="0" y="0"/>
            <a:chExt cx="762000" cy="901775"/>
          </a:xfrm>
        </p:grpSpPr>
        <p:cxnSp>
          <p:nvCxnSpPr>
            <p:cNvPr id="15" name="Shape 277"/>
            <p:cNvCxnSpPr/>
            <p:nvPr/>
          </p:nvCxnSpPr>
          <p:spPr>
            <a:xfrm flipH="1">
              <a:off x="0" y="15875"/>
              <a:ext cx="762000" cy="885900"/>
            </a:xfrm>
            <a:prstGeom prst="straightConnector1">
              <a:avLst/>
            </a:prstGeom>
            <a:noFill/>
            <a:ln w="63500" cap="rnd" cmpd="sng">
              <a:solidFill>
                <a:srgbClr val="FFFF00"/>
              </a:solidFill>
              <a:prstDash val="solid"/>
              <a:miter/>
              <a:headEnd type="none" w="med" len="med"/>
              <a:tailEnd type="none" w="med" len="med"/>
            </a:ln>
          </p:spPr>
        </p:cxnSp>
        <p:cxnSp>
          <p:nvCxnSpPr>
            <p:cNvPr id="16" name="Shape 278"/>
            <p:cNvCxnSpPr/>
            <p:nvPr/>
          </p:nvCxnSpPr>
          <p:spPr>
            <a:xfrm>
              <a:off x="0" y="0"/>
              <a:ext cx="571500" cy="796799"/>
            </a:xfrm>
            <a:prstGeom prst="straightConnector1">
              <a:avLst/>
            </a:prstGeom>
            <a:noFill/>
            <a:ln w="63500" cap="rnd" cmpd="sng">
              <a:solidFill>
                <a:srgbClr val="FFFF00"/>
              </a:solidFill>
              <a:prstDash val="solid"/>
              <a:miter/>
              <a:headEnd type="none" w="med" len="med"/>
              <a:tailEnd type="none" w="med" len="med"/>
            </a:ln>
          </p:spPr>
        </p:cxnSp>
      </p:grpSp>
      <p:sp>
        <p:nvSpPr>
          <p:cNvPr id="17" name="Shape 279"/>
          <p:cNvSpPr txBox="1"/>
          <p:nvPr/>
        </p:nvSpPr>
        <p:spPr>
          <a:xfrm>
            <a:off x="11852275" y="5570467"/>
            <a:ext cx="1669799" cy="9399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5800" u="none" strike="noStrike" cap="none" dirty="0">
                <a:solidFill>
                  <a:schemeClr val="lt1"/>
                </a:solidFill>
                <a:latin typeface="Arial" charset="0"/>
                <a:ea typeface="Arial" charset="0"/>
                <a:cs typeface="Arial" charset="0"/>
                <a:sym typeface="Cabin"/>
              </a:rPr>
              <a:t>100</a:t>
            </a:r>
          </a:p>
        </p:txBody>
      </p:sp>
      <p:sp>
        <p:nvSpPr>
          <p:cNvPr id="18" name="Shape 263"/>
          <p:cNvSpPr txBox="1"/>
          <p:nvPr/>
        </p:nvSpPr>
        <p:spPr>
          <a:xfrm>
            <a:off x="2624125" y="5528832"/>
            <a:ext cx="4038900" cy="23876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4800" b="1" i="0" u="none" strike="noStrike" cap="none" dirty="0">
                <a:solidFill>
                  <a:srgbClr val="00FF00"/>
                </a:solidFill>
                <a:latin typeface="Courier New"/>
                <a:ea typeface="Courier New"/>
                <a:cs typeface="Courier New"/>
                <a:sym typeface="Courier New"/>
              </a:rPr>
              <a:t>x </a:t>
            </a:r>
            <a:r>
              <a:rPr lang="en-US" sz="4800" b="1" i="0" u="none" strike="noStrike" cap="none" dirty="0">
                <a:solidFill>
                  <a:srgbClr val="FFFFFF"/>
                </a:solidFill>
                <a:latin typeface="Courier New"/>
                <a:ea typeface="Courier New"/>
                <a:cs typeface="Courier New"/>
                <a:sym typeface="Courier New"/>
              </a:rPr>
              <a:t>=</a:t>
            </a:r>
            <a:r>
              <a:rPr lang="en-US" sz="4800" b="1" i="0" u="none" strike="noStrike" cap="none" dirty="0">
                <a:solidFill>
                  <a:srgbClr val="FFFF00"/>
                </a:solidFill>
                <a:latin typeface="Courier New"/>
                <a:ea typeface="Courier New"/>
                <a:cs typeface="Courier New"/>
                <a:sym typeface="Courier New"/>
              </a:rPr>
              <a:t> </a:t>
            </a:r>
            <a:r>
              <a:rPr lang="en-US" sz="4800" b="1" i="0" u="none" strike="noStrike" cap="none" dirty="0">
                <a:solidFill>
                  <a:srgbClr val="FF9900"/>
                </a:solidFill>
                <a:latin typeface="Courier New"/>
                <a:ea typeface="Courier New"/>
                <a:cs typeface="Courier New"/>
                <a:sym typeface="Courier New"/>
              </a:rPr>
              <a:t>12.2</a:t>
            </a:r>
          </a:p>
          <a:p>
            <a:pPr marL="0" marR="0" lvl="0" indent="0" algn="l" rtl="0">
              <a:lnSpc>
                <a:spcPct val="100000"/>
              </a:lnSpc>
              <a:spcBef>
                <a:spcPts val="0"/>
              </a:spcBef>
              <a:spcAft>
                <a:spcPts val="0"/>
              </a:spcAft>
              <a:buClr>
                <a:srgbClr val="00FF00"/>
              </a:buClr>
              <a:buSzPct val="25000"/>
              <a:buFont typeface="Cabin"/>
              <a:buNone/>
            </a:pPr>
            <a:r>
              <a:rPr lang="en-US" sz="4800" b="1" i="0" u="none" strike="noStrike" cap="none" dirty="0">
                <a:solidFill>
                  <a:srgbClr val="00FF00"/>
                </a:solidFill>
                <a:latin typeface="Courier New"/>
                <a:ea typeface="Courier New"/>
                <a:cs typeface="Courier New"/>
                <a:sym typeface="Courier New"/>
              </a:rPr>
              <a:t>y</a:t>
            </a:r>
            <a:r>
              <a:rPr lang="en-US" sz="4800" b="1" i="0" u="none" strike="noStrike" cap="none" dirty="0">
                <a:solidFill>
                  <a:srgbClr val="FFFF00"/>
                </a:solidFill>
                <a:latin typeface="Courier New"/>
                <a:ea typeface="Courier New"/>
                <a:cs typeface="Courier New"/>
                <a:sym typeface="Courier New"/>
              </a:rPr>
              <a:t> </a:t>
            </a:r>
            <a:r>
              <a:rPr lang="en-US" sz="4800" b="1" i="0" u="none" strike="noStrike" cap="none" dirty="0">
                <a:solidFill>
                  <a:srgbClr val="FFFFFF"/>
                </a:solidFill>
                <a:latin typeface="Courier New"/>
                <a:ea typeface="Courier New"/>
                <a:cs typeface="Courier New"/>
                <a:sym typeface="Courier New"/>
              </a:rPr>
              <a:t>=</a:t>
            </a:r>
            <a:r>
              <a:rPr lang="en-US" sz="4800" b="1" i="0" u="none" strike="noStrike" cap="none" dirty="0">
                <a:solidFill>
                  <a:srgbClr val="FFFF00"/>
                </a:solidFill>
                <a:latin typeface="Courier New"/>
                <a:ea typeface="Courier New"/>
                <a:cs typeface="Courier New"/>
                <a:sym typeface="Courier New"/>
              </a:rPr>
              <a:t> </a:t>
            </a:r>
            <a:r>
              <a:rPr lang="en-US" sz="4800" b="1" i="0" u="none" strike="noStrike" cap="none" dirty="0">
                <a:solidFill>
                  <a:srgbClr val="FF9900"/>
                </a:solidFill>
                <a:latin typeface="Courier New"/>
                <a:ea typeface="Courier New"/>
                <a:cs typeface="Courier New"/>
                <a:sym typeface="Courier New"/>
              </a:rPr>
              <a:t>14</a:t>
            </a:r>
          </a:p>
          <a:p>
            <a:r>
              <a:rPr lang="en-US" sz="4800" b="1" dirty="0">
                <a:solidFill>
                  <a:srgbClr val="00FF00"/>
                </a:solidFill>
                <a:latin typeface="Courier New"/>
                <a:ea typeface="Courier New"/>
                <a:cs typeface="Courier New"/>
                <a:sym typeface="Courier New"/>
              </a:rPr>
              <a:t>x </a:t>
            </a:r>
            <a:r>
              <a:rPr lang="en-US" sz="4800" b="1" dirty="0">
                <a:solidFill>
                  <a:srgbClr val="FFFFFF"/>
                </a:solidFill>
                <a:latin typeface="Courier New"/>
                <a:ea typeface="Courier New"/>
                <a:cs typeface="Courier New"/>
                <a:sym typeface="Courier New"/>
              </a:rPr>
              <a:t>=</a:t>
            </a:r>
            <a:r>
              <a:rPr lang="en-US" sz="4800" b="1" dirty="0">
                <a:solidFill>
                  <a:srgbClr val="FFFF00"/>
                </a:solidFill>
                <a:latin typeface="Courier New"/>
                <a:ea typeface="Courier New"/>
                <a:cs typeface="Courier New"/>
                <a:sym typeface="Courier New"/>
              </a:rPr>
              <a:t> </a:t>
            </a:r>
            <a:r>
              <a:rPr lang="en-US" sz="4800" b="1" dirty="0">
                <a:solidFill>
                  <a:srgbClr val="FF9900"/>
                </a:solidFill>
                <a:latin typeface="Courier New"/>
                <a:ea typeface="Courier New"/>
                <a:cs typeface="Courier New"/>
                <a:sym typeface="Courier New"/>
              </a:rPr>
              <a:t>100</a:t>
            </a:r>
          </a:p>
        </p:txBody>
      </p:sp>
    </p:spTree>
    <p:extLst>
      <p:ext uri="{BB962C8B-B14F-4D97-AF65-F5344CB8AC3E}">
        <p14:creationId xmlns:p14="http://schemas.microsoft.com/office/powerpoint/2010/main" val="4109923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632178" y="946859"/>
            <a:ext cx="14991644" cy="124772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s-AR" sz="7600" u="none" strike="noStrike" cap="none" dirty="0">
                <a:solidFill>
                  <a:srgbClr val="FFFF00"/>
                </a:solidFill>
                <a:latin typeface="Arial" charset="0"/>
                <a:ea typeface="Arial" charset="0"/>
                <a:cs typeface="Arial" charset="0"/>
                <a:sym typeface="Cabin"/>
              </a:rPr>
              <a:t>Reglas para el Nombre de Variables en Python</a:t>
            </a:r>
          </a:p>
        </p:txBody>
      </p:sp>
      <p:sp>
        <p:nvSpPr>
          <p:cNvPr id="286" name="Shape 286"/>
          <p:cNvSpPr txBox="1">
            <a:spLocks noGrp="1"/>
          </p:cNvSpPr>
          <p:nvPr>
            <p:ph idx="1"/>
          </p:nvPr>
        </p:nvSpPr>
        <p:spPr>
          <a:xfrm>
            <a:off x="812800" y="2405971"/>
            <a:ext cx="14630400" cy="3124200"/>
          </a:xfrm>
          <a:prstGeom prst="rect">
            <a:avLst/>
          </a:prstGeom>
          <a:noFill/>
          <a:ln>
            <a:noFill/>
          </a:ln>
        </p:spPr>
        <p:txBody>
          <a:bodyPr lIns="38100" tIns="38100" rIns="38100" bIns="38100" anchor="ctr" anchorCtr="0">
            <a:noAutofit/>
          </a:bodyPr>
          <a:lstStyle/>
          <a:p>
            <a:pPr marL="949706" indent="-571500">
              <a:spcBef>
                <a:spcPts val="0"/>
              </a:spcBef>
              <a:buSzPct val="100000"/>
            </a:pPr>
            <a:r>
              <a:rPr lang="es-AR" sz="3600" b="0" u="none" strike="noStrike" cap="none" dirty="0">
                <a:solidFill>
                  <a:schemeClr val="lt1"/>
                </a:solidFill>
                <a:latin typeface="Arial" charset="0"/>
                <a:ea typeface="Arial" charset="0"/>
                <a:cs typeface="Arial" charset="0"/>
                <a:sym typeface="Cabin"/>
              </a:rPr>
              <a:t>Debe comenzar con una letra o guión bajo_ </a:t>
            </a:r>
          </a:p>
          <a:p>
            <a:pPr marL="949706" indent="-571500">
              <a:buSzPct val="100000"/>
            </a:pPr>
            <a:r>
              <a:rPr lang="es-AR" sz="3600" b="0" u="none" strike="noStrike" cap="none" dirty="0">
                <a:solidFill>
                  <a:schemeClr val="lt1"/>
                </a:solidFill>
                <a:latin typeface="Arial" charset="0"/>
                <a:ea typeface="Arial" charset="0"/>
                <a:cs typeface="Arial" charset="0"/>
                <a:sym typeface="Cabin"/>
              </a:rPr>
              <a:t>Debe constar de letras, números y guión bajo</a:t>
            </a:r>
          </a:p>
          <a:p>
            <a:pPr marL="949706" indent="-571500">
              <a:buSzPct val="100000"/>
            </a:pPr>
            <a:r>
              <a:rPr lang="es-AR" sz="3600" b="0" u="none" strike="noStrike" cap="none" dirty="0">
                <a:solidFill>
                  <a:schemeClr val="lt1"/>
                </a:solidFill>
                <a:latin typeface="Arial" charset="0"/>
                <a:ea typeface="Arial" charset="0"/>
                <a:cs typeface="Arial" charset="0"/>
                <a:sym typeface="Cabin"/>
              </a:rPr>
              <a:t>Es sensible a la mayúscula y minúscula</a:t>
            </a:r>
            <a:br>
              <a:rPr lang="es-AR" sz="3600" b="0" dirty="0">
                <a:solidFill>
                  <a:schemeClr val="lt1"/>
                </a:solidFill>
                <a:latin typeface="Arial" charset="0"/>
                <a:ea typeface="Arial" charset="0"/>
                <a:cs typeface="Arial" charset="0"/>
                <a:sym typeface="Cabin"/>
              </a:rPr>
            </a:br>
            <a:endParaRPr lang="es-AR" sz="3600" b="0" dirty="0">
              <a:solidFill>
                <a:schemeClr val="lt1"/>
              </a:solidFill>
              <a:latin typeface="Arial" charset="0"/>
              <a:ea typeface="Arial" charset="0"/>
              <a:cs typeface="Arial" charset="0"/>
              <a:sym typeface="Cabin"/>
            </a:endParaRPr>
          </a:p>
        </p:txBody>
      </p:sp>
      <p:sp>
        <p:nvSpPr>
          <p:cNvPr id="3" name="TextBox 2"/>
          <p:cNvSpPr txBox="1"/>
          <p:nvPr/>
        </p:nvSpPr>
        <p:spPr>
          <a:xfrm>
            <a:off x="3086100" y="5500691"/>
            <a:ext cx="8853706" cy="1754326"/>
          </a:xfrm>
          <a:prstGeom prst="rect">
            <a:avLst/>
          </a:prstGeom>
          <a:noFill/>
        </p:spPr>
        <p:txBody>
          <a:bodyPr wrap="none" rtlCol="0">
            <a:spAutoFit/>
          </a:bodyPr>
          <a:lstStyle/>
          <a:p>
            <a:r>
              <a:rPr lang="es-AR" sz="3600" b="1" dirty="0">
                <a:solidFill>
                  <a:srgbClr val="00FA00"/>
                </a:solidFill>
                <a:latin typeface="Courier" charset="0"/>
                <a:ea typeface="Courier" charset="0"/>
                <a:cs typeface="Courier" charset="0"/>
              </a:rPr>
              <a:t>Bien:    </a:t>
            </a:r>
            <a:r>
              <a:rPr lang="es-AR" sz="3600" b="1" dirty="0">
                <a:solidFill>
                  <a:schemeClr val="bg1"/>
                </a:solidFill>
                <a:latin typeface="Courier" charset="0"/>
                <a:ea typeface="Courier" charset="0"/>
                <a:cs typeface="Courier" charset="0"/>
              </a:rPr>
              <a:t>spam    eggs   spam23    _speed</a:t>
            </a:r>
          </a:p>
          <a:p>
            <a:r>
              <a:rPr lang="es-AR" sz="3600" b="1" dirty="0">
                <a:solidFill>
                  <a:srgbClr val="FF545A"/>
                </a:solidFill>
                <a:latin typeface="Courier" charset="0"/>
                <a:ea typeface="Courier" charset="0"/>
                <a:cs typeface="Courier" charset="0"/>
              </a:rPr>
              <a:t>Mal:</a:t>
            </a:r>
            <a:r>
              <a:rPr lang="es-AR" sz="3600" b="1" dirty="0">
                <a:solidFill>
                  <a:srgbClr val="FF0000"/>
                </a:solidFill>
                <a:latin typeface="Courier" charset="0"/>
                <a:ea typeface="Courier" charset="0"/>
                <a:cs typeface="Courier" charset="0"/>
              </a:rPr>
              <a:t>     </a:t>
            </a:r>
            <a:r>
              <a:rPr lang="es-AR" sz="3600" b="1" dirty="0">
                <a:solidFill>
                  <a:schemeClr val="bg1"/>
                </a:solidFill>
                <a:latin typeface="Courier" charset="0"/>
                <a:ea typeface="Courier" charset="0"/>
                <a:cs typeface="Courier" charset="0"/>
              </a:rPr>
              <a:t>23spam     #sign  var.12</a:t>
            </a:r>
          </a:p>
          <a:p>
            <a:r>
              <a:rPr lang="es-AR" sz="3600" b="1" dirty="0">
                <a:solidFill>
                  <a:srgbClr val="00FDFF"/>
                </a:solidFill>
                <a:latin typeface="Courier" charset="0"/>
                <a:ea typeface="Courier" charset="0"/>
                <a:cs typeface="Courier" charset="0"/>
              </a:rPr>
              <a:t>Diferente:    </a:t>
            </a:r>
            <a:r>
              <a:rPr lang="es-AR" sz="3600" b="1" dirty="0">
                <a:solidFill>
                  <a:schemeClr val="bg1"/>
                </a:solidFill>
                <a:latin typeface="Courier" charset="0"/>
                <a:ea typeface="Courier" charset="0"/>
                <a:cs typeface="Courier" charset="0"/>
              </a:rPr>
              <a:t>spam   Spam   SPAM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07"/>
        <p:cNvGrpSpPr/>
        <p:nvPr/>
      </p:nvGrpSpPr>
      <p:grpSpPr>
        <a:xfrm>
          <a:off x="0" y="0"/>
          <a:ext cx="0" cy="0"/>
          <a:chOff x="0" y="0"/>
          <a:chExt cx="0" cy="0"/>
        </a:xfrm>
      </p:grpSpPr>
      <p:sp>
        <p:nvSpPr>
          <p:cNvPr id="508" name="Shape 50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7600" u="none" strike="noStrike" cap="none" dirty="0">
                <a:solidFill>
                  <a:srgbClr val="FFFF00"/>
                </a:solidFill>
                <a:latin typeface="Arial" charset="0"/>
                <a:ea typeface="Arial" charset="0"/>
                <a:cs typeface="Arial" charset="0"/>
                <a:sym typeface="Cabin"/>
              </a:rPr>
              <a:t>Sentencias o Líneas</a:t>
            </a:r>
          </a:p>
        </p:txBody>
      </p:sp>
      <p:sp>
        <p:nvSpPr>
          <p:cNvPr id="509" name="Shape 509"/>
          <p:cNvSpPr txBox="1"/>
          <p:nvPr/>
        </p:nvSpPr>
        <p:spPr>
          <a:xfrm>
            <a:off x="1554125" y="2554845"/>
            <a:ext cx="4003499" cy="4038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4800" b="1" i="0" u="none" strike="noStrike" cap="none" dirty="0">
                <a:solidFill>
                  <a:srgbClr val="FF9900"/>
                </a:solidFill>
                <a:latin typeface="Courier New"/>
                <a:ea typeface="Courier New"/>
                <a:cs typeface="Courier New"/>
                <a:sym typeface="Courier New"/>
              </a:rPr>
              <a:t>x</a:t>
            </a:r>
            <a:r>
              <a:rPr lang="en-US" sz="4800" b="1" i="0" u="none" strike="noStrike" cap="none" dirty="0">
                <a:solidFill>
                  <a:srgbClr val="FF7F00"/>
                </a:solidFill>
                <a:latin typeface="Courier New"/>
                <a:ea typeface="Courier New"/>
                <a:cs typeface="Courier New"/>
                <a:sym typeface="Courier New"/>
              </a:rPr>
              <a:t> </a:t>
            </a:r>
            <a:r>
              <a:rPr lang="en-US" sz="4800" b="1" i="0" u="none" strike="noStrike" cap="none" dirty="0">
                <a:solidFill>
                  <a:srgbClr val="FFFFFF"/>
                </a:solidFill>
                <a:latin typeface="Courier New"/>
                <a:ea typeface="Courier New"/>
                <a:cs typeface="Courier New"/>
                <a:sym typeface="Courier New"/>
              </a:rPr>
              <a:t>=</a:t>
            </a:r>
            <a:r>
              <a:rPr lang="en-US" sz="4800" b="1" i="0" u="none" strike="noStrike" cap="none" dirty="0">
                <a:solidFill>
                  <a:srgbClr val="FF7F00"/>
                </a:solidFill>
                <a:latin typeface="Courier New"/>
                <a:ea typeface="Courier New"/>
                <a:cs typeface="Courier New"/>
                <a:sym typeface="Courier New"/>
              </a:rPr>
              <a:t> </a:t>
            </a:r>
            <a:r>
              <a:rPr lang="en-US" sz="4800" b="1" i="0" u="none" strike="noStrike" cap="none" dirty="0">
                <a:solidFill>
                  <a:srgbClr val="00FFFF"/>
                </a:solidFill>
                <a:latin typeface="Courier New"/>
                <a:ea typeface="Courier New"/>
                <a:cs typeface="Courier New"/>
                <a:sym typeface="Courier New"/>
              </a:rPr>
              <a:t>2</a:t>
            </a:r>
          </a:p>
          <a:p>
            <a:pPr marL="0" marR="0" lvl="0" indent="0" algn="l" rtl="0">
              <a:lnSpc>
                <a:spcPct val="100000"/>
              </a:lnSpc>
              <a:spcBef>
                <a:spcPts val="0"/>
              </a:spcBef>
              <a:spcAft>
                <a:spcPts val="0"/>
              </a:spcAft>
              <a:buClr>
                <a:srgbClr val="FF7F00"/>
              </a:buClr>
              <a:buSzPct val="25000"/>
              <a:buFont typeface="Cabin"/>
              <a:buNone/>
            </a:pPr>
            <a:r>
              <a:rPr lang="en-US" sz="4800" b="1" i="0" u="none" strike="noStrike" cap="none" dirty="0">
                <a:solidFill>
                  <a:srgbClr val="FF9900"/>
                </a:solidFill>
                <a:latin typeface="Courier New"/>
                <a:ea typeface="Courier New"/>
                <a:cs typeface="Courier New"/>
                <a:sym typeface="Courier New"/>
              </a:rPr>
              <a:t>x</a:t>
            </a:r>
            <a:r>
              <a:rPr lang="en-US" sz="4800" b="1" i="0" u="none" strike="noStrike" cap="none" dirty="0">
                <a:solidFill>
                  <a:srgbClr val="FF7F00"/>
                </a:solidFill>
                <a:latin typeface="Courier New"/>
                <a:ea typeface="Courier New"/>
                <a:cs typeface="Courier New"/>
                <a:sym typeface="Courier New"/>
              </a:rPr>
              <a:t> </a:t>
            </a:r>
            <a:r>
              <a:rPr lang="en-US" sz="4800" b="1" i="0" u="none" strike="noStrike" cap="none" dirty="0">
                <a:solidFill>
                  <a:srgbClr val="FFFFFF"/>
                </a:solidFill>
                <a:latin typeface="Courier New"/>
                <a:ea typeface="Courier New"/>
                <a:cs typeface="Courier New"/>
                <a:sym typeface="Courier New"/>
              </a:rPr>
              <a:t>=</a:t>
            </a:r>
            <a:r>
              <a:rPr lang="en-US" sz="4800" b="1" i="0" u="none" strike="noStrike" cap="none" dirty="0">
                <a:solidFill>
                  <a:srgbClr val="FF7F00"/>
                </a:solidFill>
                <a:latin typeface="Courier New"/>
                <a:ea typeface="Courier New"/>
                <a:cs typeface="Courier New"/>
                <a:sym typeface="Courier New"/>
              </a:rPr>
              <a:t> </a:t>
            </a:r>
            <a:r>
              <a:rPr lang="en-US" sz="4800" b="1" i="0" u="none" strike="noStrike" cap="none" dirty="0">
                <a:solidFill>
                  <a:srgbClr val="FF9900"/>
                </a:solidFill>
                <a:latin typeface="Courier New"/>
                <a:ea typeface="Courier New"/>
                <a:cs typeface="Courier New"/>
                <a:sym typeface="Courier New"/>
              </a:rPr>
              <a:t>x</a:t>
            </a:r>
            <a:r>
              <a:rPr lang="en-US" sz="4800" b="1" i="0" u="none" strike="noStrike" cap="none" dirty="0">
                <a:solidFill>
                  <a:srgbClr val="FF7F00"/>
                </a:solidFill>
                <a:latin typeface="Courier New"/>
                <a:ea typeface="Courier New"/>
                <a:cs typeface="Courier New"/>
                <a:sym typeface="Courier New"/>
              </a:rPr>
              <a:t> </a:t>
            </a:r>
            <a:r>
              <a:rPr lang="en-US" sz="4800" b="1" i="0" u="none" strike="noStrike" cap="none" dirty="0">
                <a:solidFill>
                  <a:srgbClr val="FFFFFF"/>
                </a:solidFill>
                <a:latin typeface="Courier New"/>
                <a:ea typeface="Courier New"/>
                <a:cs typeface="Courier New"/>
                <a:sym typeface="Courier New"/>
              </a:rPr>
              <a:t>+</a:t>
            </a:r>
            <a:r>
              <a:rPr lang="en-US" sz="4800" b="1" i="0" u="none" strike="noStrike" cap="none" dirty="0">
                <a:solidFill>
                  <a:srgbClr val="FF7F00"/>
                </a:solidFill>
                <a:latin typeface="Courier New"/>
                <a:ea typeface="Courier New"/>
                <a:cs typeface="Courier New"/>
                <a:sym typeface="Courier New"/>
              </a:rPr>
              <a:t> </a:t>
            </a:r>
            <a:r>
              <a:rPr lang="en-US" sz="4800" b="1" i="0" u="none" strike="noStrike" cap="none" dirty="0">
                <a:solidFill>
                  <a:srgbClr val="00FFFF"/>
                </a:solidFill>
                <a:latin typeface="Courier New"/>
                <a:ea typeface="Courier New"/>
                <a:cs typeface="Courier New"/>
                <a:sym typeface="Courier New"/>
              </a:rPr>
              <a:t>2</a:t>
            </a:r>
          </a:p>
          <a:p>
            <a:pPr marL="0" marR="0" lvl="0" indent="0" algn="l" rtl="0">
              <a:lnSpc>
                <a:spcPct val="100000"/>
              </a:lnSpc>
              <a:spcBef>
                <a:spcPts val="0"/>
              </a:spcBef>
              <a:spcAft>
                <a:spcPts val="0"/>
              </a:spcAft>
              <a:buClr>
                <a:srgbClr val="FFFF00"/>
              </a:buClr>
              <a:buSzPct val="25000"/>
              <a:buFont typeface="Cabin"/>
              <a:buNone/>
            </a:pPr>
            <a:r>
              <a:rPr lang="en-US" sz="4800" b="1" dirty="0">
                <a:solidFill>
                  <a:srgbClr val="FFFF00"/>
                </a:solidFill>
                <a:latin typeface="Courier New"/>
                <a:ea typeface="Courier New"/>
                <a:cs typeface="Courier New"/>
                <a:sym typeface="Courier New"/>
              </a:rPr>
              <a:t>p</a:t>
            </a:r>
            <a:r>
              <a:rPr lang="en-US" sz="4800" b="1" i="0" u="none" strike="noStrike" cap="none" dirty="0">
                <a:solidFill>
                  <a:srgbClr val="FFFF00"/>
                </a:solidFill>
                <a:latin typeface="Courier New"/>
                <a:ea typeface="Courier New"/>
                <a:cs typeface="Courier New"/>
                <a:sym typeface="Courier New"/>
              </a:rPr>
              <a:t>rint(</a:t>
            </a:r>
            <a:r>
              <a:rPr lang="en-US" sz="4800" b="1" i="0" u="none" strike="noStrike" cap="none" dirty="0">
                <a:solidFill>
                  <a:srgbClr val="FF9900"/>
                </a:solidFill>
                <a:latin typeface="Courier New"/>
                <a:ea typeface="Courier New"/>
                <a:cs typeface="Courier New"/>
                <a:sym typeface="Courier New"/>
              </a:rPr>
              <a:t>x</a:t>
            </a:r>
            <a:r>
              <a:rPr lang="en-US" sz="4800" b="1" i="0" u="none" strike="noStrike" cap="none" dirty="0">
                <a:solidFill>
                  <a:srgbClr val="FFFF00"/>
                </a:solidFill>
                <a:latin typeface="Courier New"/>
                <a:ea typeface="Courier New"/>
                <a:cs typeface="Courier New"/>
                <a:sym typeface="Courier New"/>
              </a:rPr>
              <a:t>)</a:t>
            </a:r>
          </a:p>
        </p:txBody>
      </p:sp>
      <p:sp>
        <p:nvSpPr>
          <p:cNvPr id="510" name="Shape 510"/>
          <p:cNvSpPr txBox="1"/>
          <p:nvPr/>
        </p:nvSpPr>
        <p:spPr>
          <a:xfrm>
            <a:off x="1322915" y="7037422"/>
            <a:ext cx="2341499" cy="7239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s-AR" sz="4200" u="none" strike="noStrike" cap="none" dirty="0">
                <a:solidFill>
                  <a:srgbClr val="FF9900"/>
                </a:solidFill>
                <a:latin typeface="Arial" charset="0"/>
                <a:ea typeface="Arial" charset="0"/>
                <a:cs typeface="Arial" charset="0"/>
                <a:sym typeface="Cabin"/>
              </a:rPr>
              <a:t>Variable</a:t>
            </a:r>
          </a:p>
        </p:txBody>
      </p:sp>
      <p:sp>
        <p:nvSpPr>
          <p:cNvPr id="511" name="Shape 511"/>
          <p:cNvSpPr txBox="1"/>
          <p:nvPr/>
        </p:nvSpPr>
        <p:spPr>
          <a:xfrm>
            <a:off x="4696364" y="7037422"/>
            <a:ext cx="2517235" cy="7239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4200" u="none" strike="noStrike" cap="none" dirty="0">
                <a:solidFill>
                  <a:srgbClr val="FFFFFF"/>
                </a:solidFill>
                <a:latin typeface="Arial" charset="0"/>
                <a:ea typeface="Arial" charset="0"/>
                <a:cs typeface="Arial" charset="0"/>
                <a:sym typeface="Cabin"/>
              </a:rPr>
              <a:t>Operador</a:t>
            </a:r>
          </a:p>
        </p:txBody>
      </p:sp>
      <p:sp>
        <p:nvSpPr>
          <p:cNvPr id="512" name="Shape 512"/>
          <p:cNvSpPr txBox="1"/>
          <p:nvPr/>
        </p:nvSpPr>
        <p:spPr>
          <a:xfrm>
            <a:off x="8080914" y="7088222"/>
            <a:ext cx="2502779" cy="7239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s-AR" sz="4200" u="none" strike="noStrike" cap="none" dirty="0">
                <a:solidFill>
                  <a:srgbClr val="00FFFF"/>
                </a:solidFill>
                <a:latin typeface="Arial" charset="0"/>
                <a:ea typeface="Arial" charset="0"/>
                <a:cs typeface="Arial" charset="0"/>
                <a:sym typeface="Cabin"/>
              </a:rPr>
              <a:t>Constante</a:t>
            </a:r>
          </a:p>
        </p:txBody>
      </p:sp>
      <p:sp>
        <p:nvSpPr>
          <p:cNvPr id="513" name="Shape 513"/>
          <p:cNvSpPr txBox="1"/>
          <p:nvPr/>
        </p:nvSpPr>
        <p:spPr>
          <a:xfrm>
            <a:off x="11728990" y="7088222"/>
            <a:ext cx="3489300" cy="7239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AR" sz="4200" u="none" strike="noStrike" cap="none" dirty="0">
                <a:solidFill>
                  <a:srgbClr val="FFFF00"/>
                </a:solidFill>
                <a:latin typeface="Arial" charset="0"/>
                <a:ea typeface="Arial" charset="0"/>
                <a:cs typeface="Arial" charset="0"/>
                <a:sym typeface="Cabin"/>
              </a:rPr>
              <a:t>Función</a:t>
            </a:r>
          </a:p>
        </p:txBody>
      </p:sp>
      <p:sp>
        <p:nvSpPr>
          <p:cNvPr id="514" name="Shape 514"/>
          <p:cNvSpPr txBox="1"/>
          <p:nvPr/>
        </p:nvSpPr>
        <p:spPr>
          <a:xfrm>
            <a:off x="7213600" y="2542345"/>
            <a:ext cx="8807450" cy="4038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5400" u="none" strike="noStrike" cap="none" dirty="0">
                <a:solidFill>
                  <a:schemeClr val="lt1"/>
                </a:solidFill>
                <a:latin typeface="Arial" charset="0"/>
                <a:ea typeface="Arial" charset="0"/>
                <a:cs typeface="Arial" charset="0"/>
                <a:sym typeface="Cabin"/>
              </a:rPr>
              <a:t>Enunciado de asignación</a:t>
            </a:r>
          </a:p>
          <a:p>
            <a:pPr marL="0" marR="0" lvl="0" indent="0" algn="l" rtl="0">
              <a:lnSpc>
                <a:spcPct val="100000"/>
              </a:lnSpc>
              <a:spcBef>
                <a:spcPts val="0"/>
              </a:spcBef>
              <a:spcAft>
                <a:spcPts val="0"/>
              </a:spcAft>
              <a:buClr>
                <a:schemeClr val="lt1"/>
              </a:buClr>
              <a:buSzPct val="25000"/>
              <a:buFont typeface="Cabin"/>
              <a:buNone/>
            </a:pPr>
            <a:r>
              <a:rPr lang="es-AR" sz="5400" u="none" strike="noStrike" cap="none" dirty="0">
                <a:solidFill>
                  <a:schemeClr val="lt1"/>
                </a:solidFill>
                <a:latin typeface="Arial" charset="0"/>
                <a:ea typeface="Arial" charset="0"/>
                <a:cs typeface="Arial" charset="0"/>
                <a:sym typeface="Cabin"/>
              </a:rPr>
              <a:t>Enunciado </a:t>
            </a:r>
            <a:r>
              <a:rPr lang="es-AR" sz="5400" dirty="0">
                <a:solidFill>
                  <a:schemeClr val="lt1"/>
                </a:solidFill>
                <a:latin typeface="Arial" charset="0"/>
                <a:ea typeface="Arial" charset="0"/>
                <a:cs typeface="Arial" charset="0"/>
                <a:sym typeface="Cabin"/>
              </a:rPr>
              <a:t>con </a:t>
            </a:r>
            <a:r>
              <a:rPr lang="es-AR" sz="5400" u="none" strike="noStrike" cap="none" dirty="0">
                <a:solidFill>
                  <a:schemeClr val="lt1"/>
                </a:solidFill>
                <a:latin typeface="Arial" charset="0"/>
                <a:ea typeface="Arial" charset="0"/>
                <a:cs typeface="Arial" charset="0"/>
                <a:sym typeface="Cabin"/>
              </a:rPr>
              <a:t>expresión</a:t>
            </a:r>
          </a:p>
          <a:p>
            <a:pPr marL="0" marR="0" lvl="0" indent="0" algn="l" rtl="0">
              <a:lnSpc>
                <a:spcPct val="100000"/>
              </a:lnSpc>
              <a:spcBef>
                <a:spcPts val="0"/>
              </a:spcBef>
              <a:spcAft>
                <a:spcPts val="0"/>
              </a:spcAft>
              <a:buClr>
                <a:schemeClr val="lt1"/>
              </a:buClr>
              <a:buSzPct val="25000"/>
              <a:buFont typeface="Cabin"/>
              <a:buNone/>
            </a:pPr>
            <a:r>
              <a:rPr lang="es-AR" sz="5400" u="none" strike="noStrike" cap="none" dirty="0">
                <a:solidFill>
                  <a:schemeClr val="lt1"/>
                </a:solidFill>
                <a:latin typeface="Arial" charset="0"/>
                <a:ea typeface="Arial" charset="0"/>
                <a:cs typeface="Arial" charset="0"/>
                <a:sym typeface="Cabin"/>
              </a:rPr>
              <a:t>Enunciado print (impresión)</a:t>
            </a:r>
          </a:p>
        </p:txBody>
      </p:sp>
      <p:cxnSp>
        <p:nvCxnSpPr>
          <p:cNvPr id="515" name="Shape 515"/>
          <p:cNvCxnSpPr/>
          <p:nvPr/>
        </p:nvCxnSpPr>
        <p:spPr>
          <a:xfrm rot="10800000" flipH="1">
            <a:off x="5308600" y="3710807"/>
            <a:ext cx="1330199" cy="17399"/>
          </a:xfrm>
          <a:prstGeom prst="straightConnector1">
            <a:avLst/>
          </a:prstGeom>
          <a:noFill/>
          <a:ln w="63500" cap="rnd" cmpd="sng">
            <a:solidFill>
              <a:schemeClr val="lt1"/>
            </a:solidFill>
            <a:prstDash val="solid"/>
            <a:miter/>
            <a:headEnd type="stealth" w="med" len="med"/>
            <a:tailEnd type="none" w="med" len="med"/>
          </a:ln>
        </p:spPr>
      </p:cxnSp>
      <p:cxnSp>
        <p:nvCxnSpPr>
          <p:cNvPr id="516" name="Shape 516"/>
          <p:cNvCxnSpPr/>
          <p:nvPr/>
        </p:nvCxnSpPr>
        <p:spPr>
          <a:xfrm rot="10800000" flipH="1">
            <a:off x="5816600" y="4558607"/>
            <a:ext cx="933599" cy="7800"/>
          </a:xfrm>
          <a:prstGeom prst="straightConnector1">
            <a:avLst/>
          </a:prstGeom>
          <a:noFill/>
          <a:ln w="63500" cap="rnd" cmpd="sng">
            <a:solidFill>
              <a:schemeClr val="lt1"/>
            </a:solidFill>
            <a:prstDash val="solid"/>
            <a:miter/>
            <a:headEnd type="stealth" w="med" len="med"/>
            <a:tailEnd type="none" w="med" len="med"/>
          </a:ln>
        </p:spPr>
      </p:cxnSp>
      <p:cxnSp>
        <p:nvCxnSpPr>
          <p:cNvPr id="517" name="Shape 517"/>
          <p:cNvCxnSpPr/>
          <p:nvPr/>
        </p:nvCxnSpPr>
        <p:spPr>
          <a:xfrm rot="10800000" flipH="1">
            <a:off x="5384800" y="5387207"/>
            <a:ext cx="1330199" cy="17399"/>
          </a:xfrm>
          <a:prstGeom prst="straightConnector1">
            <a:avLst/>
          </a:prstGeom>
          <a:noFill/>
          <a:ln w="63500" cap="rnd" cmpd="sng">
            <a:solidFill>
              <a:schemeClr val="lt1"/>
            </a:solidFill>
            <a:prstDash val="solid"/>
            <a:miter/>
            <a:headEnd type="stealth" w="med" len="med"/>
            <a:tailEnd type="none" w="med" len="med"/>
          </a:ln>
        </p:spPr>
      </p:cxnSp>
    </p:spTree>
    <p:extLst>
      <p:ext uri="{BB962C8B-B14F-4D97-AF65-F5344CB8AC3E}">
        <p14:creationId xmlns:p14="http://schemas.microsoft.com/office/powerpoint/2010/main" val="1309855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Shape 506"/>
          <p:cNvSpPr txBox="1">
            <a:spLocks noGrp="1"/>
          </p:cNvSpPr>
          <p:nvPr>
            <p:ph type="title"/>
          </p:nvPr>
        </p:nvSpPr>
        <p:spPr>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7800" u="none" strike="noStrike" cap="none" dirty="0">
                <a:solidFill>
                  <a:srgbClr val="FFFF00"/>
                </a:solidFill>
                <a:latin typeface="Arial" charset="0"/>
                <a:ea typeface="Arial" charset="0"/>
                <a:cs typeface="Arial" charset="0"/>
                <a:sym typeface="Cabin"/>
              </a:rPr>
              <a:t>Nombres de Variables Nemotécnicas</a:t>
            </a:r>
          </a:p>
        </p:txBody>
      </p:sp>
      <p:sp>
        <p:nvSpPr>
          <p:cNvPr id="507" name="Shape 507"/>
          <p:cNvSpPr txBox="1">
            <a:spLocks noGrp="1"/>
          </p:cNvSpPr>
          <p:nvPr>
            <p:ph idx="1"/>
          </p:nvPr>
        </p:nvSpPr>
        <p:spPr>
          <a:xfrm>
            <a:off x="654055" y="2897235"/>
            <a:ext cx="14630400" cy="4995863"/>
          </a:xfrm>
          <a:prstGeom prst="rect">
            <a:avLst/>
          </a:prstGeom>
          <a:noFill/>
          <a:ln>
            <a:noFill/>
          </a:ln>
        </p:spPr>
        <p:txBody>
          <a:bodyPr lIns="50800" tIns="50800" rIns="50800" bIns="50800" anchor="ctr" anchorCtr="0">
            <a:noAutofit/>
          </a:bodyPr>
          <a:lstStyle/>
          <a:p>
            <a:pPr marL="1104900" marR="0" lvl="0" indent="-603377" algn="l" rtl="0">
              <a:lnSpc>
                <a:spcPct val="100000"/>
              </a:lnSpc>
              <a:spcBef>
                <a:spcPts val="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Como nosotros, los programadores, tenemos la libertad de elegir los nombres de las variables, </a:t>
            </a:r>
            <a:r>
              <a:rPr lang="es-AR" sz="3600" b="0" dirty="0">
                <a:solidFill>
                  <a:schemeClr val="lt1"/>
                </a:solidFill>
                <a:latin typeface="Arial" charset="0"/>
                <a:ea typeface="Arial" charset="0"/>
                <a:cs typeface="Arial" charset="0"/>
                <a:sym typeface="Cabin"/>
              </a:rPr>
              <a:t>nos focalizamos en </a:t>
            </a:r>
            <a:r>
              <a:rPr lang="es-AR" sz="3600" b="0" u="none" strike="noStrike" cap="none" dirty="0">
                <a:solidFill>
                  <a:schemeClr val="lt1"/>
                </a:solidFill>
                <a:latin typeface="Arial" charset="0"/>
                <a:ea typeface="Arial" charset="0"/>
                <a:cs typeface="Arial" charset="0"/>
                <a:sym typeface="Cabin"/>
              </a:rPr>
              <a:t>“las mejores prácticas”</a:t>
            </a:r>
            <a:endParaRPr lang="es-AR" sz="3600" b="0" i="0" u="none" strike="noStrike" cap="none" dirty="0">
              <a:solidFill>
                <a:schemeClr val="lt1"/>
              </a:solidFill>
              <a:latin typeface="Arial"/>
              <a:ea typeface="Arial"/>
              <a:cs typeface="Arial"/>
              <a:sym typeface="Arial"/>
            </a:endParaRPr>
          </a:p>
          <a:p>
            <a:pPr marL="1104900" marR="0" lvl="0" indent="-603377" algn="l" rtl="0">
              <a:lnSpc>
                <a:spcPct val="100000"/>
              </a:lnSpc>
              <a:spcBef>
                <a:spcPts val="23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Nombramos a las variables de un modo que nos permita recordar qué </a:t>
            </a:r>
            <a:r>
              <a:rPr lang="es-AR" sz="3600" b="0" dirty="0">
                <a:solidFill>
                  <a:schemeClr val="lt1"/>
                </a:solidFill>
                <a:latin typeface="Arial" charset="0"/>
                <a:ea typeface="Arial" charset="0"/>
                <a:cs typeface="Arial" charset="0"/>
                <a:sym typeface="Cabin"/>
              </a:rPr>
              <a:t>nos proponemos guardar en ellas </a:t>
            </a:r>
            <a:r>
              <a:rPr lang="es-AR" sz="3600" b="0" u="none" strike="noStrike" cap="none" dirty="0">
                <a:solidFill>
                  <a:schemeClr val="lt1"/>
                </a:solidFill>
                <a:latin typeface="Arial" charset="0"/>
                <a:ea typeface="Arial" charset="0"/>
                <a:cs typeface="Arial" charset="0"/>
                <a:sym typeface="Cabin"/>
              </a:rPr>
              <a:t>(</a:t>
            </a:r>
            <a:r>
              <a:rPr lang="es-AR" sz="3600" b="0" i="0" u="none" strike="noStrike" cap="none" dirty="0">
                <a:solidFill>
                  <a:schemeClr val="lt1"/>
                </a:solidFill>
                <a:latin typeface="Arial"/>
                <a:ea typeface="Arial"/>
                <a:cs typeface="Arial"/>
                <a:sym typeface="Arial"/>
              </a:rPr>
              <a:t>“</a:t>
            </a:r>
            <a:r>
              <a:rPr lang="es-AR" sz="3600" b="0" u="none" strike="noStrike" cap="none" dirty="0">
                <a:solidFill>
                  <a:srgbClr val="FFFF00"/>
                </a:solidFill>
                <a:latin typeface="Arial" charset="0"/>
                <a:ea typeface="Arial" charset="0"/>
                <a:cs typeface="Arial" charset="0"/>
                <a:sym typeface="Cabin"/>
              </a:rPr>
              <a:t>nemotécnica</a:t>
            </a:r>
            <a:r>
              <a:rPr lang="es-AR" sz="3600" b="0" i="0" u="none" strike="noStrike" cap="none" dirty="0">
                <a:solidFill>
                  <a:schemeClr val="lt1"/>
                </a:solidFill>
                <a:latin typeface="Arial"/>
                <a:ea typeface="Arial"/>
                <a:cs typeface="Arial"/>
                <a:sym typeface="Arial"/>
              </a:rPr>
              <a:t>”</a:t>
            </a:r>
            <a:r>
              <a:rPr lang="es-AR" sz="3600" b="0" u="none" strike="noStrike" cap="none" dirty="0">
                <a:solidFill>
                  <a:schemeClr val="lt1"/>
                </a:solidFill>
                <a:latin typeface="Arial" charset="0"/>
                <a:ea typeface="Arial" charset="0"/>
                <a:cs typeface="Arial" charset="0"/>
                <a:sym typeface="Cabin"/>
              </a:rPr>
              <a:t> = </a:t>
            </a:r>
            <a:r>
              <a:rPr lang="es-AR" sz="3600" b="0" i="0" u="none" strike="noStrike" cap="none" dirty="0">
                <a:solidFill>
                  <a:schemeClr val="lt1"/>
                </a:solidFill>
                <a:latin typeface="Arial"/>
                <a:ea typeface="Arial"/>
                <a:cs typeface="Arial"/>
                <a:sym typeface="Arial"/>
              </a:rPr>
              <a:t>“ayuda memoria”</a:t>
            </a:r>
            <a:r>
              <a:rPr lang="es-AR" sz="3600" b="0" u="none" strike="noStrike" cap="none" dirty="0">
                <a:solidFill>
                  <a:schemeClr val="lt1"/>
                </a:solidFill>
                <a:latin typeface="Arial" charset="0"/>
                <a:ea typeface="Arial" charset="0"/>
                <a:cs typeface="Arial" charset="0"/>
                <a:sym typeface="Cabin"/>
              </a:rPr>
              <a:t>)</a:t>
            </a:r>
          </a:p>
          <a:p>
            <a:pPr marL="1104900" marR="0" lvl="0" indent="-603377" algn="l" rtl="0">
              <a:lnSpc>
                <a:spcPct val="100000"/>
              </a:lnSpc>
              <a:spcBef>
                <a:spcPts val="2300"/>
              </a:spcBef>
              <a:spcAft>
                <a:spcPts val="0"/>
              </a:spcAft>
              <a:buClr>
                <a:schemeClr val="lt1"/>
              </a:buClr>
              <a:buSzPct val="100000"/>
              <a:buFont typeface="Cabin"/>
              <a:buChar char="•"/>
            </a:pPr>
            <a:r>
              <a:rPr lang="es-AR" sz="3600" b="0" u="none" strike="noStrike" cap="none" dirty="0">
                <a:solidFill>
                  <a:schemeClr val="lt1"/>
                </a:solidFill>
                <a:latin typeface="Arial" charset="0"/>
                <a:ea typeface="Arial" charset="0"/>
                <a:cs typeface="Arial" charset="0"/>
                <a:sym typeface="Cabin"/>
              </a:rPr>
              <a:t>Esto puede confundir a los alumnos que se inician porque las variables nombradas </a:t>
            </a:r>
            <a:r>
              <a:rPr lang="es-AR" sz="3600" b="0" dirty="0">
                <a:solidFill>
                  <a:schemeClr val="lt1"/>
                </a:solidFill>
                <a:latin typeface="Arial" charset="0"/>
                <a:ea typeface="Arial" charset="0"/>
                <a:cs typeface="Arial" charset="0"/>
                <a:sym typeface="Cabin"/>
              </a:rPr>
              <a:t>correctamente a veces “suenan” tan bien que parecen palabras clave</a:t>
            </a:r>
            <a:endParaRPr lang="es-AR" sz="3600" b="0" u="none" strike="noStrike" cap="none" dirty="0">
              <a:solidFill>
                <a:schemeClr val="lt1"/>
              </a:solidFill>
              <a:latin typeface="Arial" charset="0"/>
              <a:ea typeface="Arial" charset="0"/>
              <a:cs typeface="Arial" charset="0"/>
              <a:sym typeface="Cabin"/>
            </a:endParaRPr>
          </a:p>
        </p:txBody>
      </p:sp>
      <p:sp>
        <p:nvSpPr>
          <p:cNvPr id="508" name="Shape 508"/>
          <p:cNvSpPr txBox="1"/>
          <p:nvPr/>
        </p:nvSpPr>
        <p:spPr>
          <a:xfrm>
            <a:off x="3980350" y="8231427"/>
            <a:ext cx="8295300"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000" u="sng" strike="noStrike" cap="none" dirty="0">
                <a:solidFill>
                  <a:srgbClr val="FFFF00"/>
                </a:solidFill>
                <a:latin typeface="Arial" charset="0"/>
                <a:ea typeface="Arial" charset="0"/>
                <a:cs typeface="Arial" charset="0"/>
                <a:sym typeface="Cabin"/>
                <a:hlinkClick r:id="rId3"/>
              </a:rPr>
              <a:t>http://en.wikipedia.org/wiki/Mnemonic </a:t>
            </a:r>
          </a:p>
        </p:txBody>
      </p:sp>
    </p:spTree>
    <p:extLst>
      <p:ext uri="{BB962C8B-B14F-4D97-AF65-F5344CB8AC3E}">
        <p14:creationId xmlns:p14="http://schemas.microsoft.com/office/powerpoint/2010/main" val="1177042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Shape 513"/>
          <p:cNvSpPr txBox="1"/>
          <p:nvPr/>
        </p:nvSpPr>
        <p:spPr>
          <a:xfrm>
            <a:off x="1208073" y="1676400"/>
            <a:ext cx="8341499" cy="2336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b="0" i="0" u="none" strike="noStrike" cap="none" dirty="0">
                <a:solidFill>
                  <a:srgbClr val="FFFF00"/>
                </a:solidFill>
                <a:latin typeface="Courier New"/>
                <a:ea typeface="Courier New"/>
                <a:cs typeface="Courier New"/>
                <a:sym typeface="Courier New"/>
              </a:rPr>
              <a:t>x1q3z9ocd = 35.0 </a:t>
            </a:r>
          </a:p>
          <a:p>
            <a:pPr marL="0" marR="0" lvl="0" indent="0" algn="l" rtl="0">
              <a:lnSpc>
                <a:spcPct val="100000"/>
              </a:lnSpc>
              <a:spcBef>
                <a:spcPts val="0"/>
              </a:spcBef>
              <a:spcAft>
                <a:spcPts val="0"/>
              </a:spcAft>
              <a:buClr>
                <a:srgbClr val="FFFF00"/>
              </a:buClr>
              <a:buSzPct val="25000"/>
              <a:buFont typeface="Cabin"/>
              <a:buNone/>
            </a:pPr>
            <a:r>
              <a:rPr lang="en-US" sz="3000" b="0" i="0" u="none" strike="noStrike" cap="none" dirty="0">
                <a:solidFill>
                  <a:srgbClr val="FFFF00"/>
                </a:solidFill>
                <a:latin typeface="Courier New"/>
                <a:ea typeface="Courier New"/>
                <a:cs typeface="Courier New"/>
                <a:sym typeface="Courier New"/>
              </a:rPr>
              <a:t>x1q3z9afd = 12.50</a:t>
            </a:r>
          </a:p>
          <a:p>
            <a:pPr marL="0" marR="0" lvl="0" indent="0" algn="l" rtl="0">
              <a:lnSpc>
                <a:spcPct val="100000"/>
              </a:lnSpc>
              <a:spcBef>
                <a:spcPts val="0"/>
              </a:spcBef>
              <a:spcAft>
                <a:spcPts val="0"/>
              </a:spcAft>
              <a:buClr>
                <a:srgbClr val="FFFF00"/>
              </a:buClr>
              <a:buSzPct val="25000"/>
              <a:buFont typeface="Cabin"/>
              <a:buNone/>
            </a:pPr>
            <a:r>
              <a:rPr lang="en-US" sz="3000" b="0" i="0" u="none" strike="noStrike" cap="none" dirty="0">
                <a:solidFill>
                  <a:srgbClr val="FFFF00"/>
                </a:solidFill>
                <a:latin typeface="Courier New"/>
                <a:ea typeface="Courier New"/>
                <a:cs typeface="Courier New"/>
                <a:sym typeface="Courier New"/>
              </a:rPr>
              <a:t>x1q3p9afd = x1q3z9ocd * x1q3z9afd</a:t>
            </a:r>
          </a:p>
          <a:p>
            <a:pPr marL="0" marR="0" lvl="0" indent="0" algn="l" rtl="0">
              <a:lnSpc>
                <a:spcPct val="100000"/>
              </a:lnSpc>
              <a:spcBef>
                <a:spcPts val="0"/>
              </a:spcBef>
              <a:spcAft>
                <a:spcPts val="0"/>
              </a:spcAft>
              <a:buClr>
                <a:srgbClr val="FFFF00"/>
              </a:buClr>
              <a:buSzPct val="25000"/>
              <a:buFont typeface="Cabin"/>
              <a:buNone/>
            </a:pPr>
            <a:r>
              <a:rPr lang="en-US" sz="3000" b="0" i="0" u="none" strike="noStrike" cap="none" dirty="0">
                <a:solidFill>
                  <a:srgbClr val="FFFF00"/>
                </a:solidFill>
                <a:latin typeface="Courier New"/>
                <a:ea typeface="Courier New"/>
                <a:cs typeface="Courier New"/>
                <a:sym typeface="Courier New"/>
              </a:rPr>
              <a:t>print(x1q3p9afd)</a:t>
            </a:r>
          </a:p>
        </p:txBody>
      </p:sp>
      <p:sp>
        <p:nvSpPr>
          <p:cNvPr id="514" name="Shape 514"/>
          <p:cNvSpPr txBox="1"/>
          <p:nvPr/>
        </p:nvSpPr>
        <p:spPr>
          <a:xfrm>
            <a:off x="1536700" y="6057900"/>
            <a:ext cx="3860400" cy="1219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800" dirty="0">
                <a:solidFill>
                  <a:schemeClr val="lt1"/>
                </a:solidFill>
                <a:latin typeface="Arial" charset="0"/>
                <a:ea typeface="Arial" charset="0"/>
                <a:cs typeface="Arial" charset="0"/>
                <a:sym typeface="Cabin"/>
              </a:rPr>
              <a:t>¿Qué está haciendo este código</a:t>
            </a:r>
            <a:r>
              <a:rPr lang="es-AR" sz="3800" u="none" strike="noStrike" cap="none" dirty="0">
                <a:solidFill>
                  <a:schemeClr val="lt1"/>
                </a:solidFill>
                <a:latin typeface="Arial" charset="0"/>
                <a:ea typeface="Arial" charset="0"/>
                <a:cs typeface="Arial" charset="0"/>
                <a:sym typeface="Cabin"/>
              </a:rPr>
              <a:t>?</a:t>
            </a:r>
          </a:p>
        </p:txBody>
      </p:sp>
    </p:spTree>
    <p:extLst>
      <p:ext uri="{BB962C8B-B14F-4D97-AF65-F5344CB8AC3E}">
        <p14:creationId xmlns:p14="http://schemas.microsoft.com/office/powerpoint/2010/main" val="253096271"/>
      </p:ext>
    </p:extLst>
  </p:cSld>
  <p:clrMapOvr>
    <a:masterClrMapping/>
  </p:clrMapOvr>
</p:sld>
</file>

<file path=ppt/theme/theme1.xml><?xml version="1.0" encoding="utf-8"?>
<a:theme xmlns:a="http://schemas.openxmlformats.org/drawingml/2006/main" name="071215_powerpoint_template_b">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071215_powerpoint_template_b.thmx</Template>
  <TotalTime>3914</TotalTime>
  <Words>2297</Words>
  <Application>Microsoft Office PowerPoint</Application>
  <PresentationFormat>Custom</PresentationFormat>
  <Paragraphs>367</Paragraphs>
  <Slides>35</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Cabin</vt:lpstr>
      <vt:lpstr>Courier</vt:lpstr>
      <vt:lpstr>Courier New</vt:lpstr>
      <vt:lpstr>Gill Sans SemiBold</vt:lpstr>
      <vt:lpstr>071215_powerpoint_template_b</vt:lpstr>
      <vt:lpstr>Variables, Expresiones y Enunciados</vt:lpstr>
      <vt:lpstr>Constantes</vt:lpstr>
      <vt:lpstr>Palabras Reservadas</vt:lpstr>
      <vt:lpstr>Variables</vt:lpstr>
      <vt:lpstr>Variables</vt:lpstr>
      <vt:lpstr>Reglas para el Nombre de Variables en Python</vt:lpstr>
      <vt:lpstr>Sentencias o Líneas</vt:lpstr>
      <vt:lpstr>Nombres de Variables Nemotécnicas</vt:lpstr>
      <vt:lpstr>PowerPoint Presentation</vt:lpstr>
      <vt:lpstr>PowerPoint Presentation</vt:lpstr>
      <vt:lpstr>PowerPoint Presentation</vt:lpstr>
      <vt:lpstr>Enunciados de Asignación</vt:lpstr>
      <vt:lpstr>PowerPoint Presentation</vt:lpstr>
      <vt:lpstr>PowerPoint Presentation</vt:lpstr>
      <vt:lpstr>Expresiones</vt:lpstr>
      <vt:lpstr>Expresiones Numéricas</vt:lpstr>
      <vt:lpstr>Expresiones Numéricas</vt:lpstr>
      <vt:lpstr>Orden de Evaluación</vt:lpstr>
      <vt:lpstr>Reglas de Precedencia del Operador</vt:lpstr>
      <vt:lpstr>PowerPoint Presentation</vt:lpstr>
      <vt:lpstr>Precedencia del Operador</vt:lpstr>
      <vt:lpstr>¿Qué Significa “Type” (Tipo)?</vt:lpstr>
      <vt:lpstr>El “Type” (Tipo) Importa</vt:lpstr>
      <vt:lpstr>Diferentes Types (Tipos) de Número</vt:lpstr>
      <vt:lpstr>Conversiones de Type (Tipo)</vt:lpstr>
      <vt:lpstr>División de Números Enteros</vt:lpstr>
      <vt:lpstr>Conversiones de Cadenas</vt:lpstr>
      <vt:lpstr>Input (Entrada)  del Usuario</vt:lpstr>
      <vt:lpstr>Crear un Programa</vt:lpstr>
      <vt:lpstr>Comentarios en Python</vt:lpstr>
      <vt:lpstr>PowerPoint Presentation</vt:lpstr>
      <vt:lpstr>Convertir Input (Entrada) del Usuario</vt:lpstr>
      <vt:lpstr>Síntesis</vt:lpstr>
      <vt:lpstr>PowerPoint Presentation</vt:lpstr>
      <vt:lpstr>Agradecimientos / Colaboraciones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 Expressions, and Statements</dc:title>
  <dc:creator>Julia</dc:creator>
  <cp:lastModifiedBy>Juan Carlos Pérez Castellanos</cp:lastModifiedBy>
  <cp:revision>100</cp:revision>
  <dcterms:modified xsi:type="dcterms:W3CDTF">2020-05-02T18:33:27Z</dcterms:modified>
</cp:coreProperties>
</file>