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5"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7" r:id="rId17"/>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C00"/>
    <a:srgbClr val="00FA00"/>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7"/>
    <p:restoredTop sz="94485"/>
  </p:normalViewPr>
  <p:slideViewPr>
    <p:cSldViewPr snapToGrid="0" snapToObjects="1">
      <p:cViewPr varScale="1">
        <p:scale>
          <a:sx n="38" d="100"/>
          <a:sy n="38" d="100"/>
        </p:scale>
        <p:origin x="72" y="730"/>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lvl1pPr>
            <a:lvl2pPr marL="457200" marR="0" lvl="1" indent="0" algn="l" rtl="0">
              <a:spcBef>
                <a:spcPts val="0"/>
              </a:spcBef>
              <a:buNone/>
              <a:defRPr sz="1100" b="0" i="0" u="none" strike="noStrike" cap="none"/>
            </a:lvl2pPr>
            <a:lvl3pPr marL="914400" marR="0" lvl="2" indent="0" algn="l" rtl="0">
              <a:spcBef>
                <a:spcPts val="0"/>
              </a:spcBef>
              <a:buNone/>
              <a:defRPr sz="1100" b="0" i="0" u="none" strike="noStrike" cap="none"/>
            </a:lvl3pPr>
            <a:lvl4pPr marL="1371600" marR="0" lvl="3" indent="0" algn="l" rtl="0">
              <a:spcBef>
                <a:spcPts val="0"/>
              </a:spcBef>
              <a:buNone/>
              <a:defRPr sz="1100" b="0" i="0" u="none" strike="noStrike" cap="none"/>
            </a:lvl4pPr>
            <a:lvl5pPr marL="1828800" marR="0" lvl="4" indent="0" algn="l" rtl="0">
              <a:spcBef>
                <a:spcPts val="0"/>
              </a:spcBef>
              <a:buNone/>
              <a:defRPr sz="1100" b="0" i="0" u="none" strike="noStrike" cap="none"/>
            </a:lvl5pPr>
            <a:lvl6pPr marL="2286000" marR="0" lvl="5" indent="0" algn="l" rtl="0">
              <a:spcBef>
                <a:spcPts val="0"/>
              </a:spcBef>
              <a:buNone/>
              <a:defRPr sz="1100" b="0" i="0" u="none" strike="noStrike" cap="none"/>
            </a:lvl6pPr>
            <a:lvl7pPr marL="2743200" marR="0" lvl="6" indent="0" algn="l" rtl="0">
              <a:spcBef>
                <a:spcPts val="0"/>
              </a:spcBef>
              <a:buNone/>
              <a:defRPr sz="1100" b="0" i="0" u="none" strike="noStrike" cap="none"/>
            </a:lvl7pPr>
            <a:lvl8pPr marL="3200400" marR="0" lvl="7" indent="0" algn="l" rtl="0">
              <a:spcBef>
                <a:spcPts val="0"/>
              </a:spcBef>
              <a:buNone/>
              <a:defRPr sz="1100" b="0" i="0" u="none" strike="noStrike" cap="none"/>
            </a:lvl8pPr>
            <a:lvl9pPr marL="3657600" marR="0" lvl="8" indent="0" algn="l" rtl="0">
              <a:spcBef>
                <a:spcPts val="0"/>
              </a:spcBef>
              <a:buNone/>
              <a:defRPr sz="1100" b="0" i="0" u="none" strike="noStrike" cap="none"/>
            </a:lvl9pPr>
          </a:lstStyle>
          <a:p>
            <a:endParaRPr/>
          </a:p>
        </p:txBody>
      </p:sp>
    </p:spTree>
    <p:extLst>
      <p:ext uri="{BB962C8B-B14F-4D97-AF65-F5344CB8AC3E}">
        <p14:creationId xmlns:p14="http://schemas.microsoft.com/office/powerpoint/2010/main" val="6800261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2"/>
              </a:buClr>
              <a:buSzPct val="25000"/>
              <a:buFont typeface="Arial"/>
              <a:buNone/>
            </a:pPr>
            <a:r>
              <a:rPr lang="en-US" sz="1100" b="0" i="0" u="none" strike="noStrike" cap="none" dirty="0">
                <a:solidFill>
                  <a:schemeClr val="dk2"/>
                </a:solidFill>
              </a:rPr>
              <a:t>Note from Chuck.  If you are using these materials, you can remove the UM logo and replace it with your own, but please retain the CC-BY logo on the first page as well as retain the acknowledgement</a:t>
            </a:r>
            <a:r>
              <a:rPr lang="en-US" sz="1100" b="0" i="0" u="none" strike="noStrike" cap="none" baseline="0" dirty="0">
                <a:solidFill>
                  <a:schemeClr val="dk2"/>
                </a:solidFill>
              </a:rPr>
              <a:t> </a:t>
            </a:r>
            <a:r>
              <a:rPr lang="en-US" sz="1100" b="0" i="0" u="none" strike="noStrike" cap="none" dirty="0">
                <a:solidFill>
                  <a:schemeClr val="dk2"/>
                </a:solidFill>
              </a:rPr>
              <a:t>page(s) at the end.</a:t>
            </a:r>
          </a:p>
        </p:txBody>
      </p:sp>
      <p:sp>
        <p:nvSpPr>
          <p:cNvPr id="163" name="Shape 1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1113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965702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673727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0178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246137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91038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57151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Shape 5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0" name="Shape 5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529538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35338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180" name="Shape 1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2179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5360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94694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26784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5961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868694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SzPct val="25000"/>
              <a:buFont typeface="Arial"/>
              <a:buNone/>
            </a:pPr>
            <a:endParaRPr sz="1100" b="0" i="0" u="none" strike="noStrike" cap="none"/>
          </a:p>
        </p:txBody>
      </p:sp>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5873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282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678" y="889217"/>
            <a:ext cx="15174644" cy="2732951"/>
          </a:xfrm>
          <a:prstGeom prst="rect">
            <a:avLst/>
          </a:prstGeom>
          <a:effectLst>
            <a:innerShdw blurRad="482600" dist="50800" dir="13500000">
              <a:srgbClr val="000000">
                <a:alpha val="37000"/>
              </a:srgbClr>
            </a:innerShdw>
          </a:effectLst>
          <a:scene3d>
            <a:camera prst="orthographicFront"/>
            <a:lightRig rig="threePt" dir="t"/>
          </a:scene3d>
          <a:sp3d>
            <a:bevelT w="139700" prst="cross"/>
          </a:sp3d>
        </p:spPr>
        <p:txBody>
          <a:bodyPr lIns="162553" tIns="81276" rIns="162553" bIns="81276"/>
          <a:lstStyle>
            <a:lvl1pPr>
              <a:defRPr sz="6200" b="1" i="0" cap="none">
                <a:solidFill>
                  <a:schemeClr val="bg1"/>
                </a:solidFill>
                <a:latin typeface="Gill Sans SemiBold"/>
                <a:cs typeface="Lucida Grande"/>
              </a:defRPr>
            </a:lvl1pPr>
          </a:lstStyle>
          <a:p>
            <a:r>
              <a:rPr lang="en-US"/>
              <a:t>Click to edit Master title style</a:t>
            </a:r>
            <a:endParaRPr lang="en-US" dirty="0"/>
          </a:p>
        </p:txBody>
      </p:sp>
      <p:sp>
        <p:nvSpPr>
          <p:cNvPr id="3" name="Subtitle 2"/>
          <p:cNvSpPr>
            <a:spLocks noGrp="1"/>
          </p:cNvSpPr>
          <p:nvPr>
            <p:ph type="subTitle" idx="1"/>
          </p:nvPr>
        </p:nvSpPr>
        <p:spPr>
          <a:xfrm>
            <a:off x="1307135" y="5181600"/>
            <a:ext cx="13392187" cy="2336800"/>
          </a:xfrm>
          <a:prstGeom prst="rect">
            <a:avLst/>
          </a:prstGeom>
        </p:spPr>
        <p:txBody>
          <a:bodyPr>
            <a:normAutofit/>
          </a:bodyPr>
          <a:lstStyle>
            <a:lvl1pPr marL="0" indent="0" algn="ctr">
              <a:buNone/>
              <a:defRPr sz="5500" b="1" i="0" baseline="0">
                <a:solidFill>
                  <a:srgbClr val="FDC227"/>
                </a:solidFill>
                <a:effectLst>
                  <a:innerShdw blurRad="63500" dist="50800" dir="13500000">
                    <a:srgbClr val="000000">
                      <a:alpha val="9000"/>
                    </a:srgbClr>
                  </a:innerShdw>
                </a:effectLst>
                <a:latin typeface="Gill Sans SemiBold"/>
                <a:cs typeface="Georgia"/>
              </a:defRPr>
            </a:lvl1pPr>
            <a:lvl2pPr marL="812764" indent="0" algn="ctr">
              <a:buNone/>
              <a:defRPr>
                <a:solidFill>
                  <a:schemeClr val="tx1">
                    <a:tint val="75000"/>
                  </a:schemeClr>
                </a:solidFill>
              </a:defRPr>
            </a:lvl2pPr>
            <a:lvl3pPr marL="1625529" indent="0" algn="ctr">
              <a:buNone/>
              <a:defRPr>
                <a:solidFill>
                  <a:schemeClr val="tx1">
                    <a:tint val="75000"/>
                  </a:schemeClr>
                </a:solidFill>
              </a:defRPr>
            </a:lvl3pPr>
            <a:lvl4pPr marL="2438293" indent="0" algn="ctr">
              <a:buNone/>
              <a:defRPr>
                <a:solidFill>
                  <a:schemeClr val="tx1">
                    <a:tint val="75000"/>
                  </a:schemeClr>
                </a:solidFill>
              </a:defRPr>
            </a:lvl4pPr>
            <a:lvl5pPr marL="3251058" indent="0" algn="ctr">
              <a:buNone/>
              <a:defRPr>
                <a:solidFill>
                  <a:schemeClr val="tx1">
                    <a:tint val="75000"/>
                  </a:schemeClr>
                </a:solidFill>
              </a:defRPr>
            </a:lvl5pPr>
            <a:lvl6pPr marL="4063822" indent="0" algn="ctr">
              <a:buNone/>
              <a:defRPr>
                <a:solidFill>
                  <a:schemeClr val="tx1">
                    <a:tint val="75000"/>
                  </a:schemeClr>
                </a:solidFill>
              </a:defRPr>
            </a:lvl6pPr>
            <a:lvl7pPr marL="4876587" indent="0" algn="ctr">
              <a:buNone/>
              <a:defRPr>
                <a:solidFill>
                  <a:schemeClr val="tx1">
                    <a:tint val="75000"/>
                  </a:schemeClr>
                </a:solidFill>
              </a:defRPr>
            </a:lvl7pPr>
            <a:lvl8pPr marL="5689351" indent="0" algn="ctr">
              <a:buNone/>
              <a:defRPr>
                <a:solidFill>
                  <a:schemeClr val="tx1">
                    <a:tint val="75000"/>
                  </a:schemeClr>
                </a:solidFill>
              </a:defRPr>
            </a:lvl8pPr>
            <a:lvl9pPr marL="6502116"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02611378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812800" y="768096"/>
            <a:ext cx="14630400" cy="1365504"/>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3031101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204"/>
        <p:cNvGrpSpPr/>
        <p:nvPr/>
      </p:nvGrpSpPr>
      <p:grpSpPr>
        <a:xfrm>
          <a:off x="0" y="0"/>
          <a:ext cx="0" cy="0"/>
          <a:chOff x="0" y="0"/>
          <a:chExt cx="0" cy="0"/>
        </a:xfrm>
      </p:grpSpPr>
    </p:spTree>
    <p:extLst>
      <p:ext uri="{BB962C8B-B14F-4D97-AF65-F5344CB8AC3E}">
        <p14:creationId xmlns:p14="http://schemas.microsoft.com/office/powerpoint/2010/main" val="3015901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155700" y="833718"/>
            <a:ext cx="13932000" cy="170618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976671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Shape 194"/>
        <p:cNvGrpSpPr/>
        <p:nvPr/>
      </p:nvGrpSpPr>
      <p:grpSpPr>
        <a:xfrm>
          <a:off x="0" y="0"/>
          <a:ext cx="0" cy="0"/>
          <a:chOff x="0" y="0"/>
          <a:chExt cx="0" cy="0"/>
        </a:xfrm>
      </p:grpSpPr>
    </p:spTree>
    <p:extLst>
      <p:ext uri="{BB962C8B-B14F-4D97-AF65-F5344CB8AC3E}">
        <p14:creationId xmlns:p14="http://schemas.microsoft.com/office/powerpoint/2010/main" val="3154569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155700" y="789709"/>
            <a:ext cx="13931900" cy="175029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37886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Shape 155"/>
        <p:cNvGrpSpPr/>
        <p:nvPr/>
      </p:nvGrpSpPr>
      <p:grpSpPr>
        <a:xfrm>
          <a:off x="0" y="0"/>
          <a:ext cx="0" cy="0"/>
          <a:chOff x="0" y="0"/>
          <a:chExt cx="0" cy="0"/>
        </a:xfrm>
      </p:grpSpPr>
    </p:spTree>
    <p:extLst>
      <p:ext uri="{BB962C8B-B14F-4D97-AF65-F5344CB8AC3E}">
        <p14:creationId xmlns:p14="http://schemas.microsoft.com/office/powerpoint/2010/main" val="403026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155700" y="789708"/>
            <a:ext cx="13932000" cy="1750191"/>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Arial"/>
              <a:buNone/>
              <a:defRPr sz="6000" b="0" i="0" u="none" strike="noStrike" cap="none">
                <a:solidFill>
                  <a:srgbClr val="FFFC00"/>
                </a:solidFill>
                <a:latin typeface="Arial"/>
                <a:ea typeface="Arial"/>
                <a:cs typeface="Arial"/>
                <a:sym typeface="Arial"/>
              </a:defRPr>
            </a:lvl1pPr>
            <a:lvl2pPr marL="0" marR="0" lvl="1" indent="0" algn="ctr" rtl="0">
              <a:spcBef>
                <a:spcPts val="0"/>
              </a:spcBef>
              <a:spcAft>
                <a:spcPts val="0"/>
              </a:spcAft>
              <a:buNone/>
              <a:defRPr sz="1800"/>
            </a:lvl2pPr>
            <a:lvl3pPr marL="0" marR="0" lvl="2" indent="0" algn="ctr" rtl="0">
              <a:spcBef>
                <a:spcPts val="0"/>
              </a:spcBef>
              <a:spcAft>
                <a:spcPts val="0"/>
              </a:spcAft>
              <a:buNone/>
              <a:defRPr sz="1800"/>
            </a:lvl3pPr>
            <a:lvl4pPr marL="0" marR="0" lvl="3" indent="0" algn="ctr" rtl="0">
              <a:spcBef>
                <a:spcPts val="0"/>
              </a:spcBef>
              <a:spcAft>
                <a:spcPts val="0"/>
              </a:spcAft>
              <a:buNone/>
              <a:defRPr sz="1800"/>
            </a:lvl4pPr>
            <a:lvl5pPr marL="0" marR="0" lvl="4" indent="0" algn="ctr" rtl="0">
              <a:spcBef>
                <a:spcPts val="0"/>
              </a:spcBef>
              <a:spcAft>
                <a:spcPts val="0"/>
              </a:spcAft>
              <a:buNone/>
              <a:defRPr sz="1800"/>
            </a:lvl5pPr>
            <a:lvl6pPr marL="457200" marR="0" lvl="5" indent="0" algn="ctr" rtl="0">
              <a:spcBef>
                <a:spcPts val="0"/>
              </a:spcBef>
              <a:spcAft>
                <a:spcPts val="0"/>
              </a:spcAft>
              <a:buNone/>
              <a:defRPr sz="1800"/>
            </a:lvl6pPr>
            <a:lvl7pPr marL="914400" marR="0" lvl="6" indent="0" algn="ctr" rtl="0">
              <a:spcBef>
                <a:spcPts val="0"/>
              </a:spcBef>
              <a:spcAft>
                <a:spcPts val="0"/>
              </a:spcAft>
              <a:buNone/>
              <a:defRPr sz="1800"/>
            </a:lvl7pPr>
            <a:lvl8pPr marL="1371600" marR="0" lvl="7" indent="0" algn="ctr" rtl="0">
              <a:spcBef>
                <a:spcPts val="0"/>
              </a:spcBef>
              <a:spcAft>
                <a:spcPts val="0"/>
              </a:spcAft>
              <a:buNone/>
              <a:defRPr sz="1800"/>
            </a:lvl8pPr>
            <a:lvl9pPr marL="1828800" marR="0" lvl="8" indent="0" algn="ctr" rtl="0">
              <a:spcBef>
                <a:spcPts val="0"/>
              </a:spcBef>
              <a:spcAft>
                <a:spcPts val="0"/>
              </a:spcAft>
              <a:buNone/>
              <a:defRPr sz="1800"/>
            </a:lvl9pPr>
          </a:lstStyle>
          <a:p>
            <a:endParaRPr dirty="0"/>
          </a:p>
        </p:txBody>
      </p:sp>
    </p:spTree>
    <p:extLst>
      <p:ext uri="{BB962C8B-B14F-4D97-AF65-F5344CB8AC3E}">
        <p14:creationId xmlns:p14="http://schemas.microsoft.com/office/powerpoint/2010/main" val="1531137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Shape 125"/>
        <p:cNvGrpSpPr/>
        <p:nvPr/>
      </p:nvGrpSpPr>
      <p:grpSpPr>
        <a:xfrm>
          <a:off x="0" y="0"/>
          <a:ext cx="0" cy="0"/>
          <a:chOff x="0" y="0"/>
          <a:chExt cx="0" cy="0"/>
        </a:xfrm>
      </p:grpSpPr>
    </p:spTree>
    <p:extLst>
      <p:ext uri="{BB962C8B-B14F-4D97-AF65-F5344CB8AC3E}">
        <p14:creationId xmlns:p14="http://schemas.microsoft.com/office/powerpoint/2010/main" val="178237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2178" y="905084"/>
            <a:ext cx="14991644" cy="1247721"/>
          </a:xfrm>
          <a:prstGeom prst="rect">
            <a:avLst/>
          </a:prstGeom>
        </p:spPr>
        <p:txBody>
          <a:bodyPr lIns="162553" tIns="81276" rIns="162553" bIns="81276"/>
          <a:lstStyle>
            <a:lvl1pPr>
              <a:defRPr sz="6200" b="1" i="0" cap="none" baseline="0">
                <a:solidFill>
                  <a:srgbClr val="FFCB05"/>
                </a:solidFill>
                <a:effectLst>
                  <a:innerShdw blurRad="63500" dist="50800" dir="13500000">
                    <a:srgbClr val="000000">
                      <a:alpha val="14000"/>
                    </a:srgbClr>
                  </a:innerShdw>
                </a:effectLst>
                <a:latin typeface="Gill Sans SemiBold"/>
                <a:cs typeface="Georgia"/>
              </a:defRPr>
            </a:lvl1pPr>
          </a:lstStyle>
          <a:p>
            <a:r>
              <a:rPr lang="en-US"/>
              <a:t>Click to edit Master title style</a:t>
            </a:r>
            <a:endParaRPr lang="en-US" dirty="0"/>
          </a:p>
        </p:txBody>
      </p:sp>
      <p:sp>
        <p:nvSpPr>
          <p:cNvPr id="3" name="Content Placeholder 2"/>
          <p:cNvSpPr>
            <a:spLocks noGrp="1"/>
          </p:cNvSpPr>
          <p:nvPr>
            <p:ph idx="1"/>
          </p:nvPr>
        </p:nvSpPr>
        <p:spPr>
          <a:xfrm>
            <a:off x="812800" y="2475702"/>
            <a:ext cx="14630400" cy="590206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8356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1683" y="1366549"/>
            <a:ext cx="15400421" cy="1816100"/>
          </a:xfrm>
          <a:prstGeom prst="rect">
            <a:avLst/>
          </a:prstGeom>
        </p:spPr>
        <p:txBody>
          <a:bodyPr lIns="162553" tIns="81276" rIns="162553" bIns="81276" anchor="t"/>
          <a:lstStyle>
            <a:lvl1pPr algn="ctr">
              <a:defRPr sz="6200" b="1" i="0" cap="none">
                <a:solidFill>
                  <a:schemeClr val="bg1"/>
                </a:solidFill>
                <a:latin typeface="Gill Sans SemiBold"/>
              </a:defRPr>
            </a:lvl1pPr>
          </a:lstStyle>
          <a:p>
            <a:r>
              <a:rPr lang="en-US"/>
              <a:t>Click to edit Master title style</a:t>
            </a:r>
            <a:endParaRPr lang="en-US" dirty="0"/>
          </a:p>
        </p:txBody>
      </p:sp>
      <p:sp>
        <p:nvSpPr>
          <p:cNvPr id="3" name="Text Placeholder 2"/>
          <p:cNvSpPr>
            <a:spLocks noGrp="1"/>
          </p:cNvSpPr>
          <p:nvPr>
            <p:ph type="body" idx="1"/>
          </p:nvPr>
        </p:nvSpPr>
        <p:spPr>
          <a:xfrm>
            <a:off x="1284112" y="4919579"/>
            <a:ext cx="13817600" cy="956288"/>
          </a:xfrm>
          <a:prstGeom prst="rect">
            <a:avLst/>
          </a:prstGeom>
        </p:spPr>
        <p:txBody>
          <a:bodyPr anchor="b">
            <a:normAutofit/>
          </a:bodyPr>
          <a:lstStyle>
            <a:lvl1pPr marL="0" indent="0" algn="ctr">
              <a:buNone/>
              <a:defRPr sz="4300">
                <a:solidFill>
                  <a:srgbClr val="FDC227"/>
                </a:solidFill>
              </a:defRPr>
            </a:lvl1pPr>
            <a:lvl2pPr marL="812764" indent="0">
              <a:buNone/>
              <a:defRPr sz="3200">
                <a:solidFill>
                  <a:schemeClr val="tx1">
                    <a:tint val="75000"/>
                  </a:schemeClr>
                </a:solidFill>
              </a:defRPr>
            </a:lvl2pPr>
            <a:lvl3pPr marL="1625529" indent="0">
              <a:buNone/>
              <a:defRPr sz="2800">
                <a:solidFill>
                  <a:schemeClr val="tx1">
                    <a:tint val="75000"/>
                  </a:schemeClr>
                </a:solidFill>
              </a:defRPr>
            </a:lvl3pPr>
            <a:lvl4pPr marL="2438293" indent="0">
              <a:buNone/>
              <a:defRPr sz="2500">
                <a:solidFill>
                  <a:schemeClr val="tx1">
                    <a:tint val="75000"/>
                  </a:schemeClr>
                </a:solidFill>
              </a:defRPr>
            </a:lvl4pPr>
            <a:lvl5pPr marL="3251058" indent="0">
              <a:buNone/>
              <a:defRPr sz="2500">
                <a:solidFill>
                  <a:schemeClr val="tx1">
                    <a:tint val="75000"/>
                  </a:schemeClr>
                </a:solidFill>
              </a:defRPr>
            </a:lvl5pPr>
            <a:lvl6pPr marL="4063822" indent="0">
              <a:buNone/>
              <a:defRPr sz="2500">
                <a:solidFill>
                  <a:schemeClr val="tx1">
                    <a:tint val="75000"/>
                  </a:schemeClr>
                </a:solidFill>
              </a:defRPr>
            </a:lvl6pPr>
            <a:lvl7pPr marL="4876587" indent="0">
              <a:buNone/>
              <a:defRPr sz="2500">
                <a:solidFill>
                  <a:schemeClr val="tx1">
                    <a:tint val="75000"/>
                  </a:schemeClr>
                </a:solidFill>
              </a:defRPr>
            </a:lvl7pPr>
            <a:lvl8pPr marL="5689351" indent="0">
              <a:buNone/>
              <a:defRPr sz="2500">
                <a:solidFill>
                  <a:schemeClr val="tx1">
                    <a:tint val="75000"/>
                  </a:schemeClr>
                </a:solidFill>
              </a:defRPr>
            </a:lvl8pPr>
            <a:lvl9pPr marL="6502116" indent="0">
              <a:buNone/>
              <a:defRPr sz="2500">
                <a:solidFill>
                  <a:schemeClr val="tx1">
                    <a:tint val="75000"/>
                  </a:schemeClr>
                </a:solidFill>
              </a:defRPr>
            </a:lvl9pPr>
          </a:lstStyle>
          <a:p>
            <a:pPr lvl="0"/>
            <a:r>
              <a:rPr lang="en-US"/>
              <a:t>Click to edit Master text styles</a:t>
            </a:r>
          </a:p>
        </p:txBody>
      </p:sp>
      <p:pic>
        <p:nvPicPr>
          <p:cNvPr id="4" name="Picture 3" descr="introhtml_SC_topbar.png"/>
          <p:cNvPicPr>
            <a:picLocks noChangeAspect="1"/>
          </p:cNvPicPr>
          <p:nvPr userDrawn="1"/>
        </p:nvPicPr>
        <p:blipFill rotWithShape="1">
          <a:blip r:embed="rId2">
            <a:alphaModFix/>
            <a:extLst>
              <a:ext uri="{28A0092B-C50C-407E-A947-70E740481C1C}">
                <a14:useLocalDpi xmlns:a14="http://schemas.microsoft.com/office/drawing/2010/main" val="0"/>
              </a:ext>
            </a:extLst>
          </a:blip>
          <a:srcRect b="92428"/>
          <a:stretch/>
        </p:blipFill>
        <p:spPr>
          <a:xfrm>
            <a:off x="0" y="12096"/>
            <a:ext cx="9144000" cy="389467"/>
          </a:xfrm>
          <a:prstGeom prst="rect">
            <a:avLst/>
          </a:prstGeom>
          <a:effectLst>
            <a:outerShdw blurRad="50800" dist="38100" dir="5400000" algn="t" rotWithShape="0">
              <a:prstClr val="black">
                <a:alpha val="40000"/>
              </a:prstClr>
            </a:outerShdw>
          </a:effectLst>
        </p:spPr>
      </p:pic>
      <p:sp>
        <p:nvSpPr>
          <p:cNvPr id="5" name="TextBox 4"/>
          <p:cNvSpPr txBox="1"/>
          <p:nvPr userDrawn="1"/>
        </p:nvSpPr>
        <p:spPr>
          <a:xfrm>
            <a:off x="83918" y="52940"/>
            <a:ext cx="2586129" cy="307777"/>
          </a:xfrm>
          <a:prstGeom prst="rect">
            <a:avLst/>
          </a:prstGeom>
          <a:noFill/>
        </p:spPr>
        <p:txBody>
          <a:bodyPr wrap="square" rtlCol="0">
            <a:spAutoFit/>
          </a:bodyPr>
          <a:lstStyle/>
          <a:p>
            <a:r>
              <a:rPr lang="en-US" sz="1400" dirty="0">
                <a:solidFill>
                  <a:schemeClr val="bg1"/>
                </a:solidFill>
                <a:effectLst>
                  <a:outerShdw blurRad="50800" dist="38100" dir="2700000" algn="tl" rotWithShape="0">
                    <a:prstClr val="black">
                      <a:alpha val="40000"/>
                    </a:prstClr>
                  </a:outerShdw>
                </a:effectLst>
                <a:latin typeface="Lucida Grande"/>
                <a:cs typeface="Lucida Grande"/>
              </a:rPr>
              <a:t>LECTURE</a:t>
            </a:r>
            <a:r>
              <a:rPr lang="en-US" sz="1400" baseline="0" dirty="0">
                <a:solidFill>
                  <a:schemeClr val="bg1"/>
                </a:solidFill>
                <a:effectLst>
                  <a:outerShdw blurRad="50800" dist="38100" dir="2700000" algn="tl" rotWithShape="0">
                    <a:prstClr val="black">
                      <a:alpha val="40000"/>
                    </a:prstClr>
                  </a:outerShdw>
                </a:effectLst>
                <a:latin typeface="Lucida Grande"/>
                <a:cs typeface="Lucida Grande"/>
              </a:rPr>
              <a:t> NAME</a:t>
            </a:r>
            <a:endParaRPr lang="en-US" sz="1400" dirty="0">
              <a:solidFill>
                <a:schemeClr val="bg1"/>
              </a:solidFill>
              <a:effectLst>
                <a:outerShdw blurRad="50800" dist="38100" dir="2700000" algn="tl" rotWithShape="0">
                  <a:prstClr val="black">
                    <a:alpha val="40000"/>
                  </a:prstClr>
                </a:outerShdw>
              </a:effectLst>
              <a:latin typeface="Lucida Grande"/>
              <a:cs typeface="Lucida Grande"/>
            </a:endParaRPr>
          </a:p>
        </p:txBody>
      </p:sp>
      <p:sp>
        <p:nvSpPr>
          <p:cNvPr id="6" name="TextBox 5"/>
          <p:cNvSpPr txBox="1"/>
          <p:nvPr userDrawn="1"/>
        </p:nvSpPr>
        <p:spPr>
          <a:xfrm>
            <a:off x="7253071" y="-3374"/>
            <a:ext cx="1620762" cy="261610"/>
          </a:xfrm>
          <a:prstGeom prst="rect">
            <a:avLst/>
          </a:prstGeom>
          <a:noFill/>
        </p:spPr>
        <p:txBody>
          <a:bodyPr wrap="square" rtlCol="0">
            <a:spAutoFit/>
          </a:bodyPr>
          <a:lstStyle/>
          <a:p>
            <a:pPr marL="0" algn="ctr">
              <a:lnSpc>
                <a:spcPct val="100000"/>
              </a:lnSpc>
              <a:spcBef>
                <a:spcPts val="0"/>
              </a:spcBef>
              <a:spcAft>
                <a:spcPts val="0"/>
              </a:spcAft>
            </a:pPr>
            <a:r>
              <a:rPr lang="en-US" sz="1100" baseline="0" dirty="0">
                <a:solidFill>
                  <a:srgbClr val="FFFFFF"/>
                </a:solidFill>
                <a:effectLst>
                  <a:outerShdw blurRad="50800" dist="38100" dir="2700000" algn="tl" rotWithShape="0">
                    <a:prstClr val="black">
                      <a:alpha val="40000"/>
                    </a:prstClr>
                  </a:outerShdw>
                </a:effectLst>
              </a:rPr>
              <a:t>PYTHON FOR</a:t>
            </a:r>
          </a:p>
        </p:txBody>
      </p:sp>
      <p:sp>
        <p:nvSpPr>
          <p:cNvPr id="7" name="TextBox 6"/>
          <p:cNvSpPr txBox="1"/>
          <p:nvPr userDrawn="1"/>
        </p:nvSpPr>
        <p:spPr>
          <a:xfrm>
            <a:off x="7466609" y="126322"/>
            <a:ext cx="1203476" cy="553998"/>
          </a:xfrm>
          <a:prstGeom prst="rect">
            <a:avLst/>
          </a:prstGeom>
          <a:noFill/>
        </p:spPr>
        <p:txBody>
          <a:bodyPr wrap="square" rtlCol="0">
            <a:sp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aseline="0" dirty="0">
                <a:solidFill>
                  <a:srgbClr val="FFFFFF"/>
                </a:solidFill>
                <a:effectLst>
                  <a:outerShdw blurRad="50800" dist="38100" dir="2700000" algn="tl" rotWithShape="0">
                    <a:prstClr val="black">
                      <a:alpha val="40000"/>
                    </a:prstClr>
                  </a:outerShdw>
                </a:effectLst>
              </a:rPr>
              <a:t>EVERYBODY</a:t>
            </a:r>
            <a:endParaRPr lang="en-US" sz="1100" dirty="0">
              <a:solidFill>
                <a:srgbClr val="FFFFFF"/>
              </a:solidFill>
              <a:effectLst>
                <a:outerShdw blurRad="50800" dist="38100" dir="2700000" algn="tl" rotWithShape="0">
                  <a:prstClr val="black">
                    <a:alpha val="40000"/>
                  </a:prstClr>
                </a:outerShdw>
              </a:effectLst>
            </a:endParaRPr>
          </a:p>
          <a:p>
            <a:endParaRPr lang="en-US" dirty="0"/>
          </a:p>
        </p:txBody>
      </p:sp>
    </p:spTree>
    <p:extLst>
      <p:ext uri="{BB962C8B-B14F-4D97-AF65-F5344CB8AC3E}">
        <p14:creationId xmlns:p14="http://schemas.microsoft.com/office/powerpoint/2010/main" val="343300994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885296"/>
            <a:ext cx="14630400" cy="1248306"/>
          </a:xfrm>
          <a:prstGeom prst="rect">
            <a:avLst/>
          </a:prstGeom>
        </p:spPr>
        <p:txBody>
          <a:bodyPr lIns="162553" tIns="81276" rIns="162553" bIns="81276"/>
          <a:lstStyle>
            <a:lvl1pPr>
              <a:defRPr sz="5700" b="1" i="0" cap="none">
                <a:solidFill>
                  <a:schemeClr val="bg1"/>
                </a:solidFill>
                <a:latin typeface="Gill Sans SemiBold"/>
                <a:cs typeface="Lucida Grande"/>
              </a:defRPr>
            </a:lvl1pPr>
          </a:lstStyle>
          <a:p>
            <a:r>
              <a:rPr lang="en-US"/>
              <a:t>Click to edit Master title style</a:t>
            </a:r>
            <a:endParaRPr lang="en-US" dirty="0"/>
          </a:p>
        </p:txBody>
      </p:sp>
      <p:sp>
        <p:nvSpPr>
          <p:cNvPr id="3" name="Content Placeholder 2"/>
          <p:cNvSpPr>
            <a:spLocks noGrp="1"/>
          </p:cNvSpPr>
          <p:nvPr>
            <p:ph sz="half" idx="1"/>
          </p:nvPr>
        </p:nvSpPr>
        <p:spPr>
          <a:xfrm>
            <a:off x="812800" y="2133602"/>
            <a:ext cx="7179733" cy="6034617"/>
          </a:xfrm>
          <a:prstGeom prst="rect">
            <a:avLst/>
          </a:prstGeom>
        </p:spPr>
        <p:txBody>
          <a:bodyPr/>
          <a:lstStyle>
            <a:lvl1pPr>
              <a:defRPr sz="3200" b="1" i="0" cap="none">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263467" y="2133602"/>
            <a:ext cx="7179733" cy="6034617"/>
          </a:xfrm>
          <a:prstGeom prst="rect">
            <a:avLst/>
          </a:prstGeom>
        </p:spPr>
        <p:txBody>
          <a:bodyPr/>
          <a:lstStyle>
            <a:lvl1pPr>
              <a:defRPr sz="3200" b="0" i="0">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656958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820646"/>
            <a:ext cx="14630400" cy="1226172"/>
          </a:xfrm>
          <a:prstGeom prst="rect">
            <a:avLst/>
          </a:prstGeom>
        </p:spPr>
        <p:txBody>
          <a:bodyPr lIns="162553" tIns="81276" rIns="162553" bIns="81276"/>
          <a:lstStyle>
            <a:lvl1pPr>
              <a:defRPr sz="5700" b="0" i="0" cap="none">
                <a:solidFill>
                  <a:schemeClr val="bg1"/>
                </a:solidFill>
                <a:latin typeface="Gill Sans SemiBold"/>
                <a:cs typeface="Lucida Grande"/>
              </a:defRPr>
            </a:lvl1pPr>
          </a:lstStyle>
          <a:p>
            <a:r>
              <a:rPr lang="en-US"/>
              <a:t>Click to edit Master title style</a:t>
            </a:r>
            <a:endParaRPr lang="en-US" dirty="0"/>
          </a:p>
        </p:txBody>
      </p:sp>
      <p:sp>
        <p:nvSpPr>
          <p:cNvPr id="3" name="Text Placeholder 2"/>
          <p:cNvSpPr>
            <a:spLocks noGrp="1"/>
          </p:cNvSpPr>
          <p:nvPr>
            <p:ph type="body" idx="1"/>
          </p:nvPr>
        </p:nvSpPr>
        <p:spPr>
          <a:xfrm>
            <a:off x="812800" y="2046818"/>
            <a:ext cx="7182556" cy="853017"/>
          </a:xfrm>
          <a:prstGeom prst="rect">
            <a:avLst/>
          </a:prstGeom>
        </p:spPr>
        <p:txBody>
          <a:bodyPr anchor="b">
            <a:noAutofit/>
          </a:bodyPr>
          <a:lstStyle>
            <a:lvl1pPr marL="0" indent="0" algn="ctr">
              <a:buNone/>
              <a:defRPr sz="3600" b="0" i="0" cap="none">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a:t>Click to edit Master text styles</a:t>
            </a:r>
          </a:p>
        </p:txBody>
      </p:sp>
      <p:sp>
        <p:nvSpPr>
          <p:cNvPr id="4" name="Content Placeholder 3"/>
          <p:cNvSpPr>
            <a:spLocks noGrp="1"/>
          </p:cNvSpPr>
          <p:nvPr>
            <p:ph sz="half" idx="2"/>
          </p:nvPr>
        </p:nvSpPr>
        <p:spPr>
          <a:xfrm>
            <a:off x="812800" y="3232187"/>
            <a:ext cx="7182556" cy="5268384"/>
          </a:xfrm>
          <a:prstGeom prst="rect">
            <a:avLst/>
          </a:prstGeo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257825" y="2046818"/>
            <a:ext cx="7185378" cy="853017"/>
          </a:xfrm>
          <a:prstGeom prst="rect">
            <a:avLst/>
          </a:prstGeom>
        </p:spPr>
        <p:txBody>
          <a:bodyPr anchor="b">
            <a:normAutofit/>
          </a:bodyPr>
          <a:lstStyle>
            <a:lvl1pPr marL="0" indent="0" algn="ctr">
              <a:buNone/>
              <a:defRPr sz="3600" b="0">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a:t>Click to edit Master text styles</a:t>
            </a:r>
          </a:p>
        </p:txBody>
      </p:sp>
      <p:sp>
        <p:nvSpPr>
          <p:cNvPr id="6" name="Content Placeholder 5"/>
          <p:cNvSpPr>
            <a:spLocks noGrp="1"/>
          </p:cNvSpPr>
          <p:nvPr>
            <p:ph sz="quarter" idx="4"/>
          </p:nvPr>
        </p:nvSpPr>
        <p:spPr>
          <a:xfrm>
            <a:off x="8257823" y="3232187"/>
            <a:ext cx="7185378" cy="5268384"/>
          </a:xfrm>
          <a:prstGeom prst="rect">
            <a:avLst/>
          </a:prstGeo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06288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1277099"/>
            <a:ext cx="14630400" cy="1226172"/>
          </a:xfrm>
          <a:prstGeom prst="rect">
            <a:avLst/>
          </a:prstGeom>
        </p:spPr>
        <p:txBody>
          <a:bodyPr lIns="162553" tIns="81276" rIns="162553" bIns="81276"/>
          <a:lstStyle>
            <a:lvl1pPr>
              <a:defRPr sz="5300" b="1" i="0" cap="none">
                <a:solidFill>
                  <a:schemeClr val="bg1"/>
                </a:solidFill>
                <a:latin typeface="Gill Sans SemiBold"/>
                <a:cs typeface="Lucida Grande"/>
              </a:defRPr>
            </a:lvl1pPr>
          </a:lstStyle>
          <a:p>
            <a:r>
              <a:rPr lang="en-US"/>
              <a:t>Click to edit Master title style</a:t>
            </a:r>
            <a:endParaRPr lang="en-US" dirty="0"/>
          </a:p>
        </p:txBody>
      </p:sp>
    </p:spTree>
    <p:extLst>
      <p:ext uri="{BB962C8B-B14F-4D97-AF65-F5344CB8AC3E}">
        <p14:creationId xmlns:p14="http://schemas.microsoft.com/office/powerpoint/2010/main" val="1034397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51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888973"/>
            <a:ext cx="5348112" cy="1238388"/>
          </a:xfrm>
          <a:prstGeom prst="rect">
            <a:avLst/>
          </a:prstGeom>
        </p:spPr>
        <p:txBody>
          <a:bodyPr lIns="162553" tIns="81276" rIns="162553" bIns="81276" anchor="b"/>
          <a:lstStyle>
            <a:lvl1pPr algn="l">
              <a:defRPr sz="3200" b="0" i="0">
                <a:solidFill>
                  <a:schemeClr val="bg1"/>
                </a:solidFill>
                <a:latin typeface="Gill Sans SemiBold"/>
                <a:cs typeface="Lucida Grande"/>
              </a:defRPr>
            </a:lvl1pPr>
          </a:lstStyle>
          <a:p>
            <a:r>
              <a:rPr lang="en-US"/>
              <a:t>Click to edit Master title style</a:t>
            </a:r>
            <a:endParaRPr lang="en-US" dirty="0"/>
          </a:p>
        </p:txBody>
      </p:sp>
      <p:sp>
        <p:nvSpPr>
          <p:cNvPr id="3" name="Content Placeholder 2"/>
          <p:cNvSpPr>
            <a:spLocks noGrp="1"/>
          </p:cNvSpPr>
          <p:nvPr>
            <p:ph idx="1"/>
          </p:nvPr>
        </p:nvSpPr>
        <p:spPr>
          <a:xfrm>
            <a:off x="6355644" y="888975"/>
            <a:ext cx="9087556" cy="7493140"/>
          </a:xfrm>
          <a:prstGeom prst="rect">
            <a:avLst/>
          </a:prstGeom>
        </p:spPr>
        <p:txBody>
          <a:bodyPr/>
          <a:lstStyle>
            <a:lvl1pPr>
              <a:defRPr sz="5000" b="0" i="0">
                <a:solidFill>
                  <a:srgbClr val="FDC227"/>
                </a:solidFill>
                <a:latin typeface="Gill Sans SemiBold"/>
                <a:cs typeface="Lucida Grande"/>
              </a:defRPr>
            </a:lvl1pPr>
            <a:lvl2pPr>
              <a:defRPr sz="5000" b="0" i="1">
                <a:latin typeface="Gill Sans SemiBold"/>
                <a:cs typeface="Lucida Grande"/>
              </a:defRPr>
            </a:lvl2pPr>
            <a:lvl3pPr>
              <a:defRPr sz="4300" b="0" i="1">
                <a:latin typeface="Gill Sans SemiBold"/>
                <a:cs typeface="Lucida Grande"/>
              </a:defRPr>
            </a:lvl3pPr>
            <a:lvl4pPr>
              <a:defRPr sz="3600" b="0" i="1">
                <a:latin typeface="Gill Sans SemiBold"/>
                <a:cs typeface="Lucida Grande"/>
              </a:defRPr>
            </a:lvl4pPr>
            <a:lvl5pPr>
              <a:defRPr sz="3600" b="0" i="1">
                <a:latin typeface="Gill Sans SemiBold"/>
                <a:cs typeface="Lucida Grande"/>
              </a:defRPr>
            </a:lvl5pPr>
            <a:lvl6pPr>
              <a:defRPr sz="3600"/>
            </a:lvl6pPr>
            <a:lvl7pPr>
              <a:defRPr sz="3600"/>
            </a:lvl7pPr>
            <a:lvl8pPr>
              <a:defRPr sz="3600"/>
            </a:lvl8pPr>
            <a:lvl9pPr>
              <a:defRPr sz="3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803" y="2127365"/>
            <a:ext cx="5348112" cy="6254750"/>
          </a:xfrm>
          <a:prstGeom prst="rect">
            <a:avLst/>
          </a:prstGeom>
        </p:spPr>
        <p:txBody>
          <a:bodyPr/>
          <a:lstStyle>
            <a:lvl1pPr marL="0" indent="0">
              <a:buNone/>
              <a:defRPr sz="2500">
                <a:solidFill>
                  <a:schemeClr val="bg1"/>
                </a:solidFill>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a:t>Click to edit Master text styles</a:t>
            </a:r>
          </a:p>
        </p:txBody>
      </p:sp>
    </p:spTree>
    <p:extLst>
      <p:ext uri="{BB962C8B-B14F-4D97-AF65-F5344CB8AC3E}">
        <p14:creationId xmlns:p14="http://schemas.microsoft.com/office/powerpoint/2010/main" val="121307351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0"/>
            <a:ext cx="9753600" cy="755652"/>
          </a:xfrm>
          <a:prstGeom prst="rect">
            <a:avLst/>
          </a:prstGeom>
        </p:spPr>
        <p:txBody>
          <a:bodyPr lIns="162553" tIns="81276" rIns="162553" bIns="81276" anchor="b"/>
          <a:lstStyle>
            <a:lvl1pPr algn="l">
              <a:defRPr sz="3600" b="0">
                <a:solidFill>
                  <a:schemeClr val="bg1"/>
                </a:solidFill>
                <a:latin typeface="Gill Sans SemiBold"/>
                <a:cs typeface="Lucida Grande"/>
              </a:defRPr>
            </a:lvl1pPr>
          </a:lstStyle>
          <a:p>
            <a:r>
              <a:rPr lang="en-US"/>
              <a:t>Click to edit Master title style</a:t>
            </a:r>
            <a:endParaRPr lang="en-US" dirty="0"/>
          </a:p>
        </p:txBody>
      </p:sp>
      <p:sp>
        <p:nvSpPr>
          <p:cNvPr id="3" name="Picture Placeholder 2"/>
          <p:cNvSpPr>
            <a:spLocks noGrp="1"/>
          </p:cNvSpPr>
          <p:nvPr>
            <p:ph type="pic" idx="1"/>
          </p:nvPr>
        </p:nvSpPr>
        <p:spPr>
          <a:xfrm>
            <a:off x="3186290" y="817033"/>
            <a:ext cx="9753600" cy="5486400"/>
          </a:xfrm>
          <a:prstGeom prst="rect">
            <a:avLst/>
          </a:prstGeom>
        </p:spPr>
        <p:txBody>
          <a:bodyPr/>
          <a:lstStyle>
            <a:lvl1pPr marL="0" indent="0">
              <a:buNone/>
              <a:defRPr sz="5700"/>
            </a:lvl1pPr>
            <a:lvl2pPr marL="812764" indent="0">
              <a:buNone/>
              <a:defRPr sz="5000"/>
            </a:lvl2pPr>
            <a:lvl3pPr marL="1625529" indent="0">
              <a:buNone/>
              <a:defRPr sz="4300"/>
            </a:lvl3pPr>
            <a:lvl4pPr marL="2438293" indent="0">
              <a:buNone/>
              <a:defRPr sz="3600"/>
            </a:lvl4pPr>
            <a:lvl5pPr marL="3251058" indent="0">
              <a:buNone/>
              <a:defRPr sz="3600"/>
            </a:lvl5pPr>
            <a:lvl6pPr marL="4063822" indent="0">
              <a:buNone/>
              <a:defRPr sz="3600"/>
            </a:lvl6pPr>
            <a:lvl7pPr marL="4876587" indent="0">
              <a:buNone/>
              <a:defRPr sz="3600"/>
            </a:lvl7pPr>
            <a:lvl8pPr marL="5689351" indent="0">
              <a:buNone/>
              <a:defRPr sz="3600"/>
            </a:lvl8pPr>
            <a:lvl9pPr marL="6502116" indent="0">
              <a:buNone/>
              <a:defRPr sz="3600"/>
            </a:lvl9pPr>
          </a:lstStyle>
          <a:p>
            <a:r>
              <a:rPr lang="en-US" dirty="0"/>
              <a:t>Drag picture to placeholder or click icon to add</a:t>
            </a:r>
          </a:p>
        </p:txBody>
      </p:sp>
      <p:sp>
        <p:nvSpPr>
          <p:cNvPr id="4" name="Text Placeholder 3"/>
          <p:cNvSpPr>
            <a:spLocks noGrp="1"/>
          </p:cNvSpPr>
          <p:nvPr>
            <p:ph type="body" sz="half" idx="2"/>
          </p:nvPr>
        </p:nvSpPr>
        <p:spPr>
          <a:xfrm>
            <a:off x="3186290" y="7156451"/>
            <a:ext cx="9753600" cy="1073150"/>
          </a:xfrm>
          <a:prstGeom prst="rect">
            <a:avLst/>
          </a:prstGeom>
        </p:spPr>
        <p:txBody>
          <a:bodyPr/>
          <a:lstStyle>
            <a:lvl1pPr marL="0" indent="0">
              <a:buNone/>
              <a:defRPr sz="2500" b="0" i="0">
                <a:solidFill>
                  <a:schemeClr val="bg1"/>
                </a:solidFill>
                <a:latin typeface="Gill Sans SemiBold"/>
                <a:cs typeface="Lucida Grande"/>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a:t>Click to edit Master text styles</a:t>
            </a:r>
          </a:p>
        </p:txBody>
      </p:sp>
    </p:spTree>
    <p:extLst>
      <p:ext uri="{BB962C8B-B14F-4D97-AF65-F5344CB8AC3E}">
        <p14:creationId xmlns:p14="http://schemas.microsoft.com/office/powerpoint/2010/main" val="279275622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2828"/>
        </a:solidFill>
        <a:effectLst/>
      </p:bgPr>
    </p:bg>
    <p:spTree>
      <p:nvGrpSpPr>
        <p:cNvPr id="1" name=""/>
        <p:cNvGrpSpPr/>
        <p:nvPr/>
      </p:nvGrpSpPr>
      <p:grpSpPr>
        <a:xfrm>
          <a:off x="0" y="0"/>
          <a:ext cx="0" cy="0"/>
          <a:chOff x="0" y="0"/>
          <a:chExt cx="0" cy="0"/>
        </a:xfrm>
      </p:grpSpPr>
      <p:sp>
        <p:nvSpPr>
          <p:cNvPr id="21" name="Text Placeholder 2"/>
          <p:cNvSpPr>
            <a:spLocks noGrp="1"/>
          </p:cNvSpPr>
          <p:nvPr>
            <p:ph type="body" idx="1"/>
          </p:nvPr>
        </p:nvSpPr>
        <p:spPr>
          <a:xfrm>
            <a:off x="812800" y="2133602"/>
            <a:ext cx="14630400" cy="6034617"/>
          </a:xfrm>
          <a:prstGeom prst="rect">
            <a:avLst/>
          </a:prstGeom>
        </p:spPr>
        <p:txBody>
          <a:bodyPr vert="horz" lIns="162553" tIns="81276" rIns="162553" bIns="8127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32199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693" r:id="rId16"/>
    <p:sldLayoutId id="2147483694" r:id="rId17"/>
  </p:sldLayoutIdLst>
  <p:hf sldNum="0" hdr="0" ftr="0" dt="0"/>
  <p:txStyles>
    <p:titleStyle>
      <a:lvl1pPr algn="ctr" defTabSz="812764" rtl="0" eaLnBrk="1" latinLnBrk="0" hangingPunct="1">
        <a:spcBef>
          <a:spcPct val="0"/>
        </a:spcBef>
        <a:buNone/>
        <a:defRPr sz="7800" kern="1200">
          <a:solidFill>
            <a:schemeClr val="tx1"/>
          </a:solidFill>
          <a:latin typeface="+mj-lt"/>
          <a:ea typeface="+mj-ea"/>
          <a:cs typeface="+mj-cs"/>
        </a:defRPr>
      </a:lvl1pPr>
    </p:titleStyle>
    <p:bodyStyle>
      <a:lvl1pPr marL="0" indent="0" algn="l" defTabSz="812764" rtl="0" eaLnBrk="1" latinLnBrk="0" hangingPunct="1">
        <a:spcBef>
          <a:spcPct val="20000"/>
        </a:spcBef>
        <a:buFont typeface="Arial"/>
        <a:buNone/>
        <a:defRPr sz="5700" b="1" i="0" kern="1200">
          <a:solidFill>
            <a:schemeClr val="bg1"/>
          </a:solidFill>
          <a:latin typeface="Gill Sans SemiBold"/>
          <a:ea typeface="+mn-ea"/>
          <a:cs typeface="Lucida Grande"/>
        </a:defRPr>
      </a:lvl1pPr>
      <a:lvl2pPr marL="1320742" indent="-507978" algn="l" defTabSz="812764" rtl="0" eaLnBrk="1" latinLnBrk="0" hangingPunct="1">
        <a:spcBef>
          <a:spcPct val="20000"/>
        </a:spcBef>
        <a:buFont typeface="Arial"/>
        <a:buChar char="–"/>
        <a:defRPr sz="3600" b="1" i="0" kern="1200">
          <a:solidFill>
            <a:schemeClr val="bg1"/>
          </a:solidFill>
          <a:latin typeface="Gill Sans SemiBold"/>
          <a:ea typeface="+mn-ea"/>
          <a:cs typeface="Lucida Grande"/>
        </a:defRPr>
      </a:lvl2pPr>
      <a:lvl3pPr marL="2031911" indent="-406382" algn="l" defTabSz="812764" rtl="0" eaLnBrk="1" latinLnBrk="0" hangingPunct="1">
        <a:spcBef>
          <a:spcPct val="20000"/>
        </a:spcBef>
        <a:buFont typeface="Arial"/>
        <a:buChar char="•"/>
        <a:defRPr sz="3200" b="0" i="1" kern="1200">
          <a:solidFill>
            <a:schemeClr val="bg1"/>
          </a:solidFill>
          <a:latin typeface="Gill Sans SemiBold"/>
          <a:ea typeface="+mn-ea"/>
          <a:cs typeface="Lucida Grande"/>
        </a:defRPr>
      </a:lvl3pPr>
      <a:lvl4pPr marL="2844676" indent="-406382" algn="l" defTabSz="812764" rtl="0" eaLnBrk="1" latinLnBrk="0" hangingPunct="1">
        <a:spcBef>
          <a:spcPct val="20000"/>
        </a:spcBef>
        <a:buFont typeface="Arial"/>
        <a:buChar char="–"/>
        <a:defRPr sz="2700" b="0" i="1" kern="1200">
          <a:solidFill>
            <a:schemeClr val="bg1"/>
          </a:solidFill>
          <a:latin typeface="Gill Sans SemiBold"/>
          <a:ea typeface="+mn-ea"/>
          <a:cs typeface="Lucida Grande"/>
        </a:defRPr>
      </a:lvl4pPr>
      <a:lvl5pPr marL="3657440" indent="-406382" algn="l" defTabSz="812764" rtl="0" eaLnBrk="1" latinLnBrk="0" hangingPunct="1">
        <a:spcBef>
          <a:spcPct val="20000"/>
        </a:spcBef>
        <a:buFont typeface="Arial"/>
        <a:buChar char="»"/>
        <a:defRPr sz="2100" b="0" i="1" kern="1200">
          <a:solidFill>
            <a:schemeClr val="bg1"/>
          </a:solidFill>
          <a:latin typeface="Gill Sans SemiBold"/>
          <a:ea typeface="+mn-ea"/>
          <a:cs typeface="Lucida Grande"/>
        </a:defRPr>
      </a:lvl5pPr>
      <a:lvl6pPr marL="4470204" indent="-406382" algn="l" defTabSz="812764" rtl="0" eaLnBrk="1" latinLnBrk="0" hangingPunct="1">
        <a:spcBef>
          <a:spcPct val="20000"/>
        </a:spcBef>
        <a:buFont typeface="Arial"/>
        <a:buChar char="•"/>
        <a:defRPr sz="3600" kern="1200">
          <a:solidFill>
            <a:schemeClr val="tx1"/>
          </a:solidFill>
          <a:latin typeface="+mn-lt"/>
          <a:ea typeface="+mn-ea"/>
          <a:cs typeface="+mn-cs"/>
        </a:defRPr>
      </a:lvl6pPr>
      <a:lvl7pPr marL="5282969" indent="-406382" algn="l" defTabSz="812764" rtl="0" eaLnBrk="1" latinLnBrk="0" hangingPunct="1">
        <a:spcBef>
          <a:spcPct val="20000"/>
        </a:spcBef>
        <a:buFont typeface="Arial"/>
        <a:buChar char="•"/>
        <a:defRPr sz="3600" kern="1200">
          <a:solidFill>
            <a:schemeClr val="tx1"/>
          </a:solidFill>
          <a:latin typeface="+mn-lt"/>
          <a:ea typeface="+mn-ea"/>
          <a:cs typeface="+mn-cs"/>
        </a:defRPr>
      </a:lvl7pPr>
      <a:lvl8pPr marL="6095733" indent="-406382" algn="l" defTabSz="812764" rtl="0" eaLnBrk="1" latinLnBrk="0" hangingPunct="1">
        <a:spcBef>
          <a:spcPct val="20000"/>
        </a:spcBef>
        <a:buFont typeface="Arial"/>
        <a:buChar char="•"/>
        <a:defRPr sz="3600" kern="1200">
          <a:solidFill>
            <a:schemeClr val="tx1"/>
          </a:solidFill>
          <a:latin typeface="+mn-lt"/>
          <a:ea typeface="+mn-ea"/>
          <a:cs typeface="+mn-cs"/>
        </a:defRPr>
      </a:lvl8pPr>
      <a:lvl9pPr marL="6908498" indent="-406382" algn="l" defTabSz="812764"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64" rtl="0" eaLnBrk="1" latinLnBrk="0" hangingPunct="1">
        <a:defRPr sz="3200" kern="1200">
          <a:solidFill>
            <a:schemeClr val="tx1"/>
          </a:solidFill>
          <a:latin typeface="+mn-lt"/>
          <a:ea typeface="+mn-ea"/>
          <a:cs typeface="+mn-cs"/>
        </a:defRPr>
      </a:lvl1pPr>
      <a:lvl2pPr marL="812764" algn="l" defTabSz="812764" rtl="0" eaLnBrk="1" latinLnBrk="0" hangingPunct="1">
        <a:defRPr sz="3200" kern="1200">
          <a:solidFill>
            <a:schemeClr val="tx1"/>
          </a:solidFill>
          <a:latin typeface="+mn-lt"/>
          <a:ea typeface="+mn-ea"/>
          <a:cs typeface="+mn-cs"/>
        </a:defRPr>
      </a:lvl2pPr>
      <a:lvl3pPr marL="1625529" algn="l" defTabSz="812764" rtl="0" eaLnBrk="1" latinLnBrk="0" hangingPunct="1">
        <a:defRPr sz="3200" kern="1200">
          <a:solidFill>
            <a:schemeClr val="tx1"/>
          </a:solidFill>
          <a:latin typeface="+mn-lt"/>
          <a:ea typeface="+mn-ea"/>
          <a:cs typeface="+mn-cs"/>
        </a:defRPr>
      </a:lvl3pPr>
      <a:lvl4pPr marL="2438293" algn="l" defTabSz="812764" rtl="0" eaLnBrk="1" latinLnBrk="0" hangingPunct="1">
        <a:defRPr sz="3200" kern="1200">
          <a:solidFill>
            <a:schemeClr val="tx1"/>
          </a:solidFill>
          <a:latin typeface="+mn-lt"/>
          <a:ea typeface="+mn-ea"/>
          <a:cs typeface="+mn-cs"/>
        </a:defRPr>
      </a:lvl4pPr>
      <a:lvl5pPr marL="3251058" algn="l" defTabSz="812764" rtl="0" eaLnBrk="1" latinLnBrk="0" hangingPunct="1">
        <a:defRPr sz="3200" kern="1200">
          <a:solidFill>
            <a:schemeClr val="tx1"/>
          </a:solidFill>
          <a:latin typeface="+mn-lt"/>
          <a:ea typeface="+mn-ea"/>
          <a:cs typeface="+mn-cs"/>
        </a:defRPr>
      </a:lvl5pPr>
      <a:lvl6pPr marL="4063822" algn="l" defTabSz="812764" rtl="0" eaLnBrk="1" latinLnBrk="0" hangingPunct="1">
        <a:defRPr sz="3200" kern="1200">
          <a:solidFill>
            <a:schemeClr val="tx1"/>
          </a:solidFill>
          <a:latin typeface="+mn-lt"/>
          <a:ea typeface="+mn-ea"/>
          <a:cs typeface="+mn-cs"/>
        </a:defRPr>
      </a:lvl6pPr>
      <a:lvl7pPr marL="4876587" algn="l" defTabSz="812764" rtl="0" eaLnBrk="1" latinLnBrk="0" hangingPunct="1">
        <a:defRPr sz="3200" kern="1200">
          <a:solidFill>
            <a:schemeClr val="tx1"/>
          </a:solidFill>
          <a:latin typeface="+mn-lt"/>
          <a:ea typeface="+mn-ea"/>
          <a:cs typeface="+mn-cs"/>
        </a:defRPr>
      </a:lvl7pPr>
      <a:lvl8pPr marL="5689351" algn="l" defTabSz="812764" rtl="0" eaLnBrk="1" latinLnBrk="0" hangingPunct="1">
        <a:defRPr sz="3200" kern="1200">
          <a:solidFill>
            <a:schemeClr val="tx1"/>
          </a:solidFill>
          <a:latin typeface="+mn-lt"/>
          <a:ea typeface="+mn-ea"/>
          <a:cs typeface="+mn-cs"/>
        </a:defRPr>
      </a:lvl8pPr>
      <a:lvl9pPr marL="6502116" algn="l" defTabSz="81276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s.py4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hyperlink" Target="www.pythonlearn.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iki.python.org/moin/HowTo/Sorting"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r-chuck.com/"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3.jpg"/><Relationship Id="rId4" Type="http://schemas.openxmlformats.org/officeDocument/2006/relationships/hyperlink" Target="http://open.umich.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dirty="0" err="1">
                <a:solidFill>
                  <a:srgbClr val="FFD966"/>
                </a:solidFill>
                <a:latin typeface="Arial" charset="0"/>
                <a:ea typeface="Arial" charset="0"/>
                <a:cs typeface="Arial" charset="0"/>
                <a:sym typeface="Cabin"/>
              </a:rPr>
              <a:t>Tuplas</a:t>
            </a:r>
            <a:endParaRPr lang="en-US" sz="7600" u="none" strike="noStrike" cap="none" dirty="0">
              <a:solidFill>
                <a:srgbClr val="FFD966"/>
              </a:solidFill>
              <a:latin typeface="Arial" charset="0"/>
              <a:ea typeface="Arial" charset="0"/>
              <a:cs typeface="Arial" charset="0"/>
              <a:sym typeface="Cabin"/>
            </a:endParaRPr>
          </a:p>
        </p:txBody>
      </p:sp>
      <p:sp>
        <p:nvSpPr>
          <p:cNvPr id="166" name="Shape 166"/>
          <p:cNvSpPr txBox="1">
            <a:spLocks noGrp="1"/>
          </p:cNvSpPr>
          <p:nvPr>
            <p:ph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800" u="none" strike="noStrike" cap="none" dirty="0">
                <a:solidFill>
                  <a:schemeClr val="lt1"/>
                </a:solidFill>
                <a:latin typeface="Arial" charset="0"/>
                <a:ea typeface="Arial" charset="0"/>
                <a:cs typeface="Arial" charset="0"/>
                <a:sym typeface="Cabin"/>
              </a:rPr>
              <a:t>Cap</a:t>
            </a:r>
            <a:r>
              <a:rPr lang="es-MX" sz="4800" dirty="0" err="1">
                <a:solidFill>
                  <a:schemeClr val="lt1"/>
                </a:solidFill>
                <a:latin typeface="Arial" charset="0"/>
                <a:ea typeface="Arial" charset="0"/>
                <a:cs typeface="Arial" charset="0"/>
                <a:sym typeface="Cabin"/>
              </a:rPr>
              <a:t>ítulo</a:t>
            </a:r>
            <a:r>
              <a:rPr lang="en-US" sz="4800" u="none" strike="noStrike" cap="none" dirty="0">
                <a:solidFill>
                  <a:schemeClr val="lt1"/>
                </a:solidFill>
                <a:latin typeface="Arial" charset="0"/>
                <a:ea typeface="Arial" charset="0"/>
                <a:cs typeface="Arial" charset="0"/>
                <a:sym typeface="Cabin"/>
              </a:rPr>
              <a:t> 10</a:t>
            </a:r>
          </a:p>
        </p:txBody>
      </p:sp>
      <p:sp>
        <p:nvSpPr>
          <p:cNvPr id="167" name="Shape 167"/>
          <p:cNvSpPr txBox="1"/>
          <p:nvPr/>
        </p:nvSpPr>
        <p:spPr>
          <a:xfrm>
            <a:off x="3167825" y="7002457"/>
            <a:ext cx="9898499"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Python </a:t>
            </a:r>
            <a:r>
              <a:rPr lang="en-US" sz="3200" dirty="0">
                <a:solidFill>
                  <a:srgbClr val="FFFF00"/>
                </a:solidFill>
                <a:latin typeface="Arial" charset="0"/>
                <a:ea typeface="Arial" charset="0"/>
                <a:cs typeface="Arial" charset="0"/>
                <a:sym typeface="Cabin"/>
              </a:rPr>
              <a:t>para </a:t>
            </a:r>
            <a:r>
              <a:rPr lang="en-US" sz="3200" dirty="0" err="1">
                <a:solidFill>
                  <a:srgbClr val="FFFF00"/>
                </a:solidFill>
                <a:latin typeface="Arial" charset="0"/>
                <a:ea typeface="Arial" charset="0"/>
                <a:cs typeface="Arial" charset="0"/>
                <a:sym typeface="Cabin"/>
              </a:rPr>
              <a:t>Todos</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dirty="0">
                <a:solidFill>
                  <a:srgbClr val="FFFF00"/>
                </a:solidFill>
                <a:latin typeface="Arial" charset="0"/>
                <a:ea typeface="Arial" charset="0"/>
                <a:cs typeface="Arial" charset="0"/>
                <a:sym typeface="Cabin"/>
                <a:hlinkClick r:id="rId3"/>
              </a:rPr>
              <a:t>es.py4e.com</a:t>
            </a:r>
            <a:endParaRPr lang="en-US" sz="3200" u="sng" strike="noStrike" cap="none" dirty="0">
              <a:solidFill>
                <a:schemeClr val="hlink"/>
              </a:solidFill>
              <a:latin typeface="Arial" charset="0"/>
              <a:ea typeface="Arial" charset="0"/>
              <a:cs typeface="Arial" charset="0"/>
              <a:sym typeface="Cabin"/>
              <a:hlinkClick r:id="rId4"/>
            </a:endParaRPr>
          </a:p>
        </p:txBody>
      </p:sp>
      <p:pic>
        <p:nvPicPr>
          <p:cNvPr id="168" name="Shape 168"/>
          <p:cNvPicPr preferRelativeResize="0"/>
          <p:nvPr/>
        </p:nvPicPr>
        <p:blipFill rotWithShape="1">
          <a:blip r:embed="rId5">
            <a:alphaModFix/>
          </a:blip>
          <a:srcRect/>
          <a:stretch/>
        </p:blipFill>
        <p:spPr>
          <a:xfrm>
            <a:off x="13574712" y="7170732"/>
            <a:ext cx="1968500" cy="668337"/>
          </a:xfrm>
          <a:prstGeom prst="rect">
            <a:avLst/>
          </a:prstGeom>
          <a:noFill/>
          <a:ln>
            <a:noFill/>
          </a:ln>
        </p:spPr>
      </p:pic>
      <p:pic>
        <p:nvPicPr>
          <p:cNvPr id="169" name="Shape 169"/>
          <p:cNvPicPr preferRelativeResize="0"/>
          <p:nvPr/>
        </p:nvPicPr>
        <p:blipFill rotWithShape="1">
          <a:blip r:embed="rId6">
            <a:alphaModFix/>
          </a:blip>
          <a:srcRect/>
          <a:stretch/>
        </p:blipFill>
        <p:spPr>
          <a:xfrm>
            <a:off x="635250" y="6976157"/>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prstGeom prst="rect">
            <a:avLst/>
          </a:prstGeom>
          <a:noFill/>
          <a:ln>
            <a:noFill/>
          </a:ln>
        </p:spPr>
        <p:txBody>
          <a:bodyPr lIns="50800" tIns="50800" rIns="50800" bIns="50800" anchor="ctr" anchorCtr="0">
            <a:noAutofit/>
          </a:bodyPr>
          <a:lstStyle/>
          <a:p>
            <a:pPr lvl="0">
              <a:spcBef>
                <a:spcPts val="0"/>
              </a:spcBef>
              <a:buClr>
                <a:srgbClr val="00FF00"/>
              </a:buClr>
              <a:buSzPct val="25000"/>
            </a:pPr>
            <a:r>
              <a:rPr lang="en-US" sz="7800" dirty="0" err="1">
                <a:solidFill>
                  <a:srgbClr val="FFD966"/>
                </a:solidFill>
                <a:latin typeface="Arial" charset="0"/>
                <a:ea typeface="Arial" charset="0"/>
                <a:cs typeface="Arial" charset="0"/>
                <a:sym typeface="Cabin"/>
              </a:rPr>
              <a:t>Ordenando</a:t>
            </a:r>
            <a:r>
              <a:rPr lang="en-US" sz="7800" dirty="0">
                <a:solidFill>
                  <a:srgbClr val="FFD966"/>
                </a:solidFill>
                <a:latin typeface="Arial" charset="0"/>
                <a:ea typeface="Arial" charset="0"/>
                <a:cs typeface="Arial" charset="0"/>
                <a:sym typeface="Cabin"/>
              </a:rPr>
              <a:t> </a:t>
            </a:r>
            <a:r>
              <a:rPr lang="en-US" sz="7800" dirty="0" err="1">
                <a:solidFill>
                  <a:srgbClr val="FFD966"/>
                </a:solidFill>
                <a:latin typeface="Arial" charset="0"/>
                <a:ea typeface="Arial" charset="0"/>
                <a:cs typeface="Arial" charset="0"/>
                <a:sym typeface="Cabin"/>
              </a:rPr>
              <a:t>Listas</a:t>
            </a:r>
            <a:r>
              <a:rPr lang="en-US" sz="7800" dirty="0">
                <a:solidFill>
                  <a:srgbClr val="FFD966"/>
                </a:solidFill>
                <a:latin typeface="Arial" charset="0"/>
                <a:ea typeface="Arial" charset="0"/>
                <a:cs typeface="Arial" charset="0"/>
                <a:sym typeface="Cabin"/>
              </a:rPr>
              <a:t> de </a:t>
            </a:r>
            <a:r>
              <a:rPr lang="en-US" sz="7800" dirty="0" err="1">
                <a:solidFill>
                  <a:srgbClr val="FFD966"/>
                </a:solidFill>
                <a:latin typeface="Arial" charset="0"/>
                <a:ea typeface="Arial" charset="0"/>
                <a:cs typeface="Arial" charset="0"/>
                <a:sym typeface="Cabin"/>
              </a:rPr>
              <a:t>Tuplas</a:t>
            </a:r>
            <a:endParaRPr lang="en-US" sz="7800" u="none" strike="noStrike" cap="none" dirty="0">
              <a:solidFill>
                <a:srgbClr val="FFD966"/>
              </a:solidFill>
              <a:latin typeface="Arial" charset="0"/>
              <a:ea typeface="Arial" charset="0"/>
              <a:cs typeface="Arial" charset="0"/>
              <a:sym typeface="Cabin"/>
            </a:endParaRPr>
          </a:p>
        </p:txBody>
      </p:sp>
      <p:sp>
        <p:nvSpPr>
          <p:cNvPr id="231" name="Shape 231"/>
          <p:cNvSpPr txBox="1">
            <a:spLocks noGrp="1"/>
          </p:cNvSpPr>
          <p:nvPr>
            <p:ph idx="1"/>
          </p:nvPr>
        </p:nvSpPr>
        <p:spPr>
          <a:xfrm>
            <a:off x="1155700" y="2603499"/>
            <a:ext cx="13932000" cy="2734627"/>
          </a:xfrm>
          <a:prstGeom prst="rect">
            <a:avLst/>
          </a:prstGeom>
          <a:noFill/>
          <a:ln>
            <a:noFill/>
          </a:ln>
        </p:spPr>
        <p:txBody>
          <a:bodyPr lIns="50800" tIns="50800" rIns="50800" bIns="50800" anchor="ctr" anchorCtr="0">
            <a:noAutofit/>
          </a:bodyPr>
          <a:lstStyle/>
          <a:p>
            <a:pPr marL="1104900" lvl="0" indent="-609600">
              <a:spcBef>
                <a:spcPts val="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Podemos aprovechar la habilidad de ordenar una lista de </a:t>
            </a:r>
            <a:r>
              <a:rPr lang="es-419" sz="3600" dirty="0">
                <a:solidFill>
                  <a:srgbClr val="FF7F00"/>
                </a:solidFill>
                <a:latin typeface="Arial" charset="0"/>
                <a:ea typeface="Arial" charset="0"/>
                <a:cs typeface="Arial" charset="0"/>
                <a:sym typeface="Cabin"/>
              </a:rPr>
              <a:t>tuplas</a:t>
            </a:r>
            <a:r>
              <a:rPr lang="es-419" sz="3600" dirty="0">
                <a:solidFill>
                  <a:schemeClr val="lt1"/>
                </a:solidFill>
                <a:latin typeface="Arial" charset="0"/>
                <a:ea typeface="Arial" charset="0"/>
                <a:cs typeface="Arial" charset="0"/>
                <a:sym typeface="Cabin"/>
              </a:rPr>
              <a:t> para obtener una versión ordenada de un diccionario</a:t>
            </a:r>
          </a:p>
          <a:p>
            <a:pPr marL="1104900" lvl="0" indent="-609600">
              <a:spcBef>
                <a:spcPts val="23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Primero, ordenamos el diccionario basado en las claves utilizando el método </a:t>
            </a:r>
            <a:r>
              <a:rPr lang="es-419" sz="3600" dirty="0" err="1">
                <a:solidFill>
                  <a:srgbClr val="FF00FF"/>
                </a:solidFill>
                <a:latin typeface="Arial" charset="0"/>
                <a:ea typeface="Arial" charset="0"/>
                <a:cs typeface="Arial" charset="0"/>
                <a:sym typeface="Cabin"/>
              </a:rPr>
              <a:t>items</a:t>
            </a:r>
            <a:r>
              <a:rPr lang="es-419" sz="3600" dirty="0">
                <a:solidFill>
                  <a:schemeClr val="lt1"/>
                </a:solidFill>
                <a:latin typeface="Arial" charset="0"/>
                <a:ea typeface="Arial" charset="0"/>
                <a:cs typeface="Arial" charset="0"/>
                <a:sym typeface="Cabin"/>
              </a:rPr>
              <a:t>() y la función </a:t>
            </a:r>
            <a:r>
              <a:rPr lang="es-419" sz="3600" dirty="0" err="1">
                <a:solidFill>
                  <a:srgbClr val="FFFF00"/>
                </a:solidFill>
                <a:latin typeface="Arial" charset="0"/>
                <a:ea typeface="Arial" charset="0"/>
                <a:cs typeface="Arial" charset="0"/>
                <a:sym typeface="Cabin"/>
              </a:rPr>
              <a:t>sorted</a:t>
            </a:r>
            <a:r>
              <a:rPr lang="es-419" sz="3600" dirty="0">
                <a:solidFill>
                  <a:srgbClr val="FFFF00"/>
                </a:solidFill>
                <a:latin typeface="Arial" charset="0"/>
                <a:ea typeface="Arial" charset="0"/>
                <a:cs typeface="Arial" charset="0"/>
                <a:sym typeface="Cabin"/>
              </a:rPr>
              <a:t>()</a:t>
            </a:r>
            <a:endParaRPr lang="es-419" sz="3600" dirty="0">
              <a:solidFill>
                <a:schemeClr val="lt1"/>
              </a:solidFill>
              <a:latin typeface="Arial" charset="0"/>
              <a:ea typeface="Arial" charset="0"/>
              <a:cs typeface="Arial" charset="0"/>
              <a:sym typeface="Cabin"/>
            </a:endParaRPr>
          </a:p>
        </p:txBody>
      </p:sp>
      <p:sp>
        <p:nvSpPr>
          <p:cNvPr id="232" name="Shape 232"/>
          <p:cNvSpPr txBox="1"/>
          <p:nvPr/>
        </p:nvSpPr>
        <p:spPr>
          <a:xfrm>
            <a:off x="3537776" y="5338127"/>
            <a:ext cx="10781728" cy="33909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d</a:t>
            </a:r>
            <a:r>
              <a:rPr lang="en-US" sz="3000" i="0" u="none" strike="noStrike" cap="none" dirty="0">
                <a:solidFill>
                  <a:schemeClr val="lt1"/>
                </a:solidFill>
                <a:latin typeface="Courier"/>
                <a:ea typeface="Courier New"/>
                <a:cs typeface="Courier"/>
                <a:sym typeface="Courier New"/>
              </a:rPr>
              <a:t> = {'a':10, 'b':1, 'c':22}</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00FF00"/>
                </a:solidFill>
                <a:latin typeface="Courier"/>
                <a:ea typeface="Courier New"/>
                <a:cs typeface="Courier"/>
                <a:sym typeface="Courier New"/>
              </a:rPr>
              <a:t>d</a:t>
            </a:r>
            <a:r>
              <a:rPr lang="en-US" sz="3000" i="0" u="none" strike="noStrike" cap="none" dirty="0" err="1">
                <a:solidFill>
                  <a:srgbClr val="FF00FF"/>
                </a:solidFill>
                <a:latin typeface="Courier"/>
                <a:ea typeface="Courier New"/>
                <a:cs typeface="Courier"/>
                <a:sym typeface="Courier New"/>
              </a:rPr>
              <a:t>.items</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err="1">
                <a:solidFill>
                  <a:schemeClr val="lt1"/>
                </a:solidFill>
                <a:latin typeface="Courier"/>
                <a:ea typeface="Courier New"/>
                <a:cs typeface="Courier"/>
                <a:sym typeface="Courier New"/>
              </a:rPr>
              <a:t>dict_items</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7F00"/>
                </a:solidFill>
                <a:latin typeface="Courier"/>
                <a:ea typeface="Courier New"/>
                <a:cs typeface="Courier"/>
                <a:sym typeface="Courier New"/>
              </a:rPr>
              <a:t>('a', 10)</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('c', 22)</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('b', 1)</a:t>
            </a:r>
            <a:r>
              <a:rPr lang="en-US" sz="3000" i="0" u="none" strike="noStrike" cap="none" dirty="0">
                <a:solidFill>
                  <a:schemeClr val="lt1"/>
                </a:solidFill>
                <a:latin typeface="Courier"/>
                <a:ea typeface="Courier New"/>
                <a:cs typeface="Courier"/>
                <a:sym typeface="Courier New"/>
              </a:rPr>
              <a:t>])</a:t>
            </a:r>
          </a:p>
          <a:p>
            <a:pPr>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dirty="0">
                <a:solidFill>
                  <a:srgbClr val="FFFF00"/>
                </a:solidFill>
                <a:latin typeface="Courier"/>
                <a:ea typeface="Courier New"/>
                <a:cs typeface="Courier"/>
                <a:sym typeface="Courier New"/>
              </a:rPr>
              <a:t>sorted(</a:t>
            </a:r>
            <a:r>
              <a:rPr lang="en-US" sz="3000" dirty="0" err="1">
                <a:solidFill>
                  <a:srgbClr val="00FF00"/>
                </a:solidFill>
                <a:latin typeface="Courier"/>
                <a:ea typeface="Courier New"/>
                <a:cs typeface="Courier"/>
                <a:sym typeface="Courier New"/>
              </a:rPr>
              <a:t>d</a:t>
            </a:r>
            <a:r>
              <a:rPr lang="en-US" sz="3000" dirty="0" err="1">
                <a:solidFill>
                  <a:srgbClr val="FF00FF"/>
                </a:solidFill>
                <a:latin typeface="Courier"/>
                <a:ea typeface="Courier New"/>
                <a:cs typeface="Courier"/>
                <a:sym typeface="Courier New"/>
              </a:rPr>
              <a:t>.items</a:t>
            </a:r>
            <a:r>
              <a:rPr lang="en-US" sz="3000" dirty="0">
                <a:solidFill>
                  <a:schemeClr val="lt1"/>
                </a:solidFill>
                <a:latin typeface="Courier"/>
                <a:ea typeface="Courier New"/>
                <a:cs typeface="Courier"/>
                <a:sym typeface="Courier New"/>
              </a:rPr>
              <a:t>()</a:t>
            </a:r>
            <a:r>
              <a:rPr lang="en-US" sz="3000" dirty="0">
                <a:solidFill>
                  <a:srgbClr val="FFFC00"/>
                </a:solidFill>
                <a:latin typeface="Courier"/>
                <a:ea typeface="Courier New"/>
                <a:cs typeface="Courier"/>
                <a:sym typeface="Courier New"/>
              </a:rPr>
              <a:t>)</a:t>
            </a:r>
            <a:endParaRPr lang="en-US" sz="3000" i="0" u="none" strike="noStrike" cap="none" dirty="0">
              <a:solidFill>
                <a:srgbClr val="FFFC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7F00"/>
                </a:solidFill>
                <a:latin typeface="Courier"/>
                <a:ea typeface="Courier New"/>
                <a:cs typeface="Courier"/>
                <a:sym typeface="Courier New"/>
              </a:rPr>
              <a:t>('a', 10)</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('b', 1)</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7F00"/>
                </a:solidFill>
                <a:latin typeface="Courier"/>
                <a:ea typeface="Courier New"/>
                <a:cs typeface="Courier"/>
                <a:sym typeface="Courier New"/>
              </a:rPr>
              <a:t>('c', 22)</a:t>
            </a:r>
            <a:r>
              <a:rPr lang="en-US" sz="3000" i="0" u="none" strike="noStrike" cap="none" dirty="0">
                <a:solidFill>
                  <a:schemeClr val="lt1"/>
                </a:solidFill>
                <a:latin typeface="Courier"/>
                <a:ea typeface="Courier New"/>
                <a:cs typeface="Courier"/>
                <a:sym typeface="Courier New"/>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1155700" y="789708"/>
            <a:ext cx="10054167" cy="1750191"/>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800" u="none" strike="noStrike" cap="none" dirty="0" err="1">
                <a:solidFill>
                  <a:srgbClr val="FFD966"/>
                </a:solidFill>
                <a:latin typeface="Arial" charset="0"/>
                <a:ea typeface="Arial" charset="0"/>
                <a:cs typeface="Arial" charset="0"/>
                <a:sym typeface="Cabin"/>
              </a:rPr>
              <a:t>Usando</a:t>
            </a:r>
            <a:r>
              <a:rPr lang="en-US" sz="7800" u="none" strike="noStrike" cap="none" dirty="0">
                <a:solidFill>
                  <a:srgbClr val="FFFF00"/>
                </a:solidFill>
                <a:latin typeface="Arial" charset="0"/>
                <a:ea typeface="Arial" charset="0"/>
                <a:cs typeface="Arial" charset="0"/>
                <a:sym typeface="Cabin"/>
              </a:rPr>
              <a:t> </a:t>
            </a:r>
            <a:r>
              <a:rPr lang="en-US" sz="7800" u="none" strike="noStrike" cap="none" dirty="0">
                <a:solidFill>
                  <a:srgbClr val="FF40FF"/>
                </a:solidFill>
                <a:latin typeface="Arial" charset="0"/>
                <a:ea typeface="Arial" charset="0"/>
                <a:cs typeface="Arial" charset="0"/>
                <a:sym typeface="Cabin"/>
              </a:rPr>
              <a:t>sorted()</a:t>
            </a:r>
          </a:p>
        </p:txBody>
      </p:sp>
      <p:sp>
        <p:nvSpPr>
          <p:cNvPr id="3" name="Text Placeholder 2"/>
          <p:cNvSpPr>
            <a:spLocks noGrp="1"/>
          </p:cNvSpPr>
          <p:nvPr>
            <p:ph idx="1"/>
          </p:nvPr>
        </p:nvSpPr>
        <p:spPr>
          <a:xfrm>
            <a:off x="1155700" y="3030416"/>
            <a:ext cx="4987925" cy="4365898"/>
          </a:xfrm>
        </p:spPr>
        <p:txBody>
          <a:bodyPr>
            <a:noAutofit/>
          </a:bodyPr>
          <a:lstStyle/>
          <a:p>
            <a:pPr marL="647700" lvl="0">
              <a:lnSpc>
                <a:spcPct val="120000"/>
              </a:lnSpc>
            </a:pPr>
            <a:r>
              <a:rPr lang="es-419" sz="2800" dirty="0">
                <a:solidFill>
                  <a:schemeClr val="lt1"/>
                </a:solidFill>
                <a:latin typeface="Arial" charset="0"/>
                <a:ea typeface="Arial" charset="0"/>
                <a:cs typeface="Arial" charset="0"/>
                <a:sym typeface="Cabin"/>
              </a:rPr>
              <a:t>Incluso podemos hacer esto de forma más directa usando directamente la función nativa </a:t>
            </a:r>
            <a:r>
              <a:rPr lang="es-419" sz="2800" dirty="0" err="1">
                <a:solidFill>
                  <a:srgbClr val="FF00FF"/>
                </a:solidFill>
                <a:latin typeface="Arial" charset="0"/>
                <a:ea typeface="Arial" charset="0"/>
                <a:cs typeface="Arial" charset="0"/>
                <a:sym typeface="Cabin"/>
              </a:rPr>
              <a:t>sorted</a:t>
            </a:r>
            <a:r>
              <a:rPr lang="es-419" sz="2800" dirty="0">
                <a:solidFill>
                  <a:schemeClr val="lt1"/>
                </a:solidFill>
                <a:latin typeface="Arial" charset="0"/>
                <a:ea typeface="Arial" charset="0"/>
                <a:cs typeface="Arial" charset="0"/>
                <a:sym typeface="Cabin"/>
              </a:rPr>
              <a:t>, la cual toma una secuencia como parámetro y retorna una secuencia ordenada</a:t>
            </a:r>
          </a:p>
        </p:txBody>
      </p:sp>
      <p:sp>
        <p:nvSpPr>
          <p:cNvPr id="238" name="Shape 238"/>
          <p:cNvSpPr txBox="1"/>
          <p:nvPr/>
        </p:nvSpPr>
        <p:spPr>
          <a:xfrm>
            <a:off x="7872413" y="2139696"/>
            <a:ext cx="7997700" cy="5717116"/>
          </a:xfrm>
          <a:prstGeom prst="rect">
            <a:avLst/>
          </a:prstGeom>
          <a:noFill/>
          <a:ln>
            <a:noFill/>
          </a:ln>
        </p:spPr>
        <p:txBody>
          <a:bodyPr lIns="0" tIns="0" rIns="0" bIns="0" anchor="ctr" anchorCtr="0">
            <a:noAutofit/>
          </a:bodyPr>
          <a:lstStyle/>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a:solidFill>
                  <a:srgbClr val="00FF00"/>
                </a:solidFill>
                <a:latin typeface="Courier New"/>
                <a:ea typeface="Courier New"/>
                <a:cs typeface="Courier New"/>
                <a:sym typeface="Courier New"/>
              </a:rPr>
              <a:t>d</a:t>
            </a:r>
            <a:r>
              <a:rPr lang="es-419" sz="3000" dirty="0">
                <a:solidFill>
                  <a:schemeClr val="lt1"/>
                </a:solidFill>
                <a:latin typeface="Courier New"/>
                <a:ea typeface="Courier New"/>
                <a:cs typeface="Courier New"/>
                <a:sym typeface="Courier New"/>
              </a:rPr>
              <a:t> = {'a':10, 'b':1, 'c':22}</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a:solidFill>
                  <a:srgbClr val="00FF00"/>
                </a:solidFill>
                <a:latin typeface="Courier New"/>
                <a:ea typeface="Courier New"/>
                <a:cs typeface="Courier New"/>
                <a:sym typeface="Courier New"/>
              </a:rPr>
              <a:t>t</a:t>
            </a:r>
            <a:r>
              <a:rPr lang="es-419" sz="3000" dirty="0">
                <a:solidFill>
                  <a:schemeClr val="lt1"/>
                </a:solidFill>
                <a:latin typeface="Courier New"/>
                <a:ea typeface="Courier New"/>
                <a:cs typeface="Courier New"/>
                <a:sym typeface="Courier New"/>
              </a:rPr>
              <a:t> = </a:t>
            </a:r>
            <a:r>
              <a:rPr lang="es-419" sz="3000" dirty="0" err="1">
                <a:solidFill>
                  <a:srgbClr val="FF00FF"/>
                </a:solidFill>
                <a:latin typeface="Courier New"/>
                <a:ea typeface="Courier New"/>
                <a:cs typeface="Courier New"/>
                <a:sym typeface="Courier New"/>
              </a:rPr>
              <a:t>sorted</a:t>
            </a:r>
            <a:r>
              <a:rPr lang="es-419" sz="3000" dirty="0">
                <a:solidFill>
                  <a:schemeClr val="lt1"/>
                </a:solidFill>
                <a:latin typeface="Courier New"/>
                <a:ea typeface="Courier New"/>
                <a:cs typeface="Courier New"/>
                <a:sym typeface="Courier New"/>
              </a:rPr>
              <a:t>(</a:t>
            </a:r>
            <a:r>
              <a:rPr lang="es-419" sz="3000" dirty="0" err="1">
                <a:solidFill>
                  <a:srgbClr val="00FF00"/>
                </a:solidFill>
                <a:latin typeface="Courier New"/>
                <a:ea typeface="Courier New"/>
                <a:cs typeface="Courier New"/>
                <a:sym typeface="Courier New"/>
              </a:rPr>
              <a:t>d</a:t>
            </a:r>
            <a:r>
              <a:rPr lang="es-419" sz="3000" dirty="0" err="1">
                <a:solidFill>
                  <a:srgbClr val="FF00FF"/>
                </a:solidFill>
                <a:latin typeface="Courier New"/>
                <a:ea typeface="Courier New"/>
                <a:cs typeface="Courier New"/>
                <a:sym typeface="Courier New"/>
              </a:rPr>
              <a:t>.items</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a:solidFill>
                  <a:srgbClr val="00FF00"/>
                </a:solidFill>
                <a:latin typeface="Courier New"/>
                <a:ea typeface="Courier New"/>
                <a:cs typeface="Courier New"/>
                <a:sym typeface="Courier New"/>
              </a:rPr>
              <a:t>t</a:t>
            </a:r>
          </a:p>
          <a:p>
            <a:pPr lvl="0">
              <a:buClr>
                <a:schemeClr val="lt1"/>
              </a:buClr>
              <a:buSzPct val="25000"/>
            </a:pPr>
            <a:r>
              <a:rPr lang="es-419" sz="3000" dirty="0">
                <a:solidFill>
                  <a:schemeClr val="lt1"/>
                </a:solidFill>
                <a:latin typeface="Courier New"/>
                <a:ea typeface="Courier New"/>
                <a:cs typeface="Courier New"/>
                <a:sym typeface="Courier New"/>
              </a:rPr>
              <a:t>[</a:t>
            </a:r>
            <a:r>
              <a:rPr lang="es-419" sz="3000" dirty="0">
                <a:solidFill>
                  <a:srgbClr val="FF7F00"/>
                </a:solidFill>
                <a:latin typeface="Courier New"/>
                <a:ea typeface="Courier New"/>
                <a:cs typeface="Courier New"/>
                <a:sym typeface="Courier New"/>
              </a:rPr>
              <a:t>('a', 10)</a:t>
            </a:r>
            <a:r>
              <a:rPr lang="es-419" sz="3000" dirty="0">
                <a:solidFill>
                  <a:schemeClr val="lt1"/>
                </a:solidFill>
                <a:latin typeface="Courier New"/>
                <a:ea typeface="Courier New"/>
                <a:cs typeface="Courier New"/>
                <a:sym typeface="Courier New"/>
              </a:rPr>
              <a:t>, </a:t>
            </a:r>
            <a:r>
              <a:rPr lang="es-419" sz="3000" dirty="0">
                <a:solidFill>
                  <a:srgbClr val="FF7F00"/>
                </a:solidFill>
                <a:latin typeface="Courier New"/>
                <a:ea typeface="Courier New"/>
                <a:cs typeface="Courier New"/>
                <a:sym typeface="Courier New"/>
              </a:rPr>
              <a:t>('b', 1)</a:t>
            </a:r>
            <a:r>
              <a:rPr lang="es-419" sz="3000" dirty="0">
                <a:solidFill>
                  <a:schemeClr val="lt1"/>
                </a:solidFill>
                <a:latin typeface="Courier New"/>
                <a:ea typeface="Courier New"/>
                <a:cs typeface="Courier New"/>
                <a:sym typeface="Courier New"/>
              </a:rPr>
              <a:t>, </a:t>
            </a:r>
            <a:r>
              <a:rPr lang="es-419" sz="3000" dirty="0">
                <a:solidFill>
                  <a:srgbClr val="FF7F00"/>
                </a:solidFill>
                <a:latin typeface="Courier New"/>
                <a:ea typeface="Courier New"/>
                <a:cs typeface="Courier New"/>
                <a:sym typeface="Courier New"/>
              </a:rPr>
              <a:t>('c', 22)</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FFFF00"/>
                </a:solidFill>
                <a:latin typeface="Courier New"/>
                <a:ea typeface="Courier New"/>
                <a:cs typeface="Courier New"/>
                <a:sym typeface="Courier New"/>
              </a:rPr>
              <a:t>for</a:t>
            </a:r>
            <a:r>
              <a:rPr lang="es-419" sz="3000" dirty="0">
                <a:solidFill>
                  <a:schemeClr val="lt1"/>
                </a:solidFill>
                <a:latin typeface="Courier New"/>
                <a:ea typeface="Courier New"/>
                <a:cs typeface="Courier New"/>
                <a:sym typeface="Courier New"/>
              </a:rPr>
              <a:t> </a:t>
            </a:r>
            <a:r>
              <a:rPr lang="es-419" sz="3000" dirty="0">
                <a:solidFill>
                  <a:srgbClr val="FF7F00"/>
                </a:solidFill>
                <a:latin typeface="Courier New"/>
                <a:ea typeface="Courier New"/>
                <a:cs typeface="Courier New"/>
                <a:sym typeface="Courier New"/>
              </a:rPr>
              <a:t>c, v</a:t>
            </a:r>
            <a:r>
              <a:rPr lang="es-419" sz="3000" dirty="0">
                <a:solidFill>
                  <a:schemeClr val="lt1"/>
                </a:solidFill>
                <a:latin typeface="Courier New"/>
                <a:ea typeface="Courier New"/>
                <a:cs typeface="Courier New"/>
                <a:sym typeface="Courier New"/>
              </a:rPr>
              <a:t> </a:t>
            </a:r>
            <a:r>
              <a:rPr lang="es-419" sz="3000" dirty="0">
                <a:solidFill>
                  <a:srgbClr val="FFFF00"/>
                </a:solidFill>
                <a:latin typeface="Courier New"/>
                <a:ea typeface="Courier New"/>
                <a:cs typeface="Courier New"/>
                <a:sym typeface="Courier New"/>
              </a:rPr>
              <a:t>in</a:t>
            </a:r>
            <a:r>
              <a:rPr lang="es-419" sz="3000" dirty="0">
                <a:solidFill>
                  <a:schemeClr val="lt1"/>
                </a:solidFill>
                <a:latin typeface="Courier New"/>
                <a:ea typeface="Courier New"/>
                <a:cs typeface="Courier New"/>
                <a:sym typeface="Courier New"/>
              </a:rPr>
              <a:t> </a:t>
            </a:r>
            <a:r>
              <a:rPr lang="es-419" sz="3000" dirty="0" err="1">
                <a:solidFill>
                  <a:srgbClr val="FF00FF"/>
                </a:solidFill>
                <a:latin typeface="Courier New"/>
                <a:ea typeface="Courier New"/>
                <a:cs typeface="Courier New"/>
                <a:sym typeface="Courier New"/>
              </a:rPr>
              <a:t>sorted</a:t>
            </a:r>
            <a:r>
              <a:rPr lang="es-419" sz="3000" dirty="0">
                <a:solidFill>
                  <a:schemeClr val="lt1"/>
                </a:solidFill>
                <a:latin typeface="Courier New"/>
                <a:ea typeface="Courier New"/>
                <a:cs typeface="Courier New"/>
                <a:sym typeface="Courier New"/>
              </a:rPr>
              <a:t>(</a:t>
            </a:r>
            <a:r>
              <a:rPr lang="es-419" sz="3000" dirty="0" err="1">
                <a:solidFill>
                  <a:srgbClr val="00FF00"/>
                </a:solidFill>
                <a:latin typeface="Courier New"/>
                <a:ea typeface="Courier New"/>
                <a:cs typeface="Courier New"/>
                <a:sym typeface="Courier New"/>
              </a:rPr>
              <a:t>d</a:t>
            </a:r>
            <a:r>
              <a:rPr lang="es-419" sz="3000" dirty="0" err="1">
                <a:solidFill>
                  <a:srgbClr val="FF00FF"/>
                </a:solidFill>
                <a:latin typeface="Courier New"/>
                <a:ea typeface="Courier New"/>
                <a:cs typeface="Courier New"/>
                <a:sym typeface="Courier New"/>
              </a:rPr>
              <a:t>.items</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    </a:t>
            </a:r>
            <a:r>
              <a:rPr lang="es-419" sz="3000" dirty="0" err="1">
                <a:solidFill>
                  <a:srgbClr val="FFFF00"/>
                </a:solidFill>
                <a:latin typeface="Courier New"/>
                <a:ea typeface="Courier New"/>
                <a:cs typeface="Courier New"/>
                <a:sym typeface="Courier New"/>
              </a:rPr>
              <a:t>print</a:t>
            </a:r>
            <a:r>
              <a:rPr lang="es-419" sz="3000" dirty="0">
                <a:solidFill>
                  <a:srgbClr val="FFFF00"/>
                </a:solidFill>
                <a:latin typeface="Courier New"/>
                <a:ea typeface="Courier New"/>
                <a:cs typeface="Courier New"/>
                <a:sym typeface="Courier New"/>
              </a:rPr>
              <a:t>(</a:t>
            </a:r>
            <a:r>
              <a:rPr lang="es-419" sz="3000" dirty="0">
                <a:solidFill>
                  <a:srgbClr val="00FF00"/>
                </a:solidFill>
                <a:latin typeface="Courier New"/>
                <a:ea typeface="Courier New"/>
                <a:cs typeface="Courier New"/>
                <a:sym typeface="Courier New"/>
              </a:rPr>
              <a:t>c</a:t>
            </a:r>
            <a:r>
              <a:rPr lang="es-419" sz="3000" dirty="0">
                <a:solidFill>
                  <a:schemeClr val="lt1"/>
                </a:solidFill>
                <a:latin typeface="Courier New"/>
                <a:ea typeface="Courier New"/>
                <a:cs typeface="Courier New"/>
                <a:sym typeface="Courier New"/>
              </a:rPr>
              <a:t>, </a:t>
            </a:r>
            <a:r>
              <a:rPr lang="es-419" sz="3000" dirty="0">
                <a:solidFill>
                  <a:srgbClr val="00FF00"/>
                </a:solidFill>
                <a:latin typeface="Courier New"/>
                <a:ea typeface="Courier New"/>
                <a:cs typeface="Courier New"/>
                <a:sym typeface="Courier New"/>
              </a:rPr>
              <a:t>v</a:t>
            </a:r>
            <a:r>
              <a:rPr lang="es-419" sz="3000" dirty="0">
                <a:solidFill>
                  <a:srgbClr val="FFFF00"/>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a 10</a:t>
            </a:r>
          </a:p>
          <a:p>
            <a:pPr lvl="0">
              <a:buClr>
                <a:schemeClr val="lt1"/>
              </a:buClr>
              <a:buSzPct val="25000"/>
            </a:pPr>
            <a:r>
              <a:rPr lang="es-419" sz="3000" dirty="0">
                <a:solidFill>
                  <a:schemeClr val="lt1"/>
                </a:solidFill>
                <a:latin typeface="Courier New"/>
                <a:ea typeface="Courier New"/>
                <a:cs typeface="Courier New"/>
                <a:sym typeface="Courier New"/>
              </a:rPr>
              <a:t>b 1</a:t>
            </a:r>
          </a:p>
          <a:p>
            <a:pPr lvl="0">
              <a:buClr>
                <a:schemeClr val="lt1"/>
              </a:buClr>
              <a:buSzPct val="25000"/>
            </a:pPr>
            <a:r>
              <a:rPr lang="es-419" sz="3000" dirty="0">
                <a:solidFill>
                  <a:schemeClr val="lt1"/>
                </a:solidFill>
                <a:latin typeface="Courier New"/>
                <a:ea typeface="Courier New"/>
                <a:cs typeface="Courier New"/>
                <a:sym typeface="Courier New"/>
              </a:rPr>
              <a:t>c 22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prstGeom prst="rect">
            <a:avLst/>
          </a:prstGeom>
          <a:noFill/>
          <a:ln>
            <a:noFill/>
          </a:ln>
        </p:spPr>
        <p:txBody>
          <a:bodyPr lIns="50800" tIns="50800" rIns="50800" bIns="50800" anchor="ctr" anchorCtr="0">
            <a:noAutofit/>
          </a:bodyPr>
          <a:lstStyle/>
          <a:p>
            <a:pPr lvl="0">
              <a:spcBef>
                <a:spcPts val="0"/>
              </a:spcBef>
              <a:buClr>
                <a:srgbClr val="FF00FF"/>
              </a:buClr>
              <a:buSzPct val="25000"/>
            </a:pPr>
            <a:r>
              <a:rPr lang="es-ES" sz="7800" dirty="0">
                <a:solidFill>
                  <a:srgbClr val="FFD966"/>
                </a:solidFill>
                <a:latin typeface="Arial" charset="0"/>
                <a:ea typeface="Arial" charset="0"/>
                <a:cs typeface="Arial" charset="0"/>
                <a:sym typeface="Cabin"/>
              </a:rPr>
              <a:t>Ordenamiento por Valores en Lugar de Claves</a:t>
            </a:r>
            <a:endParaRPr lang="en-US" sz="7800" u="none" strike="noStrike" cap="none" dirty="0">
              <a:solidFill>
                <a:srgbClr val="FFD966"/>
              </a:solidFill>
              <a:latin typeface="Arial" charset="0"/>
              <a:ea typeface="Arial" charset="0"/>
              <a:cs typeface="Arial" charset="0"/>
              <a:sym typeface="Cabin"/>
            </a:endParaRPr>
          </a:p>
        </p:txBody>
      </p:sp>
      <p:sp>
        <p:nvSpPr>
          <p:cNvPr id="245" name="Shape 245"/>
          <p:cNvSpPr txBox="1">
            <a:spLocks noGrp="1"/>
          </p:cNvSpPr>
          <p:nvPr>
            <p:ph idx="1"/>
          </p:nvPr>
        </p:nvSpPr>
        <p:spPr>
          <a:xfrm>
            <a:off x="1" y="2603500"/>
            <a:ext cx="6524626" cy="4677833"/>
          </a:xfrm>
          <a:prstGeom prst="rect">
            <a:avLst/>
          </a:prstGeom>
          <a:noFill/>
          <a:ln>
            <a:noFill/>
          </a:ln>
        </p:spPr>
        <p:txBody>
          <a:bodyPr lIns="50800" tIns="50800" rIns="50800" bIns="50800" anchor="ctr" anchorCtr="0">
            <a:noAutofit/>
          </a:bodyPr>
          <a:lstStyle/>
          <a:p>
            <a:pPr marL="1104900" lvl="0" indent="-609600">
              <a:spcBef>
                <a:spcPts val="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Si pudiéramos construir una lista de </a:t>
            </a:r>
            <a:r>
              <a:rPr lang="es-419" sz="3600" dirty="0">
                <a:solidFill>
                  <a:srgbClr val="FF7F00"/>
                </a:solidFill>
                <a:latin typeface="Arial" charset="0"/>
                <a:ea typeface="Arial" charset="0"/>
                <a:cs typeface="Arial" charset="0"/>
                <a:sym typeface="Cabin"/>
              </a:rPr>
              <a:t>tuplas</a:t>
            </a:r>
            <a:r>
              <a:rPr lang="es-419" sz="3600" dirty="0">
                <a:solidFill>
                  <a:schemeClr val="lt1"/>
                </a:solidFill>
                <a:latin typeface="Arial" charset="0"/>
                <a:ea typeface="Arial" charset="0"/>
                <a:cs typeface="Arial" charset="0"/>
                <a:sym typeface="Cabin"/>
              </a:rPr>
              <a:t> en la forma </a:t>
            </a:r>
            <a:r>
              <a:rPr lang="es-419" sz="3600" dirty="0">
                <a:solidFill>
                  <a:srgbClr val="FF7F00"/>
                </a:solidFill>
                <a:latin typeface="Arial" charset="0"/>
                <a:ea typeface="Arial" charset="0"/>
                <a:cs typeface="Arial" charset="0"/>
                <a:sym typeface="Cabin"/>
              </a:rPr>
              <a:t>(valor, clave)</a:t>
            </a:r>
            <a:r>
              <a:rPr lang="es-419" sz="3600" dirty="0">
                <a:solidFill>
                  <a:schemeClr val="lt1"/>
                </a:solidFill>
                <a:latin typeface="Arial" charset="0"/>
                <a:ea typeface="Arial" charset="0"/>
                <a:cs typeface="Arial" charset="0"/>
                <a:sym typeface="Cabin"/>
              </a:rPr>
              <a:t>, podríamos </a:t>
            </a:r>
            <a:r>
              <a:rPr lang="es-419" sz="3600" dirty="0">
                <a:solidFill>
                  <a:srgbClr val="FF00FF"/>
                </a:solidFill>
                <a:latin typeface="Arial" charset="0"/>
                <a:ea typeface="Arial" charset="0"/>
                <a:cs typeface="Arial" charset="0"/>
                <a:sym typeface="Cabin"/>
              </a:rPr>
              <a:t>ordenar (</a:t>
            </a:r>
            <a:r>
              <a:rPr lang="es-419" sz="3600" dirty="0" err="1">
                <a:solidFill>
                  <a:srgbClr val="FF00FF"/>
                </a:solidFill>
                <a:latin typeface="Arial" charset="0"/>
                <a:ea typeface="Arial" charset="0"/>
                <a:cs typeface="Arial" charset="0"/>
                <a:sym typeface="Cabin"/>
              </a:rPr>
              <a:t>sort</a:t>
            </a:r>
            <a:r>
              <a:rPr lang="es-419" sz="3600" dirty="0">
                <a:solidFill>
                  <a:srgbClr val="FF00FF"/>
                </a:solidFill>
                <a:latin typeface="Arial" charset="0"/>
                <a:ea typeface="Arial" charset="0"/>
                <a:cs typeface="Arial" charset="0"/>
                <a:sym typeface="Cabin"/>
              </a:rPr>
              <a:t>)</a:t>
            </a:r>
            <a:r>
              <a:rPr lang="es-419" sz="3600" dirty="0">
                <a:solidFill>
                  <a:schemeClr val="lt1"/>
                </a:solidFill>
                <a:latin typeface="Arial" charset="0"/>
                <a:ea typeface="Arial" charset="0"/>
                <a:cs typeface="Arial" charset="0"/>
                <a:sym typeface="Cabin"/>
              </a:rPr>
              <a:t> por valor</a:t>
            </a:r>
          </a:p>
          <a:p>
            <a:pPr marL="1104900" lvl="0" indent="-609600">
              <a:spcBef>
                <a:spcPts val="23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Hacemos esto con un bucle </a:t>
            </a:r>
            <a:r>
              <a:rPr lang="es-419" sz="3600" dirty="0" err="1">
                <a:solidFill>
                  <a:srgbClr val="FFFF00"/>
                </a:solidFill>
                <a:latin typeface="Arial" charset="0"/>
                <a:ea typeface="Arial" charset="0"/>
                <a:cs typeface="Arial" charset="0"/>
                <a:sym typeface="Cabin"/>
              </a:rPr>
              <a:t>for</a:t>
            </a:r>
            <a:r>
              <a:rPr lang="es-419" sz="3600" dirty="0">
                <a:solidFill>
                  <a:schemeClr val="lt1"/>
                </a:solidFill>
                <a:latin typeface="Arial" charset="0"/>
                <a:ea typeface="Arial" charset="0"/>
                <a:cs typeface="Arial" charset="0"/>
                <a:sym typeface="Cabin"/>
              </a:rPr>
              <a:t> que crea una lista de tuplas</a:t>
            </a:r>
          </a:p>
        </p:txBody>
      </p:sp>
      <p:sp>
        <p:nvSpPr>
          <p:cNvPr id="246" name="Shape 246"/>
          <p:cNvSpPr txBox="1"/>
          <p:nvPr/>
        </p:nvSpPr>
        <p:spPr>
          <a:xfrm>
            <a:off x="7335014" y="2603500"/>
            <a:ext cx="8328320" cy="5067300"/>
          </a:xfrm>
          <a:prstGeom prst="rect">
            <a:avLst/>
          </a:prstGeom>
          <a:noFill/>
          <a:ln>
            <a:noFill/>
          </a:ln>
        </p:spPr>
        <p:txBody>
          <a:bodyPr lIns="0" tIns="0" rIns="0" bIns="0" anchor="ctr" anchorCtr="0">
            <a:noAutofit/>
          </a:bodyPr>
          <a:lstStyle/>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a:solidFill>
                  <a:srgbClr val="00FF00"/>
                </a:solidFill>
                <a:latin typeface="Courier New"/>
                <a:ea typeface="Courier New"/>
                <a:cs typeface="Courier New"/>
                <a:sym typeface="Courier New"/>
              </a:rPr>
              <a:t>c</a:t>
            </a:r>
            <a:r>
              <a:rPr lang="es-419" sz="3000" dirty="0">
                <a:solidFill>
                  <a:schemeClr val="lt1"/>
                </a:solidFill>
                <a:latin typeface="Courier New"/>
                <a:ea typeface="Courier New"/>
                <a:cs typeface="Courier New"/>
                <a:sym typeface="Courier New"/>
              </a:rPr>
              <a:t> = {'a':10, 'b':1, 'c':22}</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00FF00"/>
                </a:solidFill>
                <a:latin typeface="Courier New"/>
                <a:ea typeface="Courier New"/>
                <a:cs typeface="Courier New"/>
                <a:sym typeface="Courier New"/>
              </a:rPr>
              <a:t>tmp</a:t>
            </a:r>
            <a:r>
              <a:rPr lang="es-419" sz="3000" dirty="0">
                <a:solidFill>
                  <a:schemeClr val="lt1"/>
                </a:solidFill>
                <a:latin typeface="Courier New"/>
                <a:ea typeface="Courier New"/>
                <a:cs typeface="Courier New"/>
                <a:sym typeface="Courier New"/>
              </a:rPr>
              <a:t> = </a:t>
            </a:r>
            <a:r>
              <a:rPr lang="es-419" sz="3000" dirty="0" err="1">
                <a:solidFill>
                  <a:srgbClr val="FF00FF"/>
                </a:solidFill>
                <a:latin typeface="Courier New"/>
                <a:ea typeface="Courier New"/>
                <a:cs typeface="Courier New"/>
                <a:sym typeface="Courier New"/>
              </a:rPr>
              <a:t>list</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FFFF00"/>
                </a:solidFill>
                <a:latin typeface="Courier New"/>
                <a:ea typeface="Courier New"/>
                <a:cs typeface="Courier New"/>
                <a:sym typeface="Courier New"/>
              </a:rPr>
              <a:t>for</a:t>
            </a:r>
            <a:r>
              <a:rPr lang="es-419" sz="3000" dirty="0">
                <a:solidFill>
                  <a:schemeClr val="lt1"/>
                </a:solidFill>
                <a:latin typeface="Courier New"/>
                <a:ea typeface="Courier New"/>
                <a:cs typeface="Courier New"/>
                <a:sym typeface="Courier New"/>
              </a:rPr>
              <a:t> </a:t>
            </a:r>
            <a:r>
              <a:rPr lang="es-419" sz="3000" dirty="0" err="1">
                <a:solidFill>
                  <a:srgbClr val="FF7F00"/>
                </a:solidFill>
                <a:latin typeface="Courier New"/>
                <a:ea typeface="Courier New"/>
                <a:cs typeface="Courier New"/>
                <a:sym typeface="Courier New"/>
              </a:rPr>
              <a:t>cl</a:t>
            </a:r>
            <a:r>
              <a:rPr lang="es-419" sz="3000" dirty="0">
                <a:solidFill>
                  <a:srgbClr val="FF7F00"/>
                </a:solidFill>
                <a:latin typeface="Courier New"/>
                <a:ea typeface="Courier New"/>
                <a:cs typeface="Courier New"/>
                <a:sym typeface="Courier New"/>
              </a:rPr>
              <a:t>, v</a:t>
            </a:r>
            <a:r>
              <a:rPr lang="es-419" sz="3000" dirty="0">
                <a:solidFill>
                  <a:schemeClr val="lt1"/>
                </a:solidFill>
                <a:latin typeface="Courier New"/>
                <a:ea typeface="Courier New"/>
                <a:cs typeface="Courier New"/>
                <a:sym typeface="Courier New"/>
              </a:rPr>
              <a:t> </a:t>
            </a:r>
            <a:r>
              <a:rPr lang="es-419" sz="3000" dirty="0">
                <a:solidFill>
                  <a:srgbClr val="FFFF00"/>
                </a:solidFill>
                <a:latin typeface="Courier New"/>
                <a:ea typeface="Courier New"/>
                <a:cs typeface="Courier New"/>
                <a:sym typeface="Courier New"/>
              </a:rPr>
              <a:t>in</a:t>
            </a: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c</a:t>
            </a:r>
            <a:r>
              <a:rPr lang="es-419" sz="3000" dirty="0" err="1">
                <a:solidFill>
                  <a:srgbClr val="FF00FF"/>
                </a:solidFill>
                <a:latin typeface="Courier New"/>
                <a:ea typeface="Courier New"/>
                <a:cs typeface="Courier New"/>
                <a:sym typeface="Courier New"/>
              </a:rPr>
              <a:t>.items</a:t>
            </a:r>
            <a:r>
              <a:rPr lang="es-419" sz="3000" dirty="0">
                <a:solidFill>
                  <a:schemeClr val="lt1"/>
                </a:solidFill>
                <a:latin typeface="Courier New"/>
                <a:ea typeface="Courier New"/>
                <a:cs typeface="Courier New"/>
                <a:sym typeface="Courier New"/>
              </a:rPr>
              <a:t>() :</a:t>
            </a:r>
          </a:p>
          <a:p>
            <a:pPr lvl="0">
              <a:buClr>
                <a:schemeClr val="lt1"/>
              </a:buClr>
              <a:buSzPct val="25000"/>
            </a:pP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tmp</a:t>
            </a:r>
            <a:r>
              <a:rPr lang="es-419" sz="3000" dirty="0" err="1">
                <a:solidFill>
                  <a:srgbClr val="FF00FF"/>
                </a:solidFill>
                <a:latin typeface="Courier New"/>
                <a:ea typeface="Courier New"/>
                <a:cs typeface="Courier New"/>
                <a:sym typeface="Courier New"/>
              </a:rPr>
              <a:t>.append</a:t>
            </a:r>
            <a:r>
              <a:rPr lang="es-419" sz="3000" dirty="0">
                <a:solidFill>
                  <a:schemeClr val="lt1"/>
                </a:solidFill>
                <a:latin typeface="Courier New"/>
                <a:ea typeface="Courier New"/>
                <a:cs typeface="Courier New"/>
                <a:sym typeface="Courier New"/>
              </a:rPr>
              <a:t>( </a:t>
            </a:r>
            <a:r>
              <a:rPr lang="es-419" sz="3000" dirty="0">
                <a:solidFill>
                  <a:srgbClr val="FF7F00"/>
                </a:solidFill>
                <a:latin typeface="Courier New"/>
                <a:ea typeface="Courier New"/>
                <a:cs typeface="Courier New"/>
                <a:sym typeface="Courier New"/>
              </a:rPr>
              <a:t>(v, </a:t>
            </a:r>
            <a:r>
              <a:rPr lang="es-419" sz="3000" dirty="0" err="1">
                <a:solidFill>
                  <a:srgbClr val="FF7F00"/>
                </a:solidFill>
                <a:latin typeface="Courier New"/>
                <a:ea typeface="Courier New"/>
                <a:cs typeface="Courier New"/>
                <a:sym typeface="Courier New"/>
              </a:rPr>
              <a:t>cl</a:t>
            </a:r>
            <a:r>
              <a:rPr lang="es-419" sz="3000" dirty="0">
                <a:solidFill>
                  <a:srgbClr val="FF7F00"/>
                </a:solidFill>
                <a:latin typeface="Courier New"/>
                <a:ea typeface="Courier New"/>
                <a:cs typeface="Courier New"/>
                <a:sym typeface="Courier New"/>
              </a:rPr>
              <a:t>)</a:t>
            </a:r>
            <a:r>
              <a:rPr lang="es-419" sz="3000" dirty="0">
                <a:solidFill>
                  <a:schemeClr val="lt1"/>
                </a:solidFill>
                <a:latin typeface="Courier New"/>
                <a:ea typeface="Courier New"/>
                <a:cs typeface="Courier New"/>
                <a:sym typeface="Courier New"/>
              </a:rPr>
              <a:t> )</a:t>
            </a:r>
          </a:p>
          <a:p>
            <a:pPr lvl="0">
              <a:buClr>
                <a:schemeClr val="lt1"/>
              </a:buClr>
              <a:buSzPct val="25000"/>
            </a:pPr>
            <a:r>
              <a:rPr lang="es-419" sz="3000" dirty="0">
                <a:solidFill>
                  <a:schemeClr val="lt1"/>
                </a:solidFill>
                <a:latin typeface="Courier New"/>
                <a:ea typeface="Courier New"/>
                <a:cs typeface="Courier New"/>
                <a:sym typeface="Courier New"/>
              </a:rPr>
              <a:t>... </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FFFF00"/>
                </a:solidFill>
                <a:latin typeface="Courier New"/>
                <a:ea typeface="Courier New"/>
                <a:cs typeface="Courier New"/>
                <a:sym typeface="Courier New"/>
              </a:rPr>
              <a:t>print</a:t>
            </a:r>
            <a:r>
              <a:rPr lang="es-419" sz="3000" dirty="0">
                <a:solidFill>
                  <a:schemeClr val="lt1"/>
                </a:solidFill>
                <a:latin typeface="Courier New"/>
                <a:ea typeface="Courier New"/>
                <a:cs typeface="Courier New"/>
                <a:sym typeface="Courier New"/>
              </a:rPr>
              <a:t>(</a:t>
            </a:r>
            <a:r>
              <a:rPr lang="es-419" sz="3000" dirty="0" err="1">
                <a:solidFill>
                  <a:srgbClr val="00FF00"/>
                </a:solidFill>
                <a:latin typeface="Courier New"/>
                <a:ea typeface="Courier New"/>
                <a:cs typeface="Courier New"/>
                <a:sym typeface="Courier New"/>
              </a:rPr>
              <a:t>tmp</a:t>
            </a:r>
            <a:r>
              <a:rPr lang="es-419" sz="3000" dirty="0">
                <a:solidFill>
                  <a:srgbClr val="FFFF00"/>
                </a:solidFill>
                <a:latin typeface="Courier New"/>
                <a:ea typeface="Courier New"/>
                <a:cs typeface="Courier New"/>
                <a:sym typeface="Courier New"/>
              </a:rPr>
              <a:t>)</a:t>
            </a:r>
            <a:endParaRPr lang="es-419" sz="3000" dirty="0">
              <a:solidFill>
                <a:srgbClr val="00FF00"/>
              </a:solidFill>
              <a:latin typeface="Courier New"/>
              <a:ea typeface="Courier New"/>
              <a:cs typeface="Courier New"/>
              <a:sym typeface="Courier New"/>
            </a:endParaRPr>
          </a:p>
          <a:p>
            <a:pPr lvl="0">
              <a:buClr>
                <a:schemeClr val="lt1"/>
              </a:buClr>
              <a:buSzPct val="25000"/>
            </a:pPr>
            <a:r>
              <a:rPr lang="es-419" sz="3000" dirty="0">
                <a:solidFill>
                  <a:schemeClr val="lt1"/>
                </a:solidFill>
                <a:latin typeface="Courier New"/>
                <a:ea typeface="Courier New"/>
                <a:cs typeface="Courier New"/>
                <a:sym typeface="Courier New"/>
              </a:rPr>
              <a:t>[(10, 'a'), (22, 'c'), (1, 'b')]</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00FA00"/>
                </a:solidFill>
                <a:latin typeface="Courier New"/>
                <a:ea typeface="Courier New"/>
                <a:cs typeface="Courier New"/>
                <a:sym typeface="Courier New"/>
              </a:rPr>
              <a:t>tmp</a:t>
            </a:r>
            <a:r>
              <a:rPr lang="es-419" sz="3000" dirty="0">
                <a:solidFill>
                  <a:srgbClr val="00FA00"/>
                </a:solidFill>
                <a:latin typeface="Courier New"/>
                <a:ea typeface="Courier New"/>
                <a:cs typeface="Courier New"/>
                <a:sym typeface="Courier New"/>
              </a:rPr>
              <a:t> </a:t>
            </a:r>
            <a:r>
              <a:rPr lang="es-419" sz="3000" dirty="0">
                <a:solidFill>
                  <a:schemeClr val="lt1"/>
                </a:solidFill>
                <a:latin typeface="Courier New"/>
                <a:ea typeface="Courier New"/>
                <a:cs typeface="Courier New"/>
                <a:sym typeface="Courier New"/>
              </a:rPr>
              <a:t>= </a:t>
            </a:r>
            <a:r>
              <a:rPr lang="es-419" sz="3000" dirty="0" err="1">
                <a:solidFill>
                  <a:srgbClr val="FFFF00"/>
                </a:solidFill>
                <a:latin typeface="Courier New"/>
                <a:ea typeface="Courier New"/>
                <a:cs typeface="Courier New"/>
                <a:sym typeface="Courier New"/>
              </a:rPr>
              <a:t>sorted</a:t>
            </a:r>
            <a:r>
              <a:rPr lang="es-419" sz="3000" dirty="0">
                <a:solidFill>
                  <a:srgbClr val="FFFF00"/>
                </a:solidFill>
                <a:latin typeface="Courier New"/>
                <a:ea typeface="Courier New"/>
                <a:cs typeface="Courier New"/>
                <a:sym typeface="Courier New"/>
              </a:rPr>
              <a:t>(</a:t>
            </a:r>
            <a:r>
              <a:rPr lang="es-419" sz="3000" dirty="0" err="1">
                <a:solidFill>
                  <a:srgbClr val="00FF00"/>
                </a:solidFill>
                <a:latin typeface="Courier New"/>
                <a:ea typeface="Courier New"/>
                <a:cs typeface="Courier New"/>
                <a:sym typeface="Courier New"/>
              </a:rPr>
              <a:t>tmp</a:t>
            </a:r>
            <a:r>
              <a:rPr lang="es-419" sz="3000" dirty="0">
                <a:solidFill>
                  <a:srgbClr val="FF00FF"/>
                </a:solidFill>
                <a:latin typeface="Courier New"/>
                <a:ea typeface="Courier New"/>
                <a:cs typeface="Courier New"/>
                <a:sym typeface="Courier New"/>
              </a:rPr>
              <a:t>, reverse=True</a:t>
            </a:r>
            <a:r>
              <a:rPr lang="es-419" sz="3000" dirty="0">
                <a:solidFill>
                  <a:srgbClr val="FFFF00"/>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&gt;&gt;&gt; </a:t>
            </a:r>
            <a:r>
              <a:rPr lang="es-419" sz="3000" dirty="0" err="1">
                <a:solidFill>
                  <a:srgbClr val="FFFF00"/>
                </a:solidFill>
                <a:latin typeface="Courier New"/>
                <a:ea typeface="Courier New"/>
                <a:cs typeface="Courier New"/>
                <a:sym typeface="Courier New"/>
              </a:rPr>
              <a:t>print</a:t>
            </a:r>
            <a:r>
              <a:rPr lang="es-419" sz="3000" dirty="0">
                <a:solidFill>
                  <a:srgbClr val="FFFF00"/>
                </a:solidFill>
                <a:latin typeface="Courier New"/>
                <a:ea typeface="Courier New"/>
                <a:cs typeface="Courier New"/>
                <a:sym typeface="Courier New"/>
              </a:rPr>
              <a:t>(</a:t>
            </a:r>
            <a:r>
              <a:rPr lang="es-419" sz="3000" dirty="0" err="1">
                <a:solidFill>
                  <a:srgbClr val="00FF00"/>
                </a:solidFill>
                <a:latin typeface="Courier New"/>
                <a:ea typeface="Courier New"/>
                <a:cs typeface="Courier New"/>
                <a:sym typeface="Courier New"/>
              </a:rPr>
              <a:t>tmp</a:t>
            </a:r>
            <a:r>
              <a:rPr lang="es-419" sz="3000" dirty="0">
                <a:solidFill>
                  <a:srgbClr val="FFFF00"/>
                </a:solidFill>
                <a:latin typeface="Courier New"/>
                <a:ea typeface="Courier New"/>
                <a:cs typeface="Courier New"/>
                <a:sym typeface="Courier New"/>
              </a:rPr>
              <a:t>)</a:t>
            </a:r>
            <a:endParaRPr lang="es-419" sz="3000" dirty="0">
              <a:solidFill>
                <a:srgbClr val="00FF00"/>
              </a:solidFill>
              <a:latin typeface="Courier New"/>
              <a:ea typeface="Courier New"/>
              <a:cs typeface="Courier New"/>
              <a:sym typeface="Courier New"/>
            </a:endParaRPr>
          </a:p>
          <a:p>
            <a:pPr lvl="0">
              <a:buClr>
                <a:schemeClr val="lt1"/>
              </a:buClr>
              <a:buSzPct val="25000"/>
            </a:pPr>
            <a:r>
              <a:rPr lang="es-419" sz="3000" dirty="0">
                <a:solidFill>
                  <a:schemeClr val="lt1"/>
                </a:solidFill>
                <a:latin typeface="Courier New"/>
                <a:ea typeface="Courier New"/>
                <a:cs typeface="Courier New"/>
                <a:sym typeface="Courier New"/>
              </a:rPr>
              <a:t>[(22, 'c'), (10, 'a'), (1, 'b')]</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p:nvPr/>
        </p:nvSpPr>
        <p:spPr>
          <a:xfrm>
            <a:off x="1016950" y="871538"/>
            <a:ext cx="14466890" cy="7421299"/>
          </a:xfrm>
          <a:prstGeom prst="rect">
            <a:avLst/>
          </a:prstGeom>
          <a:noFill/>
          <a:ln>
            <a:noFill/>
          </a:ln>
        </p:spPr>
        <p:txBody>
          <a:bodyPr lIns="0" tIns="0" rIns="0" bIns="0" anchor="ctr" anchorCtr="0">
            <a:noAutofit/>
          </a:bodyPr>
          <a:lstStyle/>
          <a:p>
            <a:pPr lvl="0">
              <a:buClr>
                <a:srgbClr val="00FF00"/>
              </a:buClr>
              <a:buSzPct val="25000"/>
            </a:pPr>
            <a:r>
              <a:rPr lang="es-419" sz="3000" dirty="0" err="1">
                <a:solidFill>
                  <a:srgbClr val="00FF00"/>
                </a:solidFill>
                <a:latin typeface="Courier New"/>
                <a:ea typeface="Courier New"/>
                <a:cs typeface="Courier New"/>
                <a:sym typeface="Courier New"/>
              </a:rPr>
              <a:t>man_a</a:t>
            </a:r>
            <a:r>
              <a:rPr lang="es-419" sz="3000" dirty="0">
                <a:solidFill>
                  <a:schemeClr val="lt1"/>
                </a:solidFill>
                <a:latin typeface="Courier New"/>
                <a:ea typeface="Courier New"/>
                <a:cs typeface="Courier New"/>
                <a:sym typeface="Courier New"/>
              </a:rPr>
              <a:t> = </a:t>
            </a:r>
            <a:r>
              <a:rPr lang="es-419" sz="3000" dirty="0">
                <a:solidFill>
                  <a:srgbClr val="FF00FF"/>
                </a:solidFill>
                <a:latin typeface="Courier New"/>
                <a:ea typeface="Courier New"/>
                <a:cs typeface="Courier New"/>
                <a:sym typeface="Courier New"/>
              </a:rPr>
              <a:t>open</a:t>
            </a:r>
            <a:r>
              <a:rPr lang="es-419" sz="3000" dirty="0">
                <a:solidFill>
                  <a:schemeClr val="lt1"/>
                </a:solidFill>
                <a:latin typeface="Courier New"/>
                <a:ea typeface="Courier New"/>
                <a:cs typeface="Courier New"/>
                <a:sym typeface="Courier New"/>
              </a:rPr>
              <a:t>('romeo.txt’)</a:t>
            </a:r>
          </a:p>
          <a:p>
            <a:pPr lvl="0">
              <a:buClr>
                <a:srgbClr val="00FF00"/>
              </a:buClr>
              <a:buSzPct val="25000"/>
            </a:pPr>
            <a:r>
              <a:rPr lang="es-419" sz="3000" dirty="0">
                <a:solidFill>
                  <a:srgbClr val="00FF00"/>
                </a:solidFill>
                <a:latin typeface="Courier New"/>
                <a:ea typeface="Courier New"/>
                <a:cs typeface="Courier New"/>
                <a:sym typeface="Courier New"/>
              </a:rPr>
              <a:t>contadores</a:t>
            </a:r>
            <a:r>
              <a:rPr lang="es-419" sz="3000" dirty="0">
                <a:solidFill>
                  <a:schemeClr val="lt1"/>
                </a:solidFill>
                <a:latin typeface="Courier New"/>
                <a:ea typeface="Courier New"/>
                <a:cs typeface="Courier New"/>
                <a:sym typeface="Courier New"/>
              </a:rPr>
              <a:t> = </a:t>
            </a:r>
            <a:r>
              <a:rPr lang="es-419" sz="3000" dirty="0" err="1">
                <a:solidFill>
                  <a:srgbClr val="FF00FF"/>
                </a:solidFill>
                <a:latin typeface="Courier New"/>
                <a:ea typeface="Courier New"/>
                <a:cs typeface="Courier New"/>
                <a:sym typeface="Courier New"/>
              </a:rPr>
              <a:t>dict</a:t>
            </a:r>
            <a:r>
              <a:rPr lang="es-419" sz="3000" dirty="0">
                <a:solidFill>
                  <a:schemeClr val="lt1"/>
                </a:solidFill>
                <a:latin typeface="Courier New"/>
                <a:ea typeface="Courier New"/>
                <a:cs typeface="Courier New"/>
                <a:sym typeface="Courier New"/>
              </a:rPr>
              <a:t>()</a:t>
            </a:r>
          </a:p>
          <a:p>
            <a:pPr lvl="0">
              <a:buClr>
                <a:srgbClr val="FFFF00"/>
              </a:buClr>
              <a:buSzPct val="25000"/>
            </a:pPr>
            <a:r>
              <a:rPr lang="es-419" sz="3000" dirty="0" err="1">
                <a:solidFill>
                  <a:srgbClr val="FFFF00"/>
                </a:solidFill>
                <a:latin typeface="Courier New"/>
                <a:ea typeface="Courier New"/>
                <a:cs typeface="Courier New"/>
                <a:sym typeface="Courier New"/>
              </a:rPr>
              <a:t>for</a:t>
            </a: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linea</a:t>
            </a:r>
            <a:r>
              <a:rPr lang="es-419" sz="3000" dirty="0">
                <a:solidFill>
                  <a:schemeClr val="lt1"/>
                </a:solidFill>
                <a:latin typeface="Courier New"/>
                <a:ea typeface="Courier New"/>
                <a:cs typeface="Courier New"/>
                <a:sym typeface="Courier New"/>
              </a:rPr>
              <a:t> </a:t>
            </a:r>
            <a:r>
              <a:rPr lang="es-419" sz="3000" dirty="0">
                <a:solidFill>
                  <a:srgbClr val="FFFF00"/>
                </a:solidFill>
                <a:latin typeface="Courier New"/>
                <a:ea typeface="Courier New"/>
                <a:cs typeface="Courier New"/>
                <a:sym typeface="Courier New"/>
              </a:rPr>
              <a:t>in</a:t>
            </a: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man_a</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    </a:t>
            </a:r>
            <a:r>
              <a:rPr lang="es-419" sz="3000" dirty="0">
                <a:solidFill>
                  <a:srgbClr val="00FF00"/>
                </a:solidFill>
                <a:latin typeface="Courier New"/>
                <a:ea typeface="Courier New"/>
                <a:cs typeface="Courier New"/>
                <a:sym typeface="Courier New"/>
              </a:rPr>
              <a:t>palabras</a:t>
            </a:r>
            <a:r>
              <a:rPr lang="es-419" sz="3000" dirty="0">
                <a:solidFill>
                  <a:schemeClr val="lt1"/>
                </a:solidFill>
                <a:latin typeface="Courier New"/>
                <a:ea typeface="Courier New"/>
                <a:cs typeface="Courier New"/>
                <a:sym typeface="Courier New"/>
              </a:rPr>
              <a:t> = </a:t>
            </a:r>
            <a:r>
              <a:rPr lang="es-419" sz="3000" dirty="0" err="1">
                <a:solidFill>
                  <a:srgbClr val="00FF00"/>
                </a:solidFill>
                <a:latin typeface="Courier New"/>
                <a:ea typeface="Courier New"/>
                <a:cs typeface="Courier New"/>
                <a:sym typeface="Courier New"/>
              </a:rPr>
              <a:t>linea</a:t>
            </a:r>
            <a:r>
              <a:rPr lang="es-419" sz="3000" dirty="0" err="1">
                <a:solidFill>
                  <a:srgbClr val="FF00FF"/>
                </a:solidFill>
                <a:latin typeface="Courier New"/>
                <a:ea typeface="Courier New"/>
                <a:cs typeface="Courier New"/>
                <a:sym typeface="Courier New"/>
              </a:rPr>
              <a:t>.split</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    </a:t>
            </a:r>
            <a:r>
              <a:rPr lang="es-419" sz="3000" dirty="0" err="1">
                <a:solidFill>
                  <a:srgbClr val="FFFF00"/>
                </a:solidFill>
                <a:latin typeface="Courier New"/>
                <a:ea typeface="Courier New"/>
                <a:cs typeface="Courier New"/>
                <a:sym typeface="Courier New"/>
              </a:rPr>
              <a:t>for</a:t>
            </a:r>
            <a:r>
              <a:rPr lang="es-419" sz="3000" dirty="0">
                <a:solidFill>
                  <a:schemeClr val="lt1"/>
                </a:solidFill>
                <a:latin typeface="Courier New"/>
                <a:ea typeface="Courier New"/>
                <a:cs typeface="Courier New"/>
                <a:sym typeface="Courier New"/>
              </a:rPr>
              <a:t> </a:t>
            </a:r>
            <a:r>
              <a:rPr lang="es-419" sz="3000" dirty="0">
                <a:solidFill>
                  <a:srgbClr val="00FF00"/>
                </a:solidFill>
                <a:latin typeface="Courier New"/>
                <a:ea typeface="Courier New"/>
                <a:cs typeface="Courier New"/>
                <a:sym typeface="Courier New"/>
              </a:rPr>
              <a:t>palabra</a:t>
            </a:r>
            <a:r>
              <a:rPr lang="es-419" sz="3000" dirty="0">
                <a:solidFill>
                  <a:schemeClr val="lt1"/>
                </a:solidFill>
                <a:latin typeface="Courier New"/>
                <a:ea typeface="Courier New"/>
                <a:cs typeface="Courier New"/>
                <a:sym typeface="Courier New"/>
              </a:rPr>
              <a:t> </a:t>
            </a:r>
            <a:r>
              <a:rPr lang="es-419" sz="3000" dirty="0">
                <a:solidFill>
                  <a:srgbClr val="FFFF00"/>
                </a:solidFill>
                <a:latin typeface="Courier New"/>
                <a:ea typeface="Courier New"/>
                <a:cs typeface="Courier New"/>
                <a:sym typeface="Courier New"/>
              </a:rPr>
              <a:t>in</a:t>
            </a:r>
            <a:r>
              <a:rPr lang="es-419" sz="3000" dirty="0">
                <a:solidFill>
                  <a:schemeClr val="lt1"/>
                </a:solidFill>
                <a:latin typeface="Courier New"/>
                <a:ea typeface="Courier New"/>
                <a:cs typeface="Courier New"/>
                <a:sym typeface="Courier New"/>
              </a:rPr>
              <a:t> </a:t>
            </a:r>
            <a:r>
              <a:rPr lang="es-419" sz="3000" dirty="0">
                <a:solidFill>
                  <a:srgbClr val="00FF00"/>
                </a:solidFill>
                <a:latin typeface="Courier New"/>
                <a:ea typeface="Courier New"/>
                <a:cs typeface="Courier New"/>
                <a:sym typeface="Courier New"/>
              </a:rPr>
              <a:t>palabras</a:t>
            </a:r>
            <a:r>
              <a:rPr lang="es-419" sz="3000" dirty="0">
                <a:solidFill>
                  <a:schemeClr val="lt1"/>
                </a:solidFill>
                <a:latin typeface="Courier New"/>
                <a:ea typeface="Courier New"/>
                <a:cs typeface="Courier New"/>
                <a:sym typeface="Courier New"/>
              </a:rPr>
              <a:t>:</a:t>
            </a:r>
          </a:p>
          <a:p>
            <a:pPr lvl="0">
              <a:buClr>
                <a:schemeClr val="lt1"/>
              </a:buClr>
              <a:buSzPct val="25000"/>
            </a:pPr>
            <a:r>
              <a:rPr lang="es-419" sz="3000" dirty="0">
                <a:solidFill>
                  <a:schemeClr val="lt1"/>
                </a:solidFill>
                <a:latin typeface="Courier New"/>
                <a:ea typeface="Courier New"/>
                <a:cs typeface="Courier New"/>
                <a:sym typeface="Courier New"/>
              </a:rPr>
              <a:t>        </a:t>
            </a:r>
            <a:r>
              <a:rPr lang="es-419" sz="3000" dirty="0">
                <a:solidFill>
                  <a:srgbClr val="00FF00"/>
                </a:solidFill>
                <a:latin typeface="Courier New"/>
                <a:ea typeface="Courier New"/>
                <a:cs typeface="Courier New"/>
                <a:sym typeface="Courier New"/>
              </a:rPr>
              <a:t>contadores</a:t>
            </a:r>
            <a:r>
              <a:rPr lang="es-419" sz="3000" dirty="0">
                <a:solidFill>
                  <a:srgbClr val="00FFFF"/>
                </a:solidFill>
                <a:latin typeface="Courier New"/>
                <a:ea typeface="Courier New"/>
                <a:cs typeface="Courier New"/>
                <a:sym typeface="Courier New"/>
              </a:rPr>
              <a:t>[palabra]</a:t>
            </a:r>
            <a:r>
              <a:rPr lang="es-419" sz="3000" dirty="0">
                <a:solidFill>
                  <a:schemeClr val="lt1"/>
                </a:solidFill>
                <a:latin typeface="Courier New"/>
                <a:ea typeface="Courier New"/>
                <a:cs typeface="Courier New"/>
                <a:sym typeface="Courier New"/>
              </a:rPr>
              <a:t> = </a:t>
            </a:r>
            <a:r>
              <a:rPr lang="es-419" sz="3000" dirty="0" err="1">
                <a:solidFill>
                  <a:srgbClr val="00FF00"/>
                </a:solidFill>
                <a:latin typeface="Courier New"/>
                <a:ea typeface="Courier New"/>
                <a:cs typeface="Courier New"/>
                <a:sym typeface="Courier New"/>
              </a:rPr>
              <a:t>contadores</a:t>
            </a:r>
            <a:r>
              <a:rPr lang="es-419" sz="3000" dirty="0" err="1">
                <a:solidFill>
                  <a:srgbClr val="FF00FF"/>
                </a:solidFill>
                <a:latin typeface="Courier New"/>
                <a:ea typeface="Courier New"/>
                <a:cs typeface="Courier New"/>
                <a:sym typeface="Courier New"/>
              </a:rPr>
              <a:t>.get</a:t>
            </a:r>
            <a:r>
              <a:rPr lang="es-419" sz="3000" dirty="0">
                <a:solidFill>
                  <a:schemeClr val="lt1"/>
                </a:solidFill>
                <a:latin typeface="Courier New"/>
                <a:ea typeface="Courier New"/>
                <a:cs typeface="Courier New"/>
                <a:sym typeface="Courier New"/>
              </a:rPr>
              <a:t>(</a:t>
            </a:r>
            <a:r>
              <a:rPr lang="es-419" sz="3000" dirty="0">
                <a:solidFill>
                  <a:srgbClr val="00FFFF"/>
                </a:solidFill>
                <a:latin typeface="Courier New"/>
                <a:ea typeface="Courier New"/>
                <a:cs typeface="Courier New"/>
                <a:sym typeface="Courier New"/>
              </a:rPr>
              <a:t>palabra</a:t>
            </a:r>
            <a:r>
              <a:rPr lang="es-419" sz="3000" dirty="0">
                <a:solidFill>
                  <a:schemeClr val="lt1"/>
                </a:solidFill>
                <a:latin typeface="Courier New"/>
                <a:ea typeface="Courier New"/>
                <a:cs typeface="Courier New"/>
                <a:sym typeface="Courier New"/>
              </a:rPr>
              <a:t>, 0 ) + 1</a:t>
            </a:r>
          </a:p>
          <a:p>
            <a:pPr lvl="0" algn="ctr">
              <a:buClr>
                <a:srgbClr val="000000"/>
              </a:buClr>
            </a:pPr>
            <a:endParaRPr lang="es-419" sz="3000" dirty="0">
              <a:solidFill>
                <a:schemeClr val="lt1"/>
              </a:solidFill>
              <a:latin typeface="Courier New"/>
              <a:ea typeface="Courier New"/>
              <a:cs typeface="Courier New"/>
              <a:sym typeface="Courier New"/>
            </a:endParaRPr>
          </a:p>
          <a:p>
            <a:pPr lvl="0">
              <a:buClr>
                <a:srgbClr val="00FF00"/>
              </a:buClr>
              <a:buSzPct val="25000"/>
            </a:pPr>
            <a:r>
              <a:rPr lang="es-419" sz="3000" dirty="0" err="1">
                <a:solidFill>
                  <a:srgbClr val="00FF00"/>
                </a:solidFill>
                <a:latin typeface="Courier New"/>
                <a:ea typeface="Courier New"/>
                <a:cs typeface="Courier New"/>
                <a:sym typeface="Courier New"/>
              </a:rPr>
              <a:t>lst</a:t>
            </a:r>
            <a:r>
              <a:rPr lang="es-419" sz="3000" dirty="0">
                <a:solidFill>
                  <a:schemeClr val="lt1"/>
                </a:solidFill>
                <a:latin typeface="Courier New"/>
                <a:ea typeface="Courier New"/>
                <a:cs typeface="Courier New"/>
                <a:sym typeface="Courier New"/>
              </a:rPr>
              <a:t> = </a:t>
            </a:r>
            <a:r>
              <a:rPr lang="es-419" sz="3000" dirty="0" err="1">
                <a:solidFill>
                  <a:srgbClr val="FF00FF"/>
                </a:solidFill>
                <a:latin typeface="Courier New"/>
                <a:ea typeface="Courier New"/>
                <a:cs typeface="Courier New"/>
                <a:sym typeface="Courier New"/>
              </a:rPr>
              <a:t>list</a:t>
            </a:r>
            <a:r>
              <a:rPr lang="es-419" sz="3000" dirty="0">
                <a:solidFill>
                  <a:schemeClr val="lt1"/>
                </a:solidFill>
                <a:latin typeface="Courier New"/>
                <a:ea typeface="Courier New"/>
                <a:cs typeface="Courier New"/>
                <a:sym typeface="Courier New"/>
              </a:rPr>
              <a:t>()</a:t>
            </a:r>
          </a:p>
          <a:p>
            <a:pPr lvl="0">
              <a:buClr>
                <a:srgbClr val="FFFF00"/>
              </a:buClr>
              <a:buSzPct val="25000"/>
            </a:pPr>
            <a:r>
              <a:rPr lang="es-419" sz="3000" dirty="0" err="1">
                <a:solidFill>
                  <a:srgbClr val="FFFF00"/>
                </a:solidFill>
                <a:latin typeface="Courier New"/>
                <a:ea typeface="Courier New"/>
                <a:cs typeface="Courier New"/>
                <a:sym typeface="Courier New"/>
              </a:rPr>
              <a:t>for</a:t>
            </a:r>
            <a:r>
              <a:rPr lang="es-419" sz="3000" dirty="0">
                <a:solidFill>
                  <a:schemeClr val="lt1"/>
                </a:solidFill>
                <a:latin typeface="Courier New"/>
                <a:ea typeface="Courier New"/>
                <a:cs typeface="Courier New"/>
                <a:sym typeface="Courier New"/>
              </a:rPr>
              <a:t> </a:t>
            </a:r>
            <a:r>
              <a:rPr lang="es-419" sz="3000" dirty="0">
                <a:solidFill>
                  <a:srgbClr val="FF7F00"/>
                </a:solidFill>
                <a:latin typeface="Courier New"/>
                <a:ea typeface="Courier New"/>
                <a:cs typeface="Courier New"/>
                <a:sym typeface="Courier New"/>
              </a:rPr>
              <a:t>clave, val</a:t>
            </a:r>
            <a:r>
              <a:rPr lang="es-419" sz="3000" dirty="0">
                <a:solidFill>
                  <a:schemeClr val="lt1"/>
                </a:solidFill>
                <a:latin typeface="Courier New"/>
                <a:ea typeface="Courier New"/>
                <a:cs typeface="Courier New"/>
                <a:sym typeface="Courier New"/>
              </a:rPr>
              <a:t> </a:t>
            </a:r>
            <a:r>
              <a:rPr lang="es-419" sz="3000" dirty="0">
                <a:solidFill>
                  <a:srgbClr val="FFFF00"/>
                </a:solidFill>
                <a:latin typeface="Courier New"/>
                <a:ea typeface="Courier New"/>
                <a:cs typeface="Courier New"/>
                <a:sym typeface="Courier New"/>
              </a:rPr>
              <a:t>in</a:t>
            </a: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contadores</a:t>
            </a:r>
            <a:r>
              <a:rPr lang="es-419" sz="3000" dirty="0" err="1">
                <a:solidFill>
                  <a:srgbClr val="FF00FF"/>
                </a:solidFill>
                <a:latin typeface="Courier New"/>
                <a:ea typeface="Courier New"/>
                <a:cs typeface="Courier New"/>
                <a:sym typeface="Courier New"/>
              </a:rPr>
              <a:t>.items</a:t>
            </a:r>
            <a:r>
              <a:rPr lang="es-419" sz="3000" dirty="0">
                <a:solidFill>
                  <a:schemeClr val="lt1"/>
                </a:solidFill>
                <a:latin typeface="Courier New"/>
                <a:ea typeface="Courier New"/>
                <a:cs typeface="Courier New"/>
                <a:sym typeface="Courier New"/>
              </a:rPr>
              <a:t>():</a:t>
            </a:r>
          </a:p>
          <a:p>
            <a:pPr lvl="0">
              <a:buClr>
                <a:srgbClr val="FFFF00"/>
              </a:buClr>
              <a:buSzPct val="25000"/>
            </a:pPr>
            <a:r>
              <a:rPr lang="es-419" sz="3000" dirty="0">
                <a:solidFill>
                  <a:schemeClr val="lt1"/>
                </a:solidFill>
                <a:latin typeface="Courier New"/>
                <a:ea typeface="Courier New"/>
                <a:cs typeface="Courier New"/>
                <a:sym typeface="Courier New"/>
              </a:rPr>
              <a:t>	</a:t>
            </a:r>
            <a:r>
              <a:rPr lang="es-419" sz="3000" dirty="0" err="1">
                <a:solidFill>
                  <a:srgbClr val="00FA00"/>
                </a:solidFill>
                <a:latin typeface="Courier New"/>
                <a:ea typeface="Courier New"/>
                <a:cs typeface="Courier New"/>
                <a:sym typeface="Courier New"/>
              </a:rPr>
              <a:t>nuevatup</a:t>
            </a:r>
            <a:r>
              <a:rPr lang="es-419" sz="3000" dirty="0">
                <a:solidFill>
                  <a:srgbClr val="00FA00"/>
                </a:solidFill>
                <a:latin typeface="Courier New"/>
                <a:ea typeface="Courier New"/>
                <a:cs typeface="Courier New"/>
                <a:sym typeface="Courier New"/>
              </a:rPr>
              <a:t> </a:t>
            </a:r>
            <a:r>
              <a:rPr lang="es-419" sz="3000" dirty="0">
                <a:solidFill>
                  <a:schemeClr val="lt1"/>
                </a:solidFill>
                <a:latin typeface="Courier New"/>
                <a:ea typeface="Courier New"/>
                <a:cs typeface="Courier New"/>
                <a:sym typeface="Courier New"/>
              </a:rPr>
              <a:t>= </a:t>
            </a:r>
            <a:r>
              <a:rPr lang="es-419" sz="3000" dirty="0">
                <a:solidFill>
                  <a:srgbClr val="FF7F00"/>
                </a:solidFill>
                <a:latin typeface="Courier New"/>
                <a:ea typeface="Courier New"/>
                <a:cs typeface="Courier New"/>
                <a:sym typeface="Courier New"/>
              </a:rPr>
              <a:t>(val, clave)</a:t>
            </a:r>
            <a:r>
              <a:rPr lang="es-419" sz="3000" dirty="0">
                <a:solidFill>
                  <a:schemeClr val="lt1"/>
                </a:solidFill>
                <a:latin typeface="Courier New"/>
                <a:ea typeface="Courier New"/>
                <a:cs typeface="Courier New"/>
                <a:sym typeface="Courier New"/>
              </a:rPr>
              <a:t> </a:t>
            </a:r>
          </a:p>
          <a:p>
            <a:pPr lvl="0">
              <a:buClr>
                <a:schemeClr val="lt1"/>
              </a:buClr>
              <a:buSzPct val="25000"/>
            </a:pPr>
            <a:r>
              <a:rPr lang="es-419" sz="3000" dirty="0">
                <a:solidFill>
                  <a:schemeClr val="lt1"/>
                </a:solidFill>
                <a:latin typeface="Courier New"/>
                <a:ea typeface="Courier New"/>
                <a:cs typeface="Courier New"/>
                <a:sym typeface="Courier New"/>
              </a:rPr>
              <a:t>    </a:t>
            </a:r>
            <a:r>
              <a:rPr lang="es-419" sz="3000" dirty="0" err="1">
                <a:solidFill>
                  <a:srgbClr val="00FF00"/>
                </a:solidFill>
                <a:latin typeface="Courier New"/>
                <a:ea typeface="Courier New"/>
                <a:cs typeface="Courier New"/>
                <a:sym typeface="Courier New"/>
              </a:rPr>
              <a:t>lst</a:t>
            </a:r>
            <a:r>
              <a:rPr lang="es-419" sz="3000" dirty="0" err="1">
                <a:solidFill>
                  <a:srgbClr val="FF00FF"/>
                </a:solidFill>
                <a:latin typeface="Courier New"/>
                <a:ea typeface="Courier New"/>
                <a:cs typeface="Courier New"/>
                <a:sym typeface="Courier New"/>
              </a:rPr>
              <a:t>.append</a:t>
            </a:r>
            <a:r>
              <a:rPr lang="es-419" sz="3000" dirty="0">
                <a:solidFill>
                  <a:schemeClr val="lt1"/>
                </a:solidFill>
                <a:latin typeface="Courier New"/>
                <a:ea typeface="Courier New"/>
                <a:cs typeface="Courier New"/>
                <a:sym typeface="Courier New"/>
              </a:rPr>
              <a:t>(</a:t>
            </a:r>
            <a:r>
              <a:rPr lang="es-419" sz="3000" dirty="0" err="1">
                <a:solidFill>
                  <a:srgbClr val="00FA00"/>
                </a:solidFill>
                <a:latin typeface="Courier New"/>
                <a:ea typeface="Courier New"/>
                <a:cs typeface="Courier New"/>
                <a:sym typeface="Courier New"/>
              </a:rPr>
              <a:t>nuevatup</a:t>
            </a:r>
            <a:r>
              <a:rPr lang="es-419" sz="3000" dirty="0">
                <a:solidFill>
                  <a:schemeClr val="lt1"/>
                </a:solidFill>
                <a:latin typeface="Courier New"/>
                <a:ea typeface="Courier New"/>
                <a:cs typeface="Courier New"/>
                <a:sym typeface="Courier New"/>
              </a:rPr>
              <a:t>)</a:t>
            </a:r>
          </a:p>
          <a:p>
            <a:pPr lvl="0">
              <a:buClr>
                <a:schemeClr val="lt1"/>
              </a:buClr>
            </a:pPr>
            <a:endParaRPr lang="es-419" sz="3000" dirty="0">
              <a:solidFill>
                <a:schemeClr val="lt1"/>
              </a:solidFill>
              <a:latin typeface="Courier New"/>
              <a:ea typeface="Courier New"/>
              <a:cs typeface="Courier New"/>
              <a:sym typeface="Courier New"/>
            </a:endParaRPr>
          </a:p>
          <a:p>
            <a:pPr lvl="0">
              <a:buClr>
                <a:srgbClr val="00FF00"/>
              </a:buClr>
              <a:buSzPct val="25000"/>
            </a:pPr>
            <a:r>
              <a:rPr lang="es-419" sz="3000" dirty="0" err="1">
                <a:solidFill>
                  <a:srgbClr val="00FF00"/>
                </a:solidFill>
                <a:latin typeface="Courier New"/>
                <a:ea typeface="Courier New"/>
                <a:cs typeface="Courier New"/>
                <a:sym typeface="Courier New"/>
              </a:rPr>
              <a:t>lst</a:t>
            </a:r>
            <a:r>
              <a:rPr lang="es-419" sz="3000" dirty="0">
                <a:solidFill>
                  <a:srgbClr val="00FF00"/>
                </a:solidFill>
                <a:latin typeface="Courier New"/>
                <a:ea typeface="Courier New"/>
                <a:cs typeface="Courier New"/>
                <a:sym typeface="Courier New"/>
              </a:rPr>
              <a:t> = </a:t>
            </a:r>
            <a:r>
              <a:rPr lang="es-419" sz="3000" dirty="0" err="1">
                <a:solidFill>
                  <a:srgbClr val="FF40FF"/>
                </a:solidFill>
                <a:latin typeface="Courier New"/>
                <a:ea typeface="Courier New"/>
                <a:cs typeface="Courier New"/>
                <a:sym typeface="Courier New"/>
              </a:rPr>
              <a:t>sorted</a:t>
            </a:r>
            <a:r>
              <a:rPr lang="es-419" sz="3000" dirty="0">
                <a:solidFill>
                  <a:srgbClr val="FF40FF"/>
                </a:solidFill>
                <a:latin typeface="Courier New"/>
                <a:ea typeface="Courier New"/>
                <a:cs typeface="Courier New"/>
                <a:sym typeface="Courier New"/>
              </a:rPr>
              <a:t>(</a:t>
            </a:r>
            <a:r>
              <a:rPr lang="es-419" sz="3000" dirty="0" err="1">
                <a:solidFill>
                  <a:srgbClr val="00FF00"/>
                </a:solidFill>
                <a:latin typeface="Courier New"/>
                <a:ea typeface="Courier New"/>
                <a:cs typeface="Courier New"/>
                <a:sym typeface="Courier New"/>
              </a:rPr>
              <a:t>lst</a:t>
            </a:r>
            <a:r>
              <a:rPr lang="es-419" sz="3000" dirty="0">
                <a:solidFill>
                  <a:srgbClr val="FF00FF"/>
                </a:solidFill>
                <a:latin typeface="Courier New"/>
                <a:ea typeface="Courier New"/>
                <a:cs typeface="Courier New"/>
                <a:sym typeface="Courier New"/>
              </a:rPr>
              <a:t>, reverse=True</a:t>
            </a:r>
            <a:r>
              <a:rPr lang="es-419" sz="3000" dirty="0">
                <a:solidFill>
                  <a:srgbClr val="FF40FF"/>
                </a:solidFill>
                <a:latin typeface="Courier New"/>
                <a:ea typeface="Courier New"/>
                <a:cs typeface="Courier New"/>
                <a:sym typeface="Courier New"/>
              </a:rPr>
              <a:t>)</a:t>
            </a:r>
          </a:p>
          <a:p>
            <a:pPr lvl="0">
              <a:buClr>
                <a:srgbClr val="FFFF00"/>
              </a:buClr>
            </a:pPr>
            <a:endParaRPr lang="es-419" sz="3000" dirty="0">
              <a:solidFill>
                <a:srgbClr val="FFFF00"/>
              </a:solidFill>
              <a:latin typeface="Courier New"/>
              <a:ea typeface="Courier New"/>
              <a:cs typeface="Courier New"/>
              <a:sym typeface="Courier New"/>
            </a:endParaRPr>
          </a:p>
          <a:p>
            <a:pPr lvl="0">
              <a:buClr>
                <a:srgbClr val="FFFF00"/>
              </a:buClr>
              <a:buSzPct val="25000"/>
            </a:pPr>
            <a:r>
              <a:rPr lang="es-419" sz="3000" dirty="0" err="1">
                <a:solidFill>
                  <a:srgbClr val="FFFF00"/>
                </a:solidFill>
                <a:latin typeface="Courier New"/>
                <a:ea typeface="Courier New"/>
                <a:cs typeface="Courier New"/>
                <a:sym typeface="Courier New"/>
              </a:rPr>
              <a:t>for</a:t>
            </a:r>
            <a:r>
              <a:rPr lang="es-419" sz="3000" dirty="0">
                <a:solidFill>
                  <a:schemeClr val="lt1"/>
                </a:solidFill>
                <a:latin typeface="Courier New"/>
                <a:ea typeface="Courier New"/>
                <a:cs typeface="Courier New"/>
                <a:sym typeface="Courier New"/>
              </a:rPr>
              <a:t> </a:t>
            </a:r>
            <a:r>
              <a:rPr lang="es-419" sz="3000" dirty="0">
                <a:solidFill>
                  <a:srgbClr val="FF7F00"/>
                </a:solidFill>
                <a:latin typeface="Courier New"/>
                <a:ea typeface="Courier New"/>
                <a:cs typeface="Courier New"/>
                <a:sym typeface="Courier New"/>
              </a:rPr>
              <a:t>val, clave</a:t>
            </a:r>
            <a:r>
              <a:rPr lang="es-419" sz="3000" dirty="0">
                <a:solidFill>
                  <a:schemeClr val="lt1"/>
                </a:solidFill>
                <a:latin typeface="Courier New"/>
                <a:ea typeface="Courier New"/>
                <a:cs typeface="Courier New"/>
                <a:sym typeface="Courier New"/>
              </a:rPr>
              <a:t> </a:t>
            </a:r>
            <a:r>
              <a:rPr lang="es-419" sz="3000" dirty="0">
                <a:solidFill>
                  <a:srgbClr val="FFFF00"/>
                </a:solidFill>
                <a:latin typeface="Courier New"/>
                <a:ea typeface="Courier New"/>
                <a:cs typeface="Courier New"/>
                <a:sym typeface="Courier New"/>
              </a:rPr>
              <a:t>in</a:t>
            </a:r>
            <a:r>
              <a:rPr lang="es-419" sz="3000" dirty="0">
                <a:solidFill>
                  <a:schemeClr val="lt1"/>
                </a:solidFill>
                <a:latin typeface="Courier New"/>
                <a:ea typeface="Courier New"/>
                <a:cs typeface="Courier New"/>
                <a:sym typeface="Courier New"/>
              </a:rPr>
              <a:t> </a:t>
            </a:r>
            <a:r>
              <a:rPr lang="es-419" sz="3000" dirty="0" err="1">
                <a:solidFill>
                  <a:srgbClr val="FF00FF"/>
                </a:solidFill>
                <a:latin typeface="Courier New"/>
                <a:ea typeface="Courier New"/>
                <a:cs typeface="Courier New"/>
                <a:sym typeface="Courier New"/>
              </a:rPr>
              <a:t>lst</a:t>
            </a:r>
            <a:r>
              <a:rPr lang="es-419" sz="3000" dirty="0">
                <a:solidFill>
                  <a:srgbClr val="00FFFF"/>
                </a:solidFill>
                <a:latin typeface="Courier New"/>
                <a:ea typeface="Courier New"/>
                <a:cs typeface="Courier New"/>
                <a:sym typeface="Courier New"/>
              </a:rPr>
              <a:t>[:10]</a:t>
            </a:r>
            <a:r>
              <a:rPr lang="es-419" sz="3000" dirty="0">
                <a:solidFill>
                  <a:schemeClr val="lt1"/>
                </a:solidFill>
                <a:latin typeface="Courier New"/>
                <a:ea typeface="Courier New"/>
                <a:cs typeface="Courier New"/>
                <a:sym typeface="Courier New"/>
              </a:rPr>
              <a:t> :</a:t>
            </a:r>
          </a:p>
          <a:p>
            <a:pPr lvl="0">
              <a:buClr>
                <a:schemeClr val="lt1"/>
              </a:buClr>
              <a:buSzPct val="25000"/>
            </a:pPr>
            <a:r>
              <a:rPr lang="es-419" sz="3000" dirty="0">
                <a:solidFill>
                  <a:schemeClr val="lt1"/>
                </a:solidFill>
                <a:latin typeface="Courier New"/>
                <a:ea typeface="Courier New"/>
                <a:cs typeface="Courier New"/>
                <a:sym typeface="Courier New"/>
              </a:rPr>
              <a:t>    </a:t>
            </a:r>
            <a:r>
              <a:rPr lang="es-419" sz="3000" dirty="0" err="1">
                <a:solidFill>
                  <a:srgbClr val="FFFF00"/>
                </a:solidFill>
                <a:latin typeface="Courier New"/>
                <a:ea typeface="Courier New"/>
                <a:cs typeface="Courier New"/>
                <a:sym typeface="Courier New"/>
              </a:rPr>
              <a:t>print</a:t>
            </a:r>
            <a:r>
              <a:rPr lang="es-419" sz="3000" dirty="0">
                <a:solidFill>
                  <a:srgbClr val="FFFF00"/>
                </a:solidFill>
                <a:latin typeface="Courier New"/>
                <a:ea typeface="Courier New"/>
                <a:cs typeface="Courier New"/>
                <a:sym typeface="Courier New"/>
              </a:rPr>
              <a:t>(</a:t>
            </a:r>
            <a:r>
              <a:rPr lang="es-419" sz="3000" dirty="0">
                <a:solidFill>
                  <a:srgbClr val="00FF00"/>
                </a:solidFill>
                <a:latin typeface="Courier New"/>
                <a:ea typeface="Courier New"/>
                <a:cs typeface="Courier New"/>
                <a:sym typeface="Courier New"/>
              </a:rPr>
              <a:t>clave</a:t>
            </a:r>
            <a:r>
              <a:rPr lang="es-419" sz="3000" dirty="0">
                <a:solidFill>
                  <a:schemeClr val="lt1"/>
                </a:solidFill>
                <a:latin typeface="Courier New"/>
                <a:ea typeface="Courier New"/>
                <a:cs typeface="Courier New"/>
                <a:sym typeface="Courier New"/>
              </a:rPr>
              <a:t>, </a:t>
            </a:r>
            <a:r>
              <a:rPr lang="es-419" sz="3000" dirty="0">
                <a:solidFill>
                  <a:srgbClr val="00FF00"/>
                </a:solidFill>
                <a:latin typeface="Courier New"/>
                <a:ea typeface="Courier New"/>
                <a:cs typeface="Courier New"/>
                <a:sym typeface="Courier New"/>
              </a:rPr>
              <a:t>val</a:t>
            </a:r>
            <a:r>
              <a:rPr lang="es-419" sz="3000" dirty="0">
                <a:solidFill>
                  <a:srgbClr val="FFFF00"/>
                </a:solidFill>
                <a:latin typeface="Courier New"/>
                <a:ea typeface="Courier New"/>
                <a:cs typeface="Courier New"/>
                <a:sym typeface="Courier New"/>
              </a:rPr>
              <a:t>)</a:t>
            </a:r>
            <a:endParaRPr lang="es-419" sz="3000" dirty="0">
              <a:solidFill>
                <a:srgbClr val="00FF00"/>
              </a:solidFill>
              <a:latin typeface="Courier New"/>
              <a:ea typeface="Courier New"/>
              <a:cs typeface="Courier New"/>
              <a:sym typeface="Courier New"/>
            </a:endParaRPr>
          </a:p>
        </p:txBody>
      </p:sp>
      <p:sp>
        <p:nvSpPr>
          <p:cNvPr id="252" name="Shape 252"/>
          <p:cNvSpPr txBox="1"/>
          <p:nvPr/>
        </p:nvSpPr>
        <p:spPr>
          <a:xfrm>
            <a:off x="9465992" y="601022"/>
            <a:ext cx="4962830" cy="1583281"/>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MX" sz="4400" dirty="0">
                <a:solidFill>
                  <a:srgbClr val="FFFF00"/>
                </a:solidFill>
                <a:latin typeface="Arial" charset="0"/>
                <a:ea typeface="Arial" charset="0"/>
                <a:cs typeface="Arial" charset="0"/>
                <a:sym typeface="Cabin"/>
              </a:rPr>
              <a:t>E</a:t>
            </a:r>
            <a:r>
              <a:rPr lang="en-US" sz="4400" dirty="0">
                <a:solidFill>
                  <a:srgbClr val="FFFF00"/>
                </a:solidFill>
                <a:latin typeface="Arial" charset="0"/>
                <a:ea typeface="Arial" charset="0"/>
                <a:cs typeface="Arial" charset="0"/>
                <a:sym typeface="Cabin"/>
              </a:rPr>
              <a:t>l top 10 de las palabras </a:t>
            </a:r>
            <a:r>
              <a:rPr lang="en-US" sz="4400" dirty="0" err="1">
                <a:solidFill>
                  <a:srgbClr val="FFFF00"/>
                </a:solidFill>
                <a:latin typeface="Arial" charset="0"/>
                <a:ea typeface="Arial" charset="0"/>
                <a:cs typeface="Arial" charset="0"/>
                <a:sym typeface="Cabin"/>
              </a:rPr>
              <a:t>más</a:t>
            </a:r>
            <a:r>
              <a:rPr lang="en-US" sz="4400" dirty="0">
                <a:solidFill>
                  <a:srgbClr val="FFFF00"/>
                </a:solidFill>
                <a:latin typeface="Arial" charset="0"/>
                <a:ea typeface="Arial" charset="0"/>
                <a:cs typeface="Arial" charset="0"/>
                <a:sym typeface="Cabin"/>
              </a:rPr>
              <a:t> </a:t>
            </a:r>
            <a:r>
              <a:rPr lang="en-US" sz="4400" dirty="0" err="1">
                <a:solidFill>
                  <a:srgbClr val="FFFF00"/>
                </a:solidFill>
                <a:latin typeface="Arial" charset="0"/>
                <a:ea typeface="Arial" charset="0"/>
                <a:cs typeface="Arial" charset="0"/>
                <a:sym typeface="Cabin"/>
              </a:rPr>
              <a:t>comunes</a:t>
            </a:r>
            <a:endParaRPr lang="en-US" sz="4400" u="none" strike="noStrike" cap="none" dirty="0">
              <a:solidFill>
                <a:srgbClr val="FFFF00"/>
              </a:solidFill>
              <a:latin typeface="Arial" charset="0"/>
              <a:ea typeface="Arial" charset="0"/>
              <a:cs typeface="Arial" charset="0"/>
              <a:sym typeface="Cabi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0" y="1277099"/>
            <a:ext cx="16256000" cy="1226172"/>
          </a:xfrm>
          <a:prstGeom prst="rect">
            <a:avLst/>
          </a:prstGeom>
          <a:noFill/>
          <a:ln>
            <a:noFill/>
          </a:ln>
        </p:spPr>
        <p:txBody>
          <a:bodyPr lIns="50800" tIns="50800" rIns="50800" bIns="50800" anchor="ctr" anchorCtr="0">
            <a:noAutofit/>
          </a:bodyPr>
          <a:lstStyle/>
          <a:p>
            <a:pPr lvl="0">
              <a:spcBef>
                <a:spcPts val="0"/>
              </a:spcBef>
              <a:buClr>
                <a:srgbClr val="00FF00"/>
              </a:buClr>
              <a:buSzPct val="25000"/>
            </a:pPr>
            <a:r>
              <a:rPr lang="es-ES" sz="7800" dirty="0">
                <a:solidFill>
                  <a:srgbClr val="FFD966"/>
                </a:solidFill>
                <a:latin typeface="Arial" charset="0"/>
                <a:ea typeface="Arial" charset="0"/>
                <a:cs typeface="Arial" charset="0"/>
                <a:sym typeface="Cabin"/>
              </a:rPr>
              <a:t>Una Versión Todavía Más Corta</a:t>
            </a:r>
            <a:endParaRPr lang="en-US" sz="7800" u="none" strike="noStrike" cap="none" dirty="0">
              <a:solidFill>
                <a:srgbClr val="FFD966"/>
              </a:solidFill>
              <a:latin typeface="Arial" charset="0"/>
              <a:ea typeface="Arial" charset="0"/>
              <a:cs typeface="Arial" charset="0"/>
              <a:sym typeface="Cabin"/>
            </a:endParaRPr>
          </a:p>
        </p:txBody>
      </p:sp>
      <p:sp>
        <p:nvSpPr>
          <p:cNvPr id="258" name="Shape 258"/>
          <p:cNvSpPr txBox="1"/>
          <p:nvPr/>
        </p:nvSpPr>
        <p:spPr>
          <a:xfrm>
            <a:off x="2612649" y="7416849"/>
            <a:ext cx="11306699"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000" u="sng" strike="noStrike" cap="none">
                <a:solidFill>
                  <a:schemeClr val="hlink"/>
                </a:solidFill>
                <a:latin typeface="Arial" charset="0"/>
                <a:ea typeface="Arial" charset="0"/>
                <a:cs typeface="Arial" charset="0"/>
                <a:sym typeface="Cabin"/>
                <a:hlinkClick r:id="rId3"/>
              </a:rPr>
              <a:t>http://</a:t>
            </a:r>
            <a:r>
              <a:rPr lang="en-US" sz="3000" u="sng" strike="noStrike" cap="none" dirty="0">
                <a:solidFill>
                  <a:schemeClr val="hlink"/>
                </a:solidFill>
                <a:latin typeface="Arial" charset="0"/>
                <a:ea typeface="Arial" charset="0"/>
                <a:cs typeface="Arial" charset="0"/>
                <a:sym typeface="Cabin"/>
                <a:hlinkClick r:id="rId3"/>
              </a:rPr>
              <a:t>wiki.python.org/moin/HowTo/Sorting</a:t>
            </a:r>
          </a:p>
        </p:txBody>
      </p:sp>
      <p:sp>
        <p:nvSpPr>
          <p:cNvPr id="259" name="Shape 259"/>
          <p:cNvSpPr txBox="1"/>
          <p:nvPr/>
        </p:nvSpPr>
        <p:spPr>
          <a:xfrm>
            <a:off x="800100" y="2686050"/>
            <a:ext cx="14744700" cy="2705100"/>
          </a:xfrm>
          <a:prstGeom prst="rect">
            <a:avLst/>
          </a:prstGeom>
          <a:noFill/>
          <a:ln>
            <a:noFill/>
          </a:ln>
        </p:spPr>
        <p:txBody>
          <a:bodyPr lIns="0" tIns="0" rIns="0" bIns="0" anchor="ctr" anchorCtr="0">
            <a:noAutofit/>
          </a:bodyPr>
          <a:lstStyle/>
          <a:p>
            <a:pPr lvl="0">
              <a:buClr>
                <a:schemeClr val="lt1"/>
              </a:buClr>
              <a:buSzPct val="25000"/>
            </a:pPr>
            <a:r>
              <a:rPr lang="es-419" sz="3600" dirty="0">
                <a:solidFill>
                  <a:schemeClr val="lt1"/>
                </a:solidFill>
                <a:latin typeface="Courier New"/>
                <a:ea typeface="Courier New"/>
                <a:cs typeface="Courier New"/>
                <a:sym typeface="Courier New"/>
              </a:rPr>
              <a:t>&gt;&gt;&gt; </a:t>
            </a:r>
            <a:r>
              <a:rPr lang="es-419" sz="3600" dirty="0">
                <a:solidFill>
                  <a:srgbClr val="00FF00"/>
                </a:solidFill>
                <a:latin typeface="Courier New"/>
                <a:ea typeface="Courier New"/>
                <a:cs typeface="Courier New"/>
                <a:sym typeface="Courier New"/>
              </a:rPr>
              <a:t>c</a:t>
            </a:r>
            <a:r>
              <a:rPr lang="es-419" sz="3600" dirty="0">
                <a:solidFill>
                  <a:schemeClr val="lt1"/>
                </a:solidFill>
                <a:latin typeface="Courier New"/>
                <a:ea typeface="Courier New"/>
                <a:cs typeface="Courier New"/>
                <a:sym typeface="Courier New"/>
              </a:rPr>
              <a:t> = {'a':10, 'b':1, 'c':22}</a:t>
            </a:r>
          </a:p>
          <a:p>
            <a:pPr lvl="0" algn="ctr">
              <a:buClr>
                <a:srgbClr val="000000"/>
              </a:buClr>
            </a:pPr>
            <a:endParaRPr lang="es-419" sz="3600" dirty="0">
              <a:solidFill>
                <a:schemeClr val="lt1"/>
              </a:solidFill>
              <a:latin typeface="Courier New"/>
              <a:ea typeface="Courier New"/>
              <a:cs typeface="Courier New"/>
              <a:sym typeface="Courier New"/>
            </a:endParaRPr>
          </a:p>
          <a:p>
            <a:pPr lvl="0">
              <a:buClr>
                <a:schemeClr val="lt1"/>
              </a:buClr>
              <a:buSzPct val="25000"/>
            </a:pPr>
            <a:r>
              <a:rPr lang="es-419" sz="3600" dirty="0">
                <a:solidFill>
                  <a:schemeClr val="lt1"/>
                </a:solidFill>
                <a:latin typeface="Courier New"/>
                <a:ea typeface="Courier New"/>
                <a:cs typeface="Courier New"/>
                <a:sym typeface="Courier New"/>
              </a:rPr>
              <a:t>&gt;&gt;&gt; </a:t>
            </a:r>
            <a:r>
              <a:rPr lang="es-419" sz="3600" dirty="0" err="1">
                <a:solidFill>
                  <a:srgbClr val="FFFF00"/>
                </a:solidFill>
                <a:latin typeface="Courier New"/>
                <a:ea typeface="Courier New"/>
                <a:cs typeface="Courier New"/>
                <a:sym typeface="Courier New"/>
              </a:rPr>
              <a:t>print</a:t>
            </a:r>
            <a:r>
              <a:rPr lang="es-419" sz="3600" dirty="0">
                <a:solidFill>
                  <a:srgbClr val="FFFF00"/>
                </a:solidFill>
                <a:latin typeface="Courier New"/>
                <a:ea typeface="Courier New"/>
                <a:cs typeface="Courier New"/>
                <a:sym typeface="Courier New"/>
              </a:rPr>
              <a:t>(</a:t>
            </a:r>
            <a:r>
              <a:rPr lang="es-419" sz="3600" dirty="0">
                <a:solidFill>
                  <a:srgbClr val="00FF00"/>
                </a:solidFill>
                <a:latin typeface="Courier New"/>
                <a:ea typeface="Courier New"/>
                <a:cs typeface="Courier New"/>
                <a:sym typeface="Courier New"/>
              </a:rPr>
              <a:t> </a:t>
            </a:r>
            <a:r>
              <a:rPr lang="es-419" sz="3600" dirty="0" err="1">
                <a:solidFill>
                  <a:srgbClr val="FF00FF"/>
                </a:solidFill>
                <a:latin typeface="Courier New"/>
                <a:ea typeface="Courier New"/>
                <a:cs typeface="Courier New"/>
                <a:sym typeface="Courier New"/>
              </a:rPr>
              <a:t>sorted</a:t>
            </a:r>
            <a:r>
              <a:rPr lang="es-419" sz="3600" dirty="0">
                <a:solidFill>
                  <a:schemeClr val="lt1"/>
                </a:solidFill>
                <a:latin typeface="Courier New"/>
                <a:ea typeface="Courier New"/>
                <a:cs typeface="Courier New"/>
                <a:sym typeface="Courier New"/>
              </a:rPr>
              <a:t>(</a:t>
            </a:r>
            <a:r>
              <a:rPr lang="es-419" sz="3600" dirty="0">
                <a:solidFill>
                  <a:srgbClr val="00FF00"/>
                </a:solidFill>
                <a:latin typeface="Courier New"/>
                <a:ea typeface="Courier New"/>
                <a:cs typeface="Courier New"/>
                <a:sym typeface="Courier New"/>
              </a:rPr>
              <a:t> </a:t>
            </a:r>
            <a:r>
              <a:rPr lang="es-419" sz="3600" dirty="0">
                <a:solidFill>
                  <a:srgbClr val="00FFFF"/>
                </a:solidFill>
                <a:latin typeface="Courier New"/>
                <a:ea typeface="Courier New"/>
                <a:cs typeface="Courier New"/>
                <a:sym typeface="Courier New"/>
              </a:rPr>
              <a:t>[</a:t>
            </a:r>
            <a:r>
              <a:rPr lang="es-419" sz="3600" dirty="0">
                <a:solidFill>
                  <a:schemeClr val="lt1"/>
                </a:solidFill>
                <a:latin typeface="Courier New"/>
                <a:ea typeface="Courier New"/>
                <a:cs typeface="Courier New"/>
                <a:sym typeface="Courier New"/>
              </a:rPr>
              <a:t> </a:t>
            </a:r>
            <a:r>
              <a:rPr lang="es-419" sz="3600" dirty="0">
                <a:solidFill>
                  <a:srgbClr val="FF7F00"/>
                </a:solidFill>
                <a:latin typeface="Courier New"/>
                <a:ea typeface="Courier New"/>
                <a:cs typeface="Courier New"/>
                <a:sym typeface="Courier New"/>
              </a:rPr>
              <a:t>(</a:t>
            </a:r>
            <a:r>
              <a:rPr lang="es-419" sz="3600" dirty="0" err="1">
                <a:solidFill>
                  <a:srgbClr val="FF7F00"/>
                </a:solidFill>
                <a:latin typeface="Courier New"/>
                <a:ea typeface="Courier New"/>
                <a:cs typeface="Courier New"/>
                <a:sym typeface="Courier New"/>
              </a:rPr>
              <a:t>v,c</a:t>
            </a:r>
            <a:r>
              <a:rPr lang="es-419" sz="3600" dirty="0">
                <a:solidFill>
                  <a:srgbClr val="FF7F00"/>
                </a:solidFill>
                <a:latin typeface="Courier New"/>
                <a:ea typeface="Courier New"/>
                <a:cs typeface="Courier New"/>
                <a:sym typeface="Courier New"/>
              </a:rPr>
              <a:t>)</a:t>
            </a:r>
            <a:r>
              <a:rPr lang="es-419" sz="3600" dirty="0">
                <a:solidFill>
                  <a:schemeClr val="lt1"/>
                </a:solidFill>
                <a:latin typeface="Courier New"/>
                <a:ea typeface="Courier New"/>
                <a:cs typeface="Courier New"/>
                <a:sym typeface="Courier New"/>
              </a:rPr>
              <a:t> </a:t>
            </a:r>
            <a:r>
              <a:rPr lang="es-419" sz="3600" dirty="0" err="1">
                <a:solidFill>
                  <a:srgbClr val="FFFF00"/>
                </a:solidFill>
                <a:latin typeface="Courier New"/>
                <a:ea typeface="Courier New"/>
                <a:cs typeface="Courier New"/>
                <a:sym typeface="Courier New"/>
              </a:rPr>
              <a:t>for</a:t>
            </a:r>
            <a:r>
              <a:rPr lang="es-419" sz="3600" dirty="0">
                <a:solidFill>
                  <a:schemeClr val="lt1"/>
                </a:solidFill>
                <a:latin typeface="Courier New"/>
                <a:ea typeface="Courier New"/>
                <a:cs typeface="Courier New"/>
                <a:sym typeface="Courier New"/>
              </a:rPr>
              <a:t> </a:t>
            </a:r>
            <a:r>
              <a:rPr lang="es-419" sz="3600" dirty="0" err="1">
                <a:solidFill>
                  <a:srgbClr val="FF7F00"/>
                </a:solidFill>
                <a:latin typeface="Courier New"/>
                <a:ea typeface="Courier New"/>
                <a:cs typeface="Courier New"/>
                <a:sym typeface="Courier New"/>
              </a:rPr>
              <a:t>k,v</a:t>
            </a:r>
            <a:r>
              <a:rPr lang="es-419" sz="3600" dirty="0">
                <a:solidFill>
                  <a:schemeClr val="lt1"/>
                </a:solidFill>
                <a:latin typeface="Courier New"/>
                <a:ea typeface="Courier New"/>
                <a:cs typeface="Courier New"/>
                <a:sym typeface="Courier New"/>
              </a:rPr>
              <a:t> </a:t>
            </a:r>
            <a:r>
              <a:rPr lang="es-419" sz="3600" dirty="0">
                <a:solidFill>
                  <a:srgbClr val="FFFF00"/>
                </a:solidFill>
                <a:latin typeface="Courier New"/>
                <a:ea typeface="Courier New"/>
                <a:cs typeface="Courier New"/>
                <a:sym typeface="Courier New"/>
              </a:rPr>
              <a:t>in</a:t>
            </a:r>
            <a:r>
              <a:rPr lang="es-419" sz="3600" dirty="0">
                <a:solidFill>
                  <a:schemeClr val="lt1"/>
                </a:solidFill>
                <a:latin typeface="Courier New"/>
                <a:ea typeface="Courier New"/>
                <a:cs typeface="Courier New"/>
                <a:sym typeface="Courier New"/>
              </a:rPr>
              <a:t> </a:t>
            </a:r>
            <a:r>
              <a:rPr lang="es-419" sz="3600" dirty="0" err="1">
                <a:solidFill>
                  <a:srgbClr val="00FF00"/>
                </a:solidFill>
                <a:latin typeface="Courier New"/>
                <a:ea typeface="Courier New"/>
                <a:cs typeface="Courier New"/>
                <a:sym typeface="Courier New"/>
              </a:rPr>
              <a:t>c</a:t>
            </a:r>
            <a:r>
              <a:rPr lang="es-419" sz="3600" dirty="0" err="1">
                <a:solidFill>
                  <a:srgbClr val="FF00FF"/>
                </a:solidFill>
                <a:latin typeface="Courier New"/>
                <a:ea typeface="Courier New"/>
                <a:cs typeface="Courier New"/>
                <a:sym typeface="Courier New"/>
              </a:rPr>
              <a:t>.items</a:t>
            </a:r>
            <a:r>
              <a:rPr lang="es-419" sz="3600" dirty="0">
                <a:solidFill>
                  <a:schemeClr val="lt1"/>
                </a:solidFill>
                <a:latin typeface="Courier New"/>
                <a:ea typeface="Courier New"/>
                <a:cs typeface="Courier New"/>
                <a:sym typeface="Courier New"/>
              </a:rPr>
              <a:t>() </a:t>
            </a:r>
            <a:r>
              <a:rPr lang="es-419" sz="3600" dirty="0">
                <a:solidFill>
                  <a:srgbClr val="00FFFF"/>
                </a:solidFill>
                <a:latin typeface="Courier New"/>
                <a:ea typeface="Courier New"/>
                <a:cs typeface="Courier New"/>
                <a:sym typeface="Courier New"/>
              </a:rPr>
              <a:t>]</a:t>
            </a:r>
            <a:r>
              <a:rPr lang="es-419" sz="3600" dirty="0">
                <a:solidFill>
                  <a:schemeClr val="lt1"/>
                </a:solidFill>
                <a:latin typeface="Courier New"/>
                <a:ea typeface="Courier New"/>
                <a:cs typeface="Courier New"/>
                <a:sym typeface="Courier New"/>
              </a:rPr>
              <a:t> ) </a:t>
            </a:r>
            <a:r>
              <a:rPr lang="es-419" sz="3600" dirty="0">
                <a:solidFill>
                  <a:srgbClr val="FFFF00"/>
                </a:solidFill>
                <a:latin typeface="Courier New"/>
                <a:ea typeface="Courier New"/>
                <a:cs typeface="Courier New"/>
                <a:sym typeface="Courier New"/>
              </a:rPr>
              <a:t>)</a:t>
            </a:r>
          </a:p>
          <a:p>
            <a:pPr lvl="0" algn="ctr">
              <a:buClr>
                <a:srgbClr val="000000"/>
              </a:buClr>
            </a:pPr>
            <a:endParaRPr lang="es-419" sz="3600" dirty="0">
              <a:solidFill>
                <a:schemeClr val="lt1"/>
              </a:solidFill>
              <a:latin typeface="Courier New"/>
              <a:ea typeface="Courier New"/>
              <a:cs typeface="Courier New"/>
              <a:sym typeface="Courier New"/>
            </a:endParaRPr>
          </a:p>
          <a:p>
            <a:pPr lvl="0">
              <a:buClr>
                <a:schemeClr val="lt1"/>
              </a:buClr>
              <a:buSzPct val="25000"/>
            </a:pPr>
            <a:r>
              <a:rPr lang="es-419" sz="3600" dirty="0">
                <a:solidFill>
                  <a:schemeClr val="lt1"/>
                </a:solidFill>
                <a:latin typeface="Courier New"/>
                <a:ea typeface="Courier New"/>
                <a:cs typeface="Courier New"/>
                <a:sym typeface="Courier New"/>
              </a:rPr>
              <a:t>[(1, 'b'), (10, 'a'), (22, 'c')]</a:t>
            </a:r>
          </a:p>
        </p:txBody>
      </p:sp>
      <p:sp>
        <p:nvSpPr>
          <p:cNvPr id="260" name="Shape 260"/>
          <p:cNvSpPr txBox="1"/>
          <p:nvPr/>
        </p:nvSpPr>
        <p:spPr>
          <a:xfrm>
            <a:off x="1808049" y="5959475"/>
            <a:ext cx="12915900" cy="1219199"/>
          </a:xfrm>
          <a:prstGeom prst="rect">
            <a:avLst/>
          </a:prstGeom>
          <a:noFill/>
          <a:ln>
            <a:noFill/>
          </a:ln>
        </p:spPr>
        <p:txBody>
          <a:bodyPr lIns="0" tIns="0" rIns="0" bIns="0" anchor="ctr" anchorCtr="0">
            <a:noAutofit/>
          </a:bodyPr>
          <a:lstStyle/>
          <a:p>
            <a:pPr lvl="0" algn="ctr">
              <a:buClr>
                <a:srgbClr val="00FF00"/>
              </a:buClr>
              <a:buSzPct val="25000"/>
            </a:pPr>
            <a:r>
              <a:rPr lang="es-419" sz="3800" b="1" dirty="0">
                <a:solidFill>
                  <a:srgbClr val="00FF00"/>
                </a:solidFill>
                <a:latin typeface="Arial" charset="0"/>
                <a:ea typeface="Arial" charset="0"/>
                <a:cs typeface="Arial" charset="0"/>
                <a:sym typeface="Cabin"/>
              </a:rPr>
              <a:t>La comprensión de listas</a:t>
            </a:r>
            <a:r>
              <a:rPr lang="es-419" sz="3800" b="1" dirty="0">
                <a:solidFill>
                  <a:schemeClr val="lt1"/>
                </a:solidFill>
                <a:latin typeface="Arial" charset="0"/>
                <a:ea typeface="Arial" charset="0"/>
                <a:cs typeface="Arial" charset="0"/>
                <a:sym typeface="Cabin"/>
              </a:rPr>
              <a:t> crea una lista dinámica. En este caso, creamos una lista de tuplas invertidas y después las ordenamos.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1155700" y="789708"/>
            <a:ext cx="12526433" cy="175019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7600" dirty="0">
                <a:solidFill>
                  <a:srgbClr val="FFD966"/>
                </a:solidFill>
                <a:latin typeface="Arial" charset="0"/>
                <a:ea typeface="Arial" charset="0"/>
                <a:cs typeface="Arial" charset="0"/>
                <a:sym typeface="Cabin"/>
              </a:rPr>
              <a:t>R</a:t>
            </a:r>
            <a:r>
              <a:rPr lang="en-US" sz="7600" dirty="0" err="1">
                <a:solidFill>
                  <a:srgbClr val="FFD966"/>
                </a:solidFill>
                <a:latin typeface="Arial" charset="0"/>
                <a:ea typeface="Arial" charset="0"/>
                <a:cs typeface="Arial" charset="0"/>
                <a:sym typeface="Cabin"/>
              </a:rPr>
              <a:t>esumen</a:t>
            </a:r>
            <a:endParaRPr lang="en-US" sz="7600" u="none" strike="noStrike" cap="none" dirty="0">
              <a:solidFill>
                <a:srgbClr val="FFD966"/>
              </a:solidFill>
              <a:latin typeface="Arial" charset="0"/>
              <a:ea typeface="Arial" charset="0"/>
              <a:cs typeface="Arial" charset="0"/>
              <a:sym typeface="Cabin"/>
            </a:endParaRPr>
          </a:p>
        </p:txBody>
      </p:sp>
      <p:sp>
        <p:nvSpPr>
          <p:cNvPr id="266" name="Shape 266"/>
          <p:cNvSpPr txBox="1">
            <a:spLocks noGrp="1"/>
          </p:cNvSpPr>
          <p:nvPr>
            <p:ph idx="1"/>
          </p:nvPr>
        </p:nvSpPr>
        <p:spPr>
          <a:xfrm>
            <a:off x="1760866" y="2603500"/>
            <a:ext cx="13326833" cy="4491567"/>
          </a:xfrm>
          <a:prstGeom prst="rect">
            <a:avLst/>
          </a:prstGeom>
          <a:noFill/>
          <a:ln>
            <a:noFill/>
          </a:ln>
        </p:spPr>
        <p:txBody>
          <a:bodyPr lIns="50800" tIns="50800" rIns="50800" bIns="50800" anchor="ctr" anchorCtr="0">
            <a:noAutofit/>
          </a:bodyPr>
          <a:lstStyle/>
          <a:p>
            <a:pPr marL="1104900" lvl="0" indent="-609600">
              <a:spcBef>
                <a:spcPts val="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Sintaxis de Tuplas</a:t>
            </a:r>
          </a:p>
          <a:p>
            <a:pPr marL="1104900" lvl="0" indent="-609600">
              <a:spcBef>
                <a:spcPts val="23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Inmutabilidad</a:t>
            </a:r>
          </a:p>
          <a:p>
            <a:pPr marL="1104900" lvl="0" indent="-609600">
              <a:spcBef>
                <a:spcPts val="23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Comparabilidad</a:t>
            </a:r>
          </a:p>
          <a:p>
            <a:pPr marL="1104900" lvl="0" indent="-609600">
              <a:spcBef>
                <a:spcPts val="23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Ordenamiento</a:t>
            </a:r>
          </a:p>
        </p:txBody>
      </p:sp>
      <p:sp>
        <p:nvSpPr>
          <p:cNvPr id="267" name="Shape 267"/>
          <p:cNvSpPr txBox="1">
            <a:spLocks noGrp="1"/>
          </p:cNvSpPr>
          <p:nvPr>
            <p:ph type="body" idx="4294967295"/>
          </p:nvPr>
        </p:nvSpPr>
        <p:spPr>
          <a:xfrm>
            <a:off x="9125585" y="3244320"/>
            <a:ext cx="6378575" cy="3209925"/>
          </a:xfrm>
          <a:prstGeom prst="rect">
            <a:avLst/>
          </a:prstGeom>
          <a:noFill/>
          <a:ln>
            <a:noFill/>
          </a:ln>
        </p:spPr>
        <p:txBody>
          <a:bodyPr lIns="50800" tIns="50800" rIns="50800" bIns="50800" anchor="ctr" anchorCtr="0">
            <a:noAutofit/>
          </a:bodyPr>
          <a:lstStyle/>
          <a:p>
            <a:pPr marL="1104900" lvl="0" indent="-609600">
              <a:spcBef>
                <a:spcPts val="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Tuplas en sentencias de asignación</a:t>
            </a:r>
          </a:p>
          <a:p>
            <a:pPr marL="1104900" lvl="0" indent="-609600">
              <a:spcBef>
                <a:spcPts val="23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Ordenamiento de diccionarios por clave o valor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2" name="Shape 542"/>
          <p:cNvSpPr txBox="1">
            <a:spLocks noGrp="1"/>
          </p:cNvSpPr>
          <p:nvPr>
            <p:ph type="title"/>
          </p:nvPr>
        </p:nvSpPr>
        <p:spPr>
          <a:prstGeom prst="rect">
            <a:avLst/>
          </a:prstGeom>
        </p:spPr>
        <p:txBody>
          <a:bodyPr lIns="91425" tIns="91425" rIns="91425" bIns="91425" anchor="ctr" anchorCtr="0">
            <a:noAutofit/>
          </a:bodyPr>
          <a:lstStyle/>
          <a:p>
            <a:pPr lvl="0" rtl="0">
              <a:spcBef>
                <a:spcPts val="0"/>
              </a:spcBef>
              <a:buNone/>
            </a:pPr>
            <a:r>
              <a:rPr lang="en-US" sz="3600" dirty="0" err="1">
                <a:solidFill>
                  <a:srgbClr val="FFFF00"/>
                </a:solidFill>
              </a:rPr>
              <a:t>Agradecimientos</a:t>
            </a:r>
            <a:r>
              <a:rPr lang="en-US" sz="3600" dirty="0">
                <a:solidFill>
                  <a:srgbClr val="FFFF00"/>
                </a:solidFill>
              </a:rPr>
              <a:t> / </a:t>
            </a:r>
            <a:r>
              <a:rPr lang="en-US" sz="3600" dirty="0" err="1">
                <a:solidFill>
                  <a:srgbClr val="FFFF00"/>
                </a:solidFill>
              </a:rPr>
              <a:t>Contribuciones</a:t>
            </a:r>
            <a:endParaRPr lang="en-US" sz="3600" dirty="0">
              <a:solidFill>
                <a:srgbClr val="FFFF00"/>
              </a:solidFill>
            </a:endParaRPr>
          </a:p>
        </p:txBody>
      </p:sp>
      <p:sp>
        <p:nvSpPr>
          <p:cNvPr id="543" name="Shape 543"/>
          <p:cNvSpPr txBox="1"/>
          <p:nvPr/>
        </p:nvSpPr>
        <p:spPr>
          <a:xfrm>
            <a:off x="1155700" y="2208255"/>
            <a:ext cx="7905173" cy="5690588"/>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srgbClr val="FFFFFF"/>
                </a:solidFill>
                <a:effectLst/>
                <a:uLnTx/>
                <a:uFillTx/>
                <a:latin typeface="Arial"/>
                <a:cs typeface="Arial"/>
                <a:sym typeface="Arial"/>
              </a:rPr>
              <a:t>Las diapositivas están bajo el Copyright 2010-  Charles R. </a:t>
            </a:r>
            <a:r>
              <a:rPr kumimoji="0" lang="es-MX" sz="1800" b="0" i="0" u="none" strike="noStrike" kern="0" cap="none" spc="0" normalizeH="0" baseline="0" noProof="0" dirty="0" err="1">
                <a:ln>
                  <a:noFill/>
                </a:ln>
                <a:solidFill>
                  <a:srgbClr val="FFFFFF"/>
                </a:solidFill>
                <a:effectLst/>
                <a:uLnTx/>
                <a:uFillTx/>
                <a:latin typeface="Arial"/>
                <a:cs typeface="Arial"/>
                <a:sym typeface="Arial"/>
              </a:rPr>
              <a:t>Severance</a:t>
            </a:r>
            <a:r>
              <a:rPr kumimoji="0" lang="es-MX" sz="1800" b="0" i="0" u="none" strike="noStrike" kern="0" cap="none" spc="0" normalizeH="0" baseline="0" noProof="0" dirty="0">
                <a:ln>
                  <a:noFill/>
                </a:ln>
                <a:solidFill>
                  <a:srgbClr val="FFFFFF"/>
                </a:solidFill>
                <a:effectLst/>
                <a:uLnTx/>
                <a:uFillTx/>
                <a:latin typeface="Arial"/>
                <a:cs typeface="Arial"/>
                <a:sym typeface="Arial"/>
              </a:rPr>
              <a:t> (</a:t>
            </a:r>
            <a:r>
              <a:rPr kumimoji="0" lang="es-MX" sz="1800" b="0" i="0" u="sng" strike="noStrike" kern="0" cap="none" spc="0" normalizeH="0" baseline="0" noProof="0" dirty="0">
                <a:ln>
                  <a:noFill/>
                </a:ln>
                <a:solidFill>
                  <a:srgbClr val="FFFF00"/>
                </a:solidFill>
                <a:effectLst/>
                <a:uLnTx/>
                <a:uFillTx/>
                <a:latin typeface="Arial"/>
                <a:cs typeface="Arial"/>
                <a:sym typeface="Arial"/>
                <a:hlinkClick r:id="rId3"/>
              </a:rPr>
              <a:t>www.dr-chuck.com</a:t>
            </a:r>
            <a:r>
              <a:rPr kumimoji="0" lang="es-MX" sz="1800" b="0" i="0" u="none" strike="noStrike" kern="0" cap="none" spc="0" normalizeH="0" baseline="0" noProof="0" dirty="0">
                <a:ln>
                  <a:noFill/>
                </a:ln>
                <a:solidFill>
                  <a:srgbClr val="FFFFFF"/>
                </a:solidFill>
                <a:effectLst/>
                <a:uLnTx/>
                <a:uFillTx/>
                <a:latin typeface="Arial"/>
                <a:cs typeface="Arial"/>
                <a:sym typeface="Arial"/>
              </a:rPr>
              <a:t>) de la Escuela de Informática  de la Universidad de Michigan y </a:t>
            </a:r>
            <a:r>
              <a:rPr kumimoji="0" lang="es-MX" sz="1800" b="0" i="0" u="sng" strike="noStrike" kern="0" cap="none" spc="0" normalizeH="0" baseline="0" noProof="0" dirty="0">
                <a:ln>
                  <a:noFill/>
                </a:ln>
                <a:solidFill>
                  <a:srgbClr val="FFFF00"/>
                </a:solidFill>
                <a:effectLst/>
                <a:uLnTx/>
                <a:uFillTx/>
                <a:latin typeface="Arial"/>
                <a:cs typeface="Arial"/>
                <a:sym typeface="Arial"/>
                <a:hlinkClick r:id="rId4"/>
              </a:rPr>
              <a:t>open.umich.edu</a:t>
            </a:r>
            <a:r>
              <a:rPr kumimoji="0" lang="es-MX" sz="1800" b="0" i="0" u="none" strike="noStrike" kern="0" cap="none" spc="0" normalizeH="0" baseline="0" noProof="0" dirty="0">
                <a:ln>
                  <a:noFill/>
                </a:ln>
                <a:solidFill>
                  <a:srgbClr val="FFFFFF"/>
                </a:solidFill>
                <a:effectLst/>
                <a:uLnTx/>
                <a:uFillTx/>
                <a:latin typeface="Arial"/>
                <a:cs typeface="Arial"/>
                <a:sym typeface="Arial"/>
              </a:rPr>
              <a:t>, y están disponibles públicamente bajo una Licencia Creative Commons </a:t>
            </a:r>
            <a:r>
              <a:rPr kumimoji="0" lang="es-MX" sz="1800" b="0" i="0" u="none" strike="noStrike" kern="0" cap="none" spc="0" normalizeH="0" baseline="0" noProof="0" dirty="0" err="1">
                <a:ln>
                  <a:noFill/>
                </a:ln>
                <a:solidFill>
                  <a:srgbClr val="FFFFFF"/>
                </a:solidFill>
                <a:effectLst/>
                <a:uLnTx/>
                <a:uFillTx/>
                <a:latin typeface="Arial"/>
                <a:cs typeface="Arial"/>
                <a:sym typeface="Arial"/>
              </a:rPr>
              <a:t>Attribution</a:t>
            </a:r>
            <a:r>
              <a:rPr kumimoji="0" lang="es-MX" sz="1800" b="0" i="0" u="none" strike="noStrike" kern="0" cap="none" spc="0" normalizeH="0" baseline="0" noProof="0" dirty="0">
                <a:ln>
                  <a:noFill/>
                </a:ln>
                <a:solidFill>
                  <a:srgbClr val="FFFFFF"/>
                </a:solidFill>
                <a:effectLst/>
                <a:uLnTx/>
                <a:uFillTx/>
                <a:latin typeface="Arial"/>
                <a:cs typeface="Arial"/>
                <a:sym typeface="Arial"/>
              </a:rPr>
              <a:t> 4.0. Favor de mantener esta última diapositiva en todas las copias del documento para cumplir con los requerimientos de atribución de la licencia. Si haces un cambio, siéntete libre de agregar tu nombre y organización a la lista de contribuidores en esta página conforme sean republicados los materiales.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srgbClr val="FFFFFF"/>
                </a:solidFill>
                <a:effectLst/>
                <a:uLnTx/>
                <a:uFillTx/>
                <a:latin typeface="Arial"/>
                <a:cs typeface="Arial"/>
                <a:sym typeface="Arial"/>
              </a:rPr>
              <a:t>Desarrollo inicial: Charles </a:t>
            </a:r>
            <a:r>
              <a:rPr kumimoji="0" lang="es-MX" sz="1800" b="0" i="0" u="none" strike="noStrike" kern="0" cap="none" spc="0" normalizeH="0" baseline="0" noProof="0" dirty="0" err="1">
                <a:ln>
                  <a:noFill/>
                </a:ln>
                <a:solidFill>
                  <a:srgbClr val="FFFFFF"/>
                </a:solidFill>
                <a:effectLst/>
                <a:uLnTx/>
                <a:uFillTx/>
                <a:latin typeface="Arial"/>
                <a:cs typeface="Arial"/>
                <a:sym typeface="Arial"/>
              </a:rPr>
              <a:t>Severance</a:t>
            </a:r>
            <a:r>
              <a:rPr kumimoji="0" lang="es-MX" sz="1800" b="0" i="0" u="none" strike="noStrike" kern="0" cap="none" spc="0" normalizeH="0" baseline="0" noProof="0" dirty="0">
                <a:ln>
                  <a:noFill/>
                </a:ln>
                <a:solidFill>
                  <a:srgbClr val="FFFFFF"/>
                </a:solidFill>
                <a:effectLst/>
                <a:uLnTx/>
                <a:uFillTx/>
                <a:latin typeface="Arial"/>
                <a:cs typeface="Arial"/>
                <a:sym typeface="Arial"/>
              </a:rPr>
              <a:t>, Escuela de Informática de la Universidad de Michigan.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rgbClr val="FFFFFF"/>
                </a:solidFill>
                <a:effectLst/>
                <a:uLnTx/>
                <a:uFillTx/>
                <a:latin typeface="Arial"/>
                <a:cs typeface="Arial"/>
                <a:sym typeface="Arial"/>
              </a:rPr>
              <a:t>Traducción</a:t>
            </a:r>
            <a:r>
              <a:rPr kumimoji="0" lang="en-US" sz="1800" b="0" i="0" u="none" strike="noStrike" kern="0" cap="none" spc="0" normalizeH="0" baseline="0" noProof="0" dirty="0">
                <a:ln>
                  <a:noFill/>
                </a:ln>
                <a:solidFill>
                  <a:srgbClr val="FFFFFF"/>
                </a:solidFill>
                <a:effectLst/>
                <a:uLnTx/>
                <a:uFillTx/>
                <a:latin typeface="Arial"/>
                <a:cs typeface="Arial"/>
                <a:sym typeface="Arial"/>
              </a:rPr>
              <a:t> al </a:t>
            </a:r>
            <a:r>
              <a:rPr kumimoji="0" lang="en-US" sz="1800" b="0" i="0" u="none" strike="noStrike" kern="0" cap="none" spc="0" normalizeH="0" baseline="0" noProof="0" dirty="0" err="1">
                <a:ln>
                  <a:noFill/>
                </a:ln>
                <a:solidFill>
                  <a:srgbClr val="FFFFFF"/>
                </a:solidFill>
                <a:effectLst/>
                <a:uLnTx/>
                <a:uFillTx/>
                <a:latin typeface="Arial"/>
                <a:cs typeface="Arial"/>
                <a:sym typeface="Arial"/>
              </a:rPr>
              <a:t>Español</a:t>
            </a:r>
            <a:r>
              <a:rPr kumimoji="0" lang="en-US" sz="1800" b="0" i="0" u="none" strike="noStrike" kern="0" cap="none" spc="0" normalizeH="0" baseline="0" noProof="0" dirty="0">
                <a:ln>
                  <a:noFill/>
                </a:ln>
                <a:solidFill>
                  <a:srgbClr val="FFFFFF"/>
                </a:solidFill>
                <a:effectLst/>
                <a:uLnTx/>
                <a:uFillTx/>
                <a:latin typeface="Arial"/>
                <a:cs typeface="Arial"/>
                <a:sym typeface="Arial"/>
              </a:rPr>
              <a:t> por Juan Carlos Pérez Castellanos - 2020-05-19</a:t>
            </a: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p:txBody>
      </p:sp>
      <p:pic>
        <p:nvPicPr>
          <p:cNvPr id="544" name="Shape 544"/>
          <p:cNvPicPr preferRelativeResize="0"/>
          <p:nvPr/>
        </p:nvPicPr>
        <p:blipFill rotWithShape="1">
          <a:blip r:embed="rId5">
            <a:alphaModFix/>
          </a:blip>
          <a:srcRect/>
          <a:stretch/>
        </p:blipFill>
        <p:spPr>
          <a:xfrm>
            <a:off x="437900" y="977618"/>
            <a:ext cx="1024800" cy="1024800"/>
          </a:xfrm>
          <a:prstGeom prst="rect">
            <a:avLst/>
          </a:prstGeom>
          <a:noFill/>
          <a:ln>
            <a:noFill/>
          </a:ln>
        </p:spPr>
      </p:pic>
      <p:pic>
        <p:nvPicPr>
          <p:cNvPr id="545" name="Shape 545"/>
          <p:cNvPicPr preferRelativeResize="0"/>
          <p:nvPr/>
        </p:nvPicPr>
        <p:blipFill rotWithShape="1">
          <a:blip r:embed="rId6">
            <a:alphaModFix/>
          </a:blip>
          <a:srcRect/>
          <a:stretch/>
        </p:blipFill>
        <p:spPr>
          <a:xfrm>
            <a:off x="13897687" y="1155818"/>
            <a:ext cx="1968599" cy="668400"/>
          </a:xfrm>
          <a:prstGeom prst="rect">
            <a:avLst/>
          </a:prstGeom>
          <a:noFill/>
          <a:ln>
            <a:noFill/>
          </a:ln>
        </p:spPr>
      </p:pic>
      <p:sp>
        <p:nvSpPr>
          <p:cNvPr id="546" name="Shape 546"/>
          <p:cNvSpPr txBox="1"/>
          <p:nvPr/>
        </p:nvSpPr>
        <p:spPr>
          <a:xfrm>
            <a:off x="8704400" y="2208255"/>
            <a:ext cx="6797699" cy="5690588"/>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FFFFFF"/>
                </a:solidFill>
                <a:effectLst/>
                <a:uLnTx/>
                <a:uFillTx/>
                <a:latin typeface="Arial"/>
                <a:cs typeface="Arial"/>
                <a:sym typeface="Aria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prstGeom prst="rect">
            <a:avLst/>
          </a:prstGeom>
          <a:noFill/>
          <a:ln>
            <a:noFill/>
          </a:ln>
        </p:spPr>
        <p:txBody>
          <a:bodyPr lIns="50800" tIns="50800" rIns="50800" bIns="50800" anchor="ctr" anchorCtr="0">
            <a:noAutofit/>
          </a:bodyPr>
          <a:lstStyle/>
          <a:p>
            <a:pPr lvl="0">
              <a:spcBef>
                <a:spcPts val="0"/>
              </a:spcBef>
              <a:buClr>
                <a:srgbClr val="00FF00"/>
              </a:buClr>
              <a:buSzPct val="25000"/>
            </a:pPr>
            <a:r>
              <a:rPr lang="es-ES" sz="7800" dirty="0">
                <a:solidFill>
                  <a:srgbClr val="FFD966"/>
                </a:solidFill>
                <a:latin typeface="Arial" charset="0"/>
                <a:ea typeface="Arial" charset="0"/>
                <a:cs typeface="Arial" charset="0"/>
                <a:sym typeface="Cabin"/>
              </a:rPr>
              <a:t>Las Tuplas Son Como Listas</a:t>
            </a:r>
            <a:endParaRPr lang="en-US" sz="7800" u="none" strike="noStrike" cap="none" dirty="0">
              <a:solidFill>
                <a:srgbClr val="FFD966"/>
              </a:solidFill>
              <a:latin typeface="Arial" charset="0"/>
              <a:ea typeface="Arial" charset="0"/>
              <a:cs typeface="Arial" charset="0"/>
              <a:sym typeface="Cabin"/>
            </a:endParaRPr>
          </a:p>
        </p:txBody>
      </p:sp>
      <p:sp>
        <p:nvSpPr>
          <p:cNvPr id="175" name="Shape 175"/>
          <p:cNvSpPr txBox="1">
            <a:spLocks noGrp="1"/>
          </p:cNvSpPr>
          <p:nvPr>
            <p:ph idx="1"/>
          </p:nvPr>
        </p:nvSpPr>
        <p:spPr>
          <a:xfrm>
            <a:off x="750168" y="2603251"/>
            <a:ext cx="14051783" cy="1725613"/>
          </a:xfrm>
          <a:prstGeom prst="rect">
            <a:avLst/>
          </a:prstGeom>
          <a:noFill/>
          <a:ln>
            <a:noFill/>
          </a:ln>
        </p:spPr>
        <p:txBody>
          <a:bodyPr lIns="50800" tIns="50800" rIns="50800" bIns="50800" anchor="ctr" anchorCtr="0">
            <a:noAutofit/>
          </a:bodyPr>
          <a:lstStyle/>
          <a:p>
            <a:pPr marL="495300" lvl="0">
              <a:spcBef>
                <a:spcPts val="0"/>
              </a:spcBef>
              <a:buClr>
                <a:schemeClr val="lt1"/>
              </a:buClr>
              <a:buSzPct val="100000"/>
            </a:pPr>
            <a:r>
              <a:rPr lang="es-419" sz="3600" dirty="0">
                <a:solidFill>
                  <a:schemeClr val="lt1"/>
                </a:solidFill>
                <a:latin typeface="Arial" charset="0"/>
                <a:ea typeface="Arial" charset="0"/>
                <a:cs typeface="Arial" charset="0"/>
                <a:sym typeface="Cabin"/>
              </a:rPr>
              <a:t>Las tuplas son otro tipo de secuencia que funciona de forma parecida a una lista – tienen elementos indexados empezando desde 0</a:t>
            </a:r>
          </a:p>
        </p:txBody>
      </p:sp>
      <p:sp>
        <p:nvSpPr>
          <p:cNvPr id="176" name="Shape 176"/>
          <p:cNvSpPr txBox="1"/>
          <p:nvPr/>
        </p:nvSpPr>
        <p:spPr>
          <a:xfrm>
            <a:off x="1281325" y="4487751"/>
            <a:ext cx="9142498" cy="355589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x</a:t>
            </a:r>
            <a:r>
              <a:rPr lang="en-US" sz="3000" i="0" u="none" strike="noStrike" cap="none" dirty="0">
                <a:solidFill>
                  <a:schemeClr val="lt1"/>
                </a:solidFill>
                <a:latin typeface="Courier"/>
                <a:ea typeface="Courier New"/>
                <a:cs typeface="Courier"/>
                <a:sym typeface="Courier New"/>
              </a:rPr>
              <a:t> = ('Glenn', 'Sally', 'Joseph')</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a:solidFill>
                  <a:srgbClr val="00FF00"/>
                </a:solidFill>
                <a:latin typeface="Courier"/>
                <a:ea typeface="Courier New"/>
                <a:cs typeface="Courier"/>
                <a:sym typeface="Courier New"/>
              </a:rPr>
              <a:t>x</a:t>
            </a:r>
            <a:r>
              <a:rPr lang="en-US" sz="3000" i="0" u="none" strike="noStrike" cap="none" dirty="0">
                <a:solidFill>
                  <a:srgbClr val="00FFFF"/>
                </a:solidFill>
                <a:latin typeface="Courier"/>
                <a:ea typeface="Courier New"/>
                <a:cs typeface="Courier"/>
                <a:sym typeface="Courier New"/>
              </a:rPr>
              <a:t>[2]</a:t>
            </a:r>
            <a:r>
              <a:rPr lang="en-US" sz="3000" dirty="0">
                <a:solidFill>
                  <a:srgbClr val="FFFF00"/>
                </a:solidFill>
                <a:latin typeface="Courier"/>
                <a:ea typeface="Courier New"/>
                <a:cs typeface="Courier"/>
                <a:sym typeface="Courier New"/>
              </a:rPr>
              <a:t>)</a:t>
            </a:r>
            <a:endParaRPr lang="en-US" sz="3000" i="0" u="none" strike="noStrike" cap="none" dirty="0">
              <a:solidFill>
                <a:srgbClr val="00FFFF"/>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Joseph</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y</a:t>
            </a:r>
            <a:r>
              <a:rPr lang="en-US" sz="3000" i="0" u="none" strike="noStrike" cap="none" dirty="0">
                <a:solidFill>
                  <a:schemeClr val="lt1"/>
                </a:solidFill>
                <a:latin typeface="Courier"/>
                <a:ea typeface="Courier New"/>
                <a:cs typeface="Courier"/>
                <a:sym typeface="Courier New"/>
              </a:rPr>
              <a:t> = ( 1, 9, 2 )</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a:solidFill>
                  <a:srgbClr val="00FF00"/>
                </a:solidFill>
                <a:latin typeface="Courier"/>
                <a:ea typeface="Courier New"/>
                <a:cs typeface="Courier"/>
                <a:sym typeface="Courier New"/>
              </a:rPr>
              <a:t>y</a:t>
            </a:r>
            <a:r>
              <a:rPr lang="en-US" sz="3000" dirty="0">
                <a:solidFill>
                  <a:srgbClr val="FFFF00"/>
                </a:solidFill>
                <a:latin typeface="Courier"/>
                <a:ea typeface="Courier New"/>
                <a:cs typeface="Courier"/>
                <a:sym typeface="Courier New"/>
              </a:rPr>
              <a:t>)</a:t>
            </a:r>
            <a:endParaRPr lang="en-US" sz="30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(1, 9, 2)</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a:solidFill>
                  <a:srgbClr val="FF00FF"/>
                </a:solidFill>
                <a:latin typeface="Courier"/>
                <a:ea typeface="Courier New"/>
                <a:cs typeface="Courier"/>
                <a:sym typeface="Courier New"/>
              </a:rPr>
              <a:t>max</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00FF00"/>
                </a:solidFill>
                <a:latin typeface="Courier"/>
                <a:ea typeface="Courier New"/>
                <a:cs typeface="Courier"/>
                <a:sym typeface="Courier New"/>
              </a:rPr>
              <a:t>y</a:t>
            </a:r>
            <a:r>
              <a:rPr lang="en-US" sz="3000" i="0" u="none" strike="noStrike" cap="none" dirty="0">
                <a:solidFill>
                  <a:schemeClr val="lt1"/>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a:t>
            </a: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9</a:t>
            </a:r>
          </a:p>
        </p:txBody>
      </p:sp>
      <p:sp>
        <p:nvSpPr>
          <p:cNvPr id="177" name="Shape 177"/>
          <p:cNvSpPr txBox="1"/>
          <p:nvPr/>
        </p:nvSpPr>
        <p:spPr>
          <a:xfrm>
            <a:off x="10515700" y="4329113"/>
            <a:ext cx="4572000" cy="355589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for</a:t>
            </a:r>
            <a:r>
              <a:rPr lang="en-US" sz="3000" i="0" u="none" strike="noStrike" cap="none" dirty="0">
                <a:solidFill>
                  <a:schemeClr val="lt1"/>
                </a:solidFill>
                <a:latin typeface="Courier"/>
                <a:ea typeface="Courier New"/>
                <a:cs typeface="Courier"/>
                <a:sym typeface="Courier New"/>
              </a:rPr>
              <a:t> </a:t>
            </a:r>
            <a:r>
              <a:rPr lang="en-US" sz="3000" i="0" u="none" strike="noStrike" cap="none" dirty="0" err="1">
                <a:solidFill>
                  <a:srgbClr val="00FFFF"/>
                </a:solidFill>
                <a:latin typeface="Courier"/>
                <a:ea typeface="Courier New"/>
                <a:cs typeface="Courier"/>
                <a:sym typeface="Courier New"/>
              </a:rPr>
              <a:t>iter</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in</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00FF"/>
                </a:solidFill>
                <a:latin typeface="Courier"/>
                <a:ea typeface="Courier New"/>
                <a:cs typeface="Courier"/>
                <a:sym typeface="Courier New"/>
              </a:rPr>
              <a:t>y</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err="1">
                <a:solidFill>
                  <a:srgbClr val="00FFFF"/>
                </a:solidFill>
                <a:latin typeface="Courier"/>
                <a:ea typeface="Courier New"/>
                <a:cs typeface="Courier"/>
                <a:sym typeface="Courier New"/>
              </a:rPr>
              <a:t>iter</a:t>
            </a:r>
            <a:r>
              <a:rPr lang="en-US" sz="3000" i="0" u="none" strike="noStrike" cap="none" dirty="0">
                <a:solidFill>
                  <a:srgbClr val="FFFF00"/>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 </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1</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9</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2</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0" y="905084"/>
            <a:ext cx="16256000" cy="1247721"/>
          </a:xfrm>
          <a:prstGeom prst="rect">
            <a:avLst/>
          </a:prstGeom>
          <a:noFill/>
          <a:ln>
            <a:noFill/>
          </a:ln>
        </p:spPr>
        <p:txBody>
          <a:bodyPr lIns="50800" tIns="50800" rIns="50800" bIns="50800" anchor="ctr" anchorCtr="0">
            <a:noAutofit/>
          </a:bodyPr>
          <a:lstStyle/>
          <a:p>
            <a:pPr lvl="0">
              <a:spcBef>
                <a:spcPts val="0"/>
              </a:spcBef>
              <a:buClr>
                <a:srgbClr val="FF00FF"/>
              </a:buClr>
              <a:buSzPct val="25000"/>
            </a:pPr>
            <a:r>
              <a:rPr lang="es-ES" sz="7800" dirty="0">
                <a:solidFill>
                  <a:srgbClr val="FFD966"/>
                </a:solidFill>
                <a:latin typeface="Arial" charset="0"/>
                <a:ea typeface="Arial" charset="0"/>
                <a:cs typeface="Arial" charset="0"/>
                <a:sym typeface="Cabin"/>
              </a:rPr>
              <a:t>pero... Las Tuplas son “inmutables”</a:t>
            </a:r>
            <a:endParaRPr lang="en-US" sz="7800" u="none" strike="noStrike" cap="none" dirty="0">
              <a:solidFill>
                <a:srgbClr val="FFD966"/>
              </a:solidFill>
              <a:latin typeface="Arial" charset="0"/>
              <a:ea typeface="Arial" charset="0"/>
              <a:cs typeface="Arial" charset="0"/>
              <a:sym typeface="Cabin"/>
            </a:endParaRPr>
          </a:p>
        </p:txBody>
      </p:sp>
      <p:sp>
        <p:nvSpPr>
          <p:cNvPr id="183" name="Shape 183"/>
          <p:cNvSpPr txBox="1">
            <a:spLocks noGrp="1"/>
          </p:cNvSpPr>
          <p:nvPr>
            <p:ph idx="1"/>
          </p:nvPr>
        </p:nvSpPr>
        <p:spPr>
          <a:xfrm>
            <a:off x="1153160" y="2887980"/>
            <a:ext cx="13932000" cy="1325563"/>
          </a:xfrm>
          <a:prstGeom prst="rect">
            <a:avLst/>
          </a:prstGeom>
          <a:noFill/>
          <a:ln>
            <a:noFill/>
          </a:ln>
        </p:spPr>
        <p:txBody>
          <a:bodyPr lIns="50800" tIns="50800" rIns="50800" bIns="50800" anchor="ctr" anchorCtr="0">
            <a:noAutofit/>
          </a:bodyPr>
          <a:lstStyle/>
          <a:p>
            <a:pPr marL="317500" lvl="0">
              <a:spcBef>
                <a:spcPts val="0"/>
              </a:spcBef>
              <a:buClr>
                <a:schemeClr val="lt1"/>
              </a:buClr>
              <a:buSzPct val="171000"/>
            </a:pPr>
            <a:r>
              <a:rPr lang="es-419" sz="3800" dirty="0">
                <a:solidFill>
                  <a:schemeClr val="lt1"/>
                </a:solidFill>
                <a:latin typeface="Arial" charset="0"/>
                <a:ea typeface="Arial" charset="0"/>
                <a:cs typeface="Arial" charset="0"/>
                <a:sym typeface="Cabin"/>
              </a:rPr>
              <a:t>A diferencia de una lista, una vez que creas una </a:t>
            </a:r>
            <a:r>
              <a:rPr lang="es-419" sz="3800" dirty="0">
                <a:solidFill>
                  <a:srgbClr val="FF00FF"/>
                </a:solidFill>
                <a:latin typeface="Arial" charset="0"/>
                <a:ea typeface="Arial" charset="0"/>
                <a:cs typeface="Arial" charset="0"/>
                <a:sym typeface="Cabin"/>
              </a:rPr>
              <a:t>tupla</a:t>
            </a:r>
            <a:r>
              <a:rPr lang="es-419" sz="3800" dirty="0">
                <a:solidFill>
                  <a:schemeClr val="lt1"/>
                </a:solidFill>
                <a:latin typeface="Arial" charset="0"/>
                <a:ea typeface="Arial" charset="0"/>
                <a:cs typeface="Arial" charset="0"/>
                <a:sym typeface="Cabin"/>
              </a:rPr>
              <a:t>, </a:t>
            </a:r>
          </a:p>
          <a:p>
            <a:pPr marL="317500" lvl="0">
              <a:spcBef>
                <a:spcPts val="0"/>
              </a:spcBef>
              <a:buClr>
                <a:schemeClr val="lt1"/>
              </a:buClr>
              <a:buSzPct val="171000"/>
            </a:pPr>
            <a:r>
              <a:rPr lang="es-419" sz="3800" dirty="0">
                <a:solidFill>
                  <a:srgbClr val="FF7F00"/>
                </a:solidFill>
                <a:latin typeface="Arial" charset="0"/>
                <a:ea typeface="Arial" charset="0"/>
                <a:cs typeface="Arial" charset="0"/>
                <a:sym typeface="Cabin"/>
              </a:rPr>
              <a:t>no puedes alterar</a:t>
            </a:r>
            <a:r>
              <a:rPr lang="es-419" sz="3800" dirty="0">
                <a:solidFill>
                  <a:schemeClr val="lt1"/>
                </a:solidFill>
                <a:latin typeface="Arial" charset="0"/>
                <a:ea typeface="Arial" charset="0"/>
                <a:cs typeface="Arial" charset="0"/>
                <a:sym typeface="Cabin"/>
              </a:rPr>
              <a:t> su contenido – de forma similar a una cadena</a:t>
            </a:r>
          </a:p>
        </p:txBody>
      </p:sp>
      <p:sp>
        <p:nvSpPr>
          <p:cNvPr id="184" name="Shape 184"/>
          <p:cNvSpPr txBox="1"/>
          <p:nvPr/>
        </p:nvSpPr>
        <p:spPr>
          <a:xfrm>
            <a:off x="749300" y="4465898"/>
            <a:ext cx="5078400" cy="243840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x</a:t>
            </a:r>
            <a:r>
              <a:rPr lang="en-US" sz="3000" i="0" u="none" strike="noStrike" cap="none" dirty="0">
                <a:solidFill>
                  <a:schemeClr val="lt1"/>
                </a:solidFill>
                <a:latin typeface="Courier"/>
                <a:ea typeface="Courier New"/>
                <a:cs typeface="Courier"/>
                <a:sym typeface="Courier New"/>
              </a:rPr>
              <a:t> = [9, 8, 7]</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x</a:t>
            </a:r>
            <a:r>
              <a:rPr lang="en-US" sz="3000" i="0" u="none" strike="noStrike" cap="none" dirty="0">
                <a:solidFill>
                  <a:srgbClr val="00FFFF"/>
                </a:solidFill>
                <a:latin typeface="Courier"/>
                <a:ea typeface="Courier New"/>
                <a:cs typeface="Courier"/>
                <a:sym typeface="Courier New"/>
              </a:rPr>
              <a:t>[2]</a:t>
            </a:r>
            <a:r>
              <a:rPr lang="en-US" sz="3000" i="0" u="none" strike="noStrike" cap="none" dirty="0">
                <a:solidFill>
                  <a:schemeClr val="lt1"/>
                </a:solidFill>
                <a:latin typeface="Courier"/>
                <a:ea typeface="Courier New"/>
                <a:cs typeface="Courier"/>
                <a:sym typeface="Courier New"/>
              </a:rPr>
              <a:t> = 6</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FFFF00"/>
                </a:solidFill>
                <a:latin typeface="Courier"/>
                <a:ea typeface="Courier New"/>
                <a:cs typeface="Courier"/>
                <a:sym typeface="Courier New"/>
              </a:rPr>
              <a:t>print(</a:t>
            </a:r>
            <a:r>
              <a:rPr lang="en-US" sz="3000" i="0" u="none" strike="noStrike" cap="none" dirty="0">
                <a:solidFill>
                  <a:srgbClr val="00FF00"/>
                </a:solidFill>
                <a:latin typeface="Courier"/>
                <a:ea typeface="Courier New"/>
                <a:cs typeface="Courier"/>
                <a:sym typeface="Courier New"/>
              </a:rPr>
              <a:t>x</a:t>
            </a:r>
            <a:r>
              <a:rPr lang="en-US" sz="3000" dirty="0">
                <a:solidFill>
                  <a:srgbClr val="FFFF00"/>
                </a:solidFill>
                <a:latin typeface="Courier"/>
                <a:ea typeface="Courier New"/>
                <a:cs typeface="Courier"/>
                <a:sym typeface="Courier New"/>
              </a:rPr>
              <a:t>)</a:t>
            </a:r>
            <a:endParaRPr lang="en-US" sz="30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&gt;&gt;&gt;[9, 8, 6]</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p>
        </p:txBody>
      </p:sp>
      <p:sp>
        <p:nvSpPr>
          <p:cNvPr id="185" name="Shape 185"/>
          <p:cNvSpPr txBox="1"/>
          <p:nvPr/>
        </p:nvSpPr>
        <p:spPr>
          <a:xfrm>
            <a:off x="6266650" y="4433879"/>
            <a:ext cx="4394200" cy="33909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y</a:t>
            </a:r>
            <a:r>
              <a:rPr lang="en-US" sz="3000" i="0" u="none" strike="noStrike" cap="none" dirty="0">
                <a:solidFill>
                  <a:schemeClr val="lt1"/>
                </a:solidFill>
                <a:latin typeface="Courier"/>
                <a:ea typeface="Courier New"/>
                <a:cs typeface="Courier"/>
                <a:sym typeface="Courier New"/>
              </a:rPr>
              <a:t> = 'ABC'</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y</a:t>
            </a:r>
            <a:r>
              <a:rPr lang="en-US" sz="3000" i="0" u="none" strike="noStrike" cap="none" dirty="0">
                <a:solidFill>
                  <a:srgbClr val="00FFFF"/>
                </a:solidFill>
                <a:latin typeface="Courier"/>
                <a:ea typeface="Courier New"/>
                <a:cs typeface="Courier"/>
                <a:sym typeface="Courier New"/>
              </a:rPr>
              <a:t>[2]</a:t>
            </a:r>
            <a:r>
              <a:rPr lang="en-US" sz="3000" i="0" u="none" strike="noStrike" cap="none" dirty="0">
                <a:solidFill>
                  <a:schemeClr val="lt1"/>
                </a:solidFill>
                <a:latin typeface="Courier"/>
                <a:ea typeface="Courier New"/>
                <a:cs typeface="Courier"/>
                <a:sym typeface="Courier New"/>
              </a:rPr>
              <a:t> = 'D'</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Traceback</a:t>
            </a:r>
            <a:r>
              <a:rPr lang="en-US" sz="3000" i="0" u="none" strike="noStrike" cap="none" dirty="0">
                <a:solidFill>
                  <a:srgbClr val="FF66FF"/>
                </a:solidFill>
                <a:latin typeface="Courier"/>
                <a:ea typeface="Courier New"/>
                <a:cs typeface="Courier"/>
                <a:sym typeface="Courier New"/>
              </a:rPr>
              <a:t>:'</a:t>
            </a:r>
            <a:r>
              <a:rPr lang="en-US" sz="3000" i="0" u="none" strike="noStrike" cap="none" dirty="0" err="1">
                <a:solidFill>
                  <a:srgbClr val="FF66FF"/>
                </a:solidFill>
                <a:latin typeface="Courier"/>
                <a:ea typeface="Courier New"/>
                <a:cs typeface="Courier"/>
                <a:sym typeface="Courier New"/>
              </a:rPr>
              <a:t>str</a:t>
            </a:r>
            <a:r>
              <a:rPr lang="en-US" sz="3000" i="0" u="none" strike="noStrike" cap="none" dirty="0">
                <a:solidFill>
                  <a:srgbClr val="FF66FF"/>
                </a:solidFill>
                <a:latin typeface="Courier"/>
                <a:ea typeface="Courier New"/>
                <a:cs typeface="Courier"/>
                <a:sym typeface="Courier New"/>
              </a:rPr>
              <a:t>' object does </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a:solidFill>
                  <a:srgbClr val="FF66FF"/>
                </a:solidFill>
                <a:latin typeface="Courier"/>
                <a:ea typeface="Courier New"/>
                <a:cs typeface="Courier"/>
                <a:sym typeface="Courier New"/>
              </a:rPr>
              <a:t>not support </a:t>
            </a:r>
            <a:r>
              <a:rPr lang="en-US" sz="3000" i="0" u="none" strike="noStrike" cap="none" dirty="0">
                <a:solidFill>
                  <a:srgbClr val="00FFFF"/>
                </a:solidFill>
                <a:latin typeface="Courier"/>
                <a:ea typeface="Courier New"/>
                <a:cs typeface="Courier"/>
                <a:sym typeface="Courier New"/>
              </a:rPr>
              <a:t>item</a:t>
            </a:r>
            <a:r>
              <a:rPr lang="en-US" sz="3000" i="0" u="none" strike="noStrike" cap="none" dirty="0">
                <a:solidFill>
                  <a:srgbClr val="FF66FF"/>
                </a:solidFill>
                <a:latin typeface="Courier"/>
                <a:ea typeface="Courier New"/>
                <a:cs typeface="Courier"/>
                <a:sym typeface="Courier New"/>
              </a:rPr>
              <a:t> </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a:solidFill>
                  <a:srgbClr val="FF66FF"/>
                </a:solidFill>
                <a:latin typeface="Courier"/>
                <a:ea typeface="Courier New"/>
                <a:cs typeface="Courier"/>
                <a:sym typeface="Courier New"/>
              </a:rPr>
              <a:t>Assignment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p>
        </p:txBody>
      </p:sp>
      <p:sp>
        <p:nvSpPr>
          <p:cNvPr id="186" name="Shape 186"/>
          <p:cNvSpPr txBox="1"/>
          <p:nvPr/>
        </p:nvSpPr>
        <p:spPr>
          <a:xfrm>
            <a:off x="11099800" y="4433879"/>
            <a:ext cx="4927598" cy="33909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z</a:t>
            </a:r>
            <a:r>
              <a:rPr lang="en-US" sz="3000" i="0" u="none" strike="noStrike" cap="none" dirty="0">
                <a:solidFill>
                  <a:schemeClr val="lt1"/>
                </a:solidFill>
                <a:latin typeface="Courier"/>
                <a:ea typeface="Courier New"/>
                <a:cs typeface="Courier"/>
                <a:sym typeface="Courier New"/>
              </a:rPr>
              <a:t> = (5, 4, 3)</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z</a:t>
            </a:r>
            <a:r>
              <a:rPr lang="en-US" sz="3000" i="0" u="none" strike="noStrike" cap="none" dirty="0">
                <a:solidFill>
                  <a:srgbClr val="00FFFF"/>
                </a:solidFill>
                <a:latin typeface="Courier"/>
                <a:ea typeface="Courier New"/>
                <a:cs typeface="Courier"/>
                <a:sym typeface="Courier New"/>
              </a:rPr>
              <a:t>[2]</a:t>
            </a:r>
            <a:r>
              <a:rPr lang="en-US" sz="3000" i="0" u="none" strike="noStrike" cap="none" dirty="0">
                <a:solidFill>
                  <a:schemeClr val="lt1"/>
                </a:solidFill>
                <a:latin typeface="Courier"/>
                <a:ea typeface="Courier New"/>
                <a:cs typeface="Courier"/>
                <a:sym typeface="Courier New"/>
              </a:rPr>
              <a:t> = 0</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Traceback</a:t>
            </a:r>
            <a:r>
              <a:rPr lang="en-US" sz="3000" i="0" u="none" strike="noStrike" cap="none" dirty="0">
                <a:solidFill>
                  <a:srgbClr val="FF66FF"/>
                </a:solidFill>
                <a:latin typeface="Courier"/>
                <a:ea typeface="Courier New"/>
                <a:cs typeface="Courier"/>
                <a:sym typeface="Courier New"/>
              </a:rPr>
              <a:t>:'tuple' object does </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a:solidFill>
                  <a:srgbClr val="FF66FF"/>
                </a:solidFill>
                <a:latin typeface="Courier"/>
                <a:ea typeface="Courier New"/>
                <a:cs typeface="Courier"/>
                <a:sym typeface="Courier New"/>
              </a:rPr>
              <a:t>not support </a:t>
            </a:r>
            <a:r>
              <a:rPr lang="en-US" sz="3000" i="0" u="none" strike="noStrike" cap="none" dirty="0">
                <a:solidFill>
                  <a:srgbClr val="00FFFF"/>
                </a:solidFill>
                <a:latin typeface="Courier"/>
                <a:ea typeface="Courier New"/>
                <a:cs typeface="Courier"/>
                <a:sym typeface="Courier New"/>
              </a:rPr>
              <a:t>item</a:t>
            </a:r>
            <a:r>
              <a:rPr lang="en-US" sz="3000" i="0" u="none" strike="noStrike" cap="none" dirty="0">
                <a:solidFill>
                  <a:srgbClr val="FF66FF"/>
                </a:solidFill>
                <a:latin typeface="Courier"/>
                <a:ea typeface="Courier New"/>
                <a:cs typeface="Courier"/>
                <a:sym typeface="Courier New"/>
              </a:rPr>
              <a:t> </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a:solidFill>
                  <a:srgbClr val="FF66FF"/>
                </a:solidFill>
                <a:latin typeface="Courier"/>
                <a:ea typeface="Courier New"/>
                <a:cs typeface="Courier"/>
                <a:sym typeface="Courier New"/>
              </a:rPr>
              <a:t>Assignment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800" u="none" strike="noStrike" cap="none" dirty="0" err="1">
                <a:solidFill>
                  <a:srgbClr val="FFD966"/>
                </a:solidFill>
                <a:latin typeface="Arial" charset="0"/>
                <a:ea typeface="Arial" charset="0"/>
                <a:cs typeface="Arial" charset="0"/>
                <a:sym typeface="Cabin"/>
              </a:rPr>
              <a:t>Cosas</a:t>
            </a:r>
            <a:r>
              <a:rPr lang="en-US" sz="7800" u="none" strike="noStrike" cap="none" dirty="0">
                <a:solidFill>
                  <a:srgbClr val="FFD966"/>
                </a:solidFill>
                <a:latin typeface="Arial" charset="0"/>
                <a:ea typeface="Arial" charset="0"/>
                <a:cs typeface="Arial" charset="0"/>
                <a:sym typeface="Cabin"/>
              </a:rPr>
              <a:t> que</a:t>
            </a:r>
            <a:r>
              <a:rPr lang="en-US" sz="7800" u="none" strike="noStrike" cap="none" dirty="0">
                <a:solidFill>
                  <a:srgbClr val="FFFF00"/>
                </a:solidFill>
                <a:latin typeface="Arial" charset="0"/>
                <a:ea typeface="Arial" charset="0"/>
                <a:cs typeface="Arial" charset="0"/>
                <a:sym typeface="Cabin"/>
              </a:rPr>
              <a:t> </a:t>
            </a:r>
            <a:r>
              <a:rPr lang="en-US" sz="7800" u="none" strike="noStrike" cap="none" dirty="0">
                <a:solidFill>
                  <a:srgbClr val="FF66FF"/>
                </a:solidFill>
                <a:latin typeface="Arial" charset="0"/>
                <a:ea typeface="Arial" charset="0"/>
                <a:cs typeface="Arial" charset="0"/>
                <a:sym typeface="Cabin"/>
              </a:rPr>
              <a:t>no</a:t>
            </a:r>
            <a:r>
              <a:rPr lang="en-US" sz="7800" u="none" strike="noStrike" cap="none" dirty="0">
                <a:solidFill>
                  <a:srgbClr val="FFFF00"/>
                </a:solidFill>
                <a:latin typeface="Arial" charset="0"/>
                <a:ea typeface="Arial" charset="0"/>
                <a:cs typeface="Arial" charset="0"/>
                <a:sym typeface="Cabin"/>
              </a:rPr>
              <a:t> </a:t>
            </a:r>
            <a:r>
              <a:rPr lang="en-US" sz="7800" dirty="0">
                <a:solidFill>
                  <a:srgbClr val="FFD966"/>
                </a:solidFill>
                <a:latin typeface="Arial" charset="0"/>
                <a:ea typeface="Arial" charset="0"/>
                <a:cs typeface="Arial" charset="0"/>
                <a:sym typeface="Cabin"/>
              </a:rPr>
              <a:t>se </a:t>
            </a:r>
            <a:r>
              <a:rPr lang="en-US" sz="7800" dirty="0" err="1">
                <a:solidFill>
                  <a:srgbClr val="FFD966"/>
                </a:solidFill>
                <a:latin typeface="Arial" charset="0"/>
                <a:ea typeface="Arial" charset="0"/>
                <a:cs typeface="Arial" charset="0"/>
                <a:sym typeface="Cabin"/>
              </a:rPr>
              <a:t>deben</a:t>
            </a:r>
            <a:r>
              <a:rPr lang="en-US" sz="7800" dirty="0">
                <a:solidFill>
                  <a:srgbClr val="FFD966"/>
                </a:solidFill>
                <a:latin typeface="Arial" charset="0"/>
                <a:ea typeface="Arial" charset="0"/>
                <a:cs typeface="Arial" charset="0"/>
                <a:sym typeface="Cabin"/>
              </a:rPr>
              <a:t> </a:t>
            </a:r>
            <a:r>
              <a:rPr lang="en-US" sz="7800" dirty="0" err="1">
                <a:solidFill>
                  <a:srgbClr val="FFD966"/>
                </a:solidFill>
                <a:latin typeface="Arial" charset="0"/>
                <a:ea typeface="Arial" charset="0"/>
                <a:cs typeface="Arial" charset="0"/>
                <a:sym typeface="Cabin"/>
              </a:rPr>
              <a:t>Hacer</a:t>
            </a:r>
            <a:r>
              <a:rPr lang="en-US" sz="7800" dirty="0">
                <a:solidFill>
                  <a:srgbClr val="FFD966"/>
                </a:solidFill>
                <a:latin typeface="Arial" charset="0"/>
                <a:ea typeface="Arial" charset="0"/>
                <a:cs typeface="Arial" charset="0"/>
                <a:sym typeface="Cabin"/>
              </a:rPr>
              <a:t> con </a:t>
            </a:r>
            <a:r>
              <a:rPr lang="en-US" sz="7800" dirty="0" err="1">
                <a:solidFill>
                  <a:srgbClr val="FFD966"/>
                </a:solidFill>
                <a:latin typeface="Arial" charset="0"/>
                <a:ea typeface="Arial" charset="0"/>
                <a:cs typeface="Arial" charset="0"/>
                <a:sym typeface="Cabin"/>
              </a:rPr>
              <a:t>Tuplas</a:t>
            </a:r>
            <a:endParaRPr lang="en-US" sz="7800" u="none" strike="noStrike" cap="none" dirty="0">
              <a:solidFill>
                <a:srgbClr val="FFD966"/>
              </a:solidFill>
              <a:latin typeface="Arial" charset="0"/>
              <a:ea typeface="Arial" charset="0"/>
              <a:cs typeface="Arial" charset="0"/>
              <a:sym typeface="Cabin"/>
            </a:endParaRPr>
          </a:p>
        </p:txBody>
      </p:sp>
      <p:sp>
        <p:nvSpPr>
          <p:cNvPr id="192" name="Shape 192"/>
          <p:cNvSpPr txBox="1"/>
          <p:nvPr/>
        </p:nvSpPr>
        <p:spPr>
          <a:xfrm>
            <a:off x="1422400" y="2527300"/>
            <a:ext cx="13416000" cy="54165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x</a:t>
            </a:r>
            <a:r>
              <a:rPr lang="en-US" sz="3000" i="0" u="none" strike="noStrike" cap="none" dirty="0">
                <a:solidFill>
                  <a:schemeClr val="lt1"/>
                </a:solidFill>
                <a:latin typeface="Courier"/>
                <a:ea typeface="Courier New"/>
                <a:cs typeface="Courier"/>
                <a:sym typeface="Courier New"/>
              </a:rPr>
              <a:t> = </a:t>
            </a:r>
            <a:r>
              <a:rPr lang="en-US" sz="3000" i="0" u="none" strike="noStrike" cap="none" dirty="0">
                <a:solidFill>
                  <a:srgbClr val="FF7F00"/>
                </a:solidFill>
                <a:latin typeface="Courier"/>
                <a:ea typeface="Courier New"/>
                <a:cs typeface="Courier"/>
                <a:sym typeface="Courier New"/>
              </a:rPr>
              <a:t>(3, 2, 1)</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00FF00"/>
                </a:solidFill>
                <a:latin typeface="Courier"/>
                <a:ea typeface="Courier New"/>
                <a:cs typeface="Courier"/>
                <a:sym typeface="Courier New"/>
              </a:rPr>
              <a:t>x</a:t>
            </a:r>
            <a:r>
              <a:rPr lang="en-US" sz="3000" i="0" u="none" strike="noStrike" cap="none" dirty="0" err="1">
                <a:solidFill>
                  <a:srgbClr val="FF00FF"/>
                </a:solidFill>
                <a:latin typeface="Courier"/>
                <a:ea typeface="Courier New"/>
                <a:cs typeface="Courier"/>
                <a:sym typeface="Courier New"/>
              </a:rPr>
              <a:t>.sort</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Traceback</a:t>
            </a:r>
            <a:r>
              <a:rPr lang="en-US" sz="3000" i="0" u="none" strike="noStrike" cap="none" dirty="0">
                <a:solidFill>
                  <a:srgbClr val="FF66FF"/>
                </a:solidFill>
                <a:latin typeface="Courier"/>
                <a:ea typeface="Courier New"/>
                <a:cs typeface="Courier"/>
                <a:sym typeface="Courier New"/>
              </a:rPr>
              <a:t>:</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AttributeError</a:t>
            </a:r>
            <a:r>
              <a:rPr lang="en-US" sz="3000" i="0" u="none" strike="noStrike" cap="none" dirty="0">
                <a:solidFill>
                  <a:srgbClr val="FF66FF"/>
                </a:solidFill>
                <a:latin typeface="Courier"/>
                <a:ea typeface="Courier New"/>
                <a:cs typeface="Courier"/>
                <a:sym typeface="Courier New"/>
              </a:rPr>
              <a:t>: 'tuple' object has no attribute 'sort'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00FF00"/>
                </a:solidFill>
                <a:latin typeface="Courier"/>
                <a:ea typeface="Courier New"/>
                <a:cs typeface="Courier"/>
                <a:sym typeface="Courier New"/>
              </a:rPr>
              <a:t>x</a:t>
            </a:r>
            <a:r>
              <a:rPr lang="en-US" sz="3000" i="0" u="none" strike="noStrike" cap="none" dirty="0" err="1">
                <a:solidFill>
                  <a:srgbClr val="FF00FF"/>
                </a:solidFill>
                <a:latin typeface="Courier"/>
                <a:ea typeface="Courier New"/>
                <a:cs typeface="Courier"/>
                <a:sym typeface="Courier New"/>
              </a:rPr>
              <a:t>.append</a:t>
            </a:r>
            <a:r>
              <a:rPr lang="en-US" sz="3000" i="0" u="none" strike="noStrike" cap="none" dirty="0">
                <a:solidFill>
                  <a:schemeClr val="lt1"/>
                </a:solidFill>
                <a:latin typeface="Courier"/>
                <a:ea typeface="Courier New"/>
                <a:cs typeface="Courier"/>
                <a:sym typeface="Courier New"/>
              </a:rPr>
              <a:t>(5)</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Traceback</a:t>
            </a:r>
            <a:r>
              <a:rPr lang="en-US" sz="3000" i="0" u="none" strike="noStrike" cap="none" dirty="0">
                <a:solidFill>
                  <a:srgbClr val="FF66FF"/>
                </a:solidFill>
                <a:latin typeface="Courier"/>
                <a:ea typeface="Courier New"/>
                <a:cs typeface="Courier"/>
                <a:sym typeface="Courier New"/>
              </a:rPr>
              <a:t>:</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AttributeError</a:t>
            </a:r>
            <a:r>
              <a:rPr lang="en-US" sz="3000" i="0" u="none" strike="noStrike" cap="none" dirty="0">
                <a:solidFill>
                  <a:srgbClr val="FF66FF"/>
                </a:solidFill>
                <a:latin typeface="Courier"/>
                <a:ea typeface="Courier New"/>
                <a:cs typeface="Courier"/>
                <a:sym typeface="Courier New"/>
              </a:rPr>
              <a:t>: 'tuple' object has no attribute 'append'</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00FF00"/>
                </a:solidFill>
                <a:latin typeface="Courier"/>
                <a:ea typeface="Courier New"/>
                <a:cs typeface="Courier"/>
                <a:sym typeface="Courier New"/>
              </a:rPr>
              <a:t>x</a:t>
            </a:r>
            <a:r>
              <a:rPr lang="en-US" sz="3000" i="0" u="none" strike="noStrike" cap="none" dirty="0" err="1">
                <a:solidFill>
                  <a:srgbClr val="FF00FF"/>
                </a:solidFill>
                <a:latin typeface="Courier"/>
                <a:ea typeface="Courier New"/>
                <a:cs typeface="Courier"/>
                <a:sym typeface="Courier New"/>
              </a:rPr>
              <a:t>.reverse</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Traceback</a:t>
            </a:r>
            <a:r>
              <a:rPr lang="en-US" sz="3000" i="0" u="none" strike="noStrike" cap="none" dirty="0">
                <a:solidFill>
                  <a:srgbClr val="FF66FF"/>
                </a:solidFill>
                <a:latin typeface="Courier"/>
                <a:ea typeface="Courier New"/>
                <a:cs typeface="Courier"/>
                <a:sym typeface="Courier New"/>
              </a:rPr>
              <a:t>:</a:t>
            </a:r>
          </a:p>
          <a:p>
            <a:pPr marL="0" marR="0" lvl="0" indent="0" algn="l" rtl="0">
              <a:lnSpc>
                <a:spcPct val="100000"/>
              </a:lnSpc>
              <a:spcBef>
                <a:spcPts val="0"/>
              </a:spcBef>
              <a:spcAft>
                <a:spcPts val="0"/>
              </a:spcAft>
              <a:buClr>
                <a:srgbClr val="FF66FF"/>
              </a:buClr>
              <a:buSzPct val="25000"/>
              <a:buFont typeface="Courier New"/>
              <a:buNone/>
            </a:pPr>
            <a:r>
              <a:rPr lang="en-US" sz="3000" i="0" u="none" strike="noStrike" cap="none" dirty="0" err="1">
                <a:solidFill>
                  <a:srgbClr val="FF66FF"/>
                </a:solidFill>
                <a:latin typeface="Courier"/>
                <a:ea typeface="Courier New"/>
                <a:cs typeface="Courier"/>
                <a:sym typeface="Courier New"/>
              </a:rPr>
              <a:t>AttributeError</a:t>
            </a:r>
            <a:r>
              <a:rPr lang="en-US" sz="3000" i="0" u="none" strike="noStrike" cap="none" dirty="0">
                <a:solidFill>
                  <a:srgbClr val="FF66FF"/>
                </a:solidFill>
                <a:latin typeface="Courier"/>
                <a:ea typeface="Courier New"/>
                <a:cs typeface="Courier"/>
                <a:sym typeface="Courier New"/>
              </a:rPr>
              <a:t>: 'tuple' object has no attribute 'reverse'</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prstGeom prst="rect">
            <a:avLst/>
          </a:prstGeom>
          <a:noFill/>
          <a:ln>
            <a:noFill/>
          </a:ln>
        </p:spPr>
        <p:txBody>
          <a:bodyPr lIns="50800" tIns="50800" rIns="50800" bIns="50800" anchor="ctr" anchorCtr="0">
            <a:noAutofit/>
          </a:bodyPr>
          <a:lstStyle/>
          <a:p>
            <a:pPr lvl="0">
              <a:spcBef>
                <a:spcPts val="0"/>
              </a:spcBef>
              <a:buClr>
                <a:srgbClr val="00FF00"/>
              </a:buClr>
              <a:buSzPct val="25000"/>
            </a:pPr>
            <a:r>
              <a:rPr lang="es-ES" sz="7800" dirty="0">
                <a:solidFill>
                  <a:srgbClr val="FFD966"/>
                </a:solidFill>
                <a:latin typeface="Arial" charset="0"/>
                <a:ea typeface="Arial" charset="0"/>
                <a:cs typeface="Arial" charset="0"/>
                <a:sym typeface="Cabin"/>
              </a:rPr>
              <a:t>Un Cuento sobre Dos Secuencias</a:t>
            </a:r>
            <a:endParaRPr lang="en-US" sz="7800" u="none" strike="noStrike" cap="none" dirty="0">
              <a:solidFill>
                <a:srgbClr val="FFD966"/>
              </a:solidFill>
              <a:latin typeface="Arial" charset="0"/>
              <a:ea typeface="Arial" charset="0"/>
              <a:cs typeface="Arial" charset="0"/>
              <a:sym typeface="Cabin"/>
            </a:endParaRPr>
          </a:p>
        </p:txBody>
      </p:sp>
      <p:sp>
        <p:nvSpPr>
          <p:cNvPr id="198" name="Shape 198"/>
          <p:cNvSpPr txBox="1"/>
          <p:nvPr/>
        </p:nvSpPr>
        <p:spPr>
          <a:xfrm>
            <a:off x="1765300" y="3454400"/>
            <a:ext cx="12712699" cy="386079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l</a:t>
            </a:r>
            <a:r>
              <a:rPr lang="en-US" sz="3000" i="0" u="none" strike="noStrike" cap="none" dirty="0">
                <a:solidFill>
                  <a:schemeClr val="lt1"/>
                </a:solidFill>
                <a:latin typeface="Courier"/>
                <a:ea typeface="Courier New"/>
                <a:cs typeface="Courier"/>
                <a:sym typeface="Courier New"/>
              </a:rPr>
              <a:t> = </a:t>
            </a:r>
            <a:r>
              <a:rPr lang="en-US" sz="3000" i="0" u="none" strike="noStrike" cap="none" dirty="0">
                <a:solidFill>
                  <a:srgbClr val="FF00FF"/>
                </a:solidFill>
                <a:latin typeface="Courier"/>
                <a:ea typeface="Courier New"/>
                <a:cs typeface="Courier"/>
                <a:sym typeface="Courier New"/>
              </a:rPr>
              <a:t>list</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FF00FF"/>
                </a:solidFill>
                <a:latin typeface="Courier"/>
                <a:ea typeface="Courier New"/>
                <a:cs typeface="Courier"/>
                <a:sym typeface="Courier New"/>
              </a:rPr>
              <a:t>dir</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00FF00"/>
                </a:solidFill>
                <a:latin typeface="Courier"/>
                <a:ea typeface="Courier New"/>
                <a:cs typeface="Courier"/>
                <a:sym typeface="Courier New"/>
              </a:rPr>
              <a:t>l</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['append', 'count', 'extend', 'index', 'insert', 'pop', 'remove', 'reverse', 'sort']</a:t>
            </a:r>
          </a:p>
          <a:p>
            <a:pPr marL="0" marR="0" lvl="0" indent="0" algn="ctr" rtl="0">
              <a:lnSpc>
                <a:spcPct val="100000"/>
              </a:lnSpc>
              <a:spcBef>
                <a:spcPts val="0"/>
              </a:spcBef>
              <a:spcAft>
                <a:spcPts val="0"/>
              </a:spcAft>
              <a:buClr>
                <a:srgbClr val="000000"/>
              </a:buClr>
              <a:buFont typeface="Arial"/>
              <a:buNone/>
            </a:pPr>
            <a:endParaRPr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a:solidFill>
                  <a:srgbClr val="00FF00"/>
                </a:solidFill>
                <a:latin typeface="Courier"/>
                <a:ea typeface="Courier New"/>
                <a:cs typeface="Courier"/>
                <a:sym typeface="Courier New"/>
              </a:rPr>
              <a:t>t</a:t>
            </a:r>
            <a:r>
              <a:rPr lang="en-US" sz="3000" i="0" u="none" strike="noStrike" cap="none" dirty="0">
                <a:solidFill>
                  <a:schemeClr val="lt1"/>
                </a:solidFill>
                <a:latin typeface="Courier"/>
                <a:ea typeface="Courier New"/>
                <a:cs typeface="Courier"/>
                <a:sym typeface="Courier New"/>
              </a:rPr>
              <a:t> = </a:t>
            </a:r>
            <a:r>
              <a:rPr lang="en-US" sz="3000" i="0" u="none" strike="noStrike" cap="none" dirty="0">
                <a:solidFill>
                  <a:srgbClr val="FF00FF"/>
                </a:solidFill>
                <a:latin typeface="Courier"/>
                <a:ea typeface="Courier New"/>
                <a:cs typeface="Courier"/>
                <a:sym typeface="Courier New"/>
              </a:rPr>
              <a:t>tuple</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&gt;&gt;&gt; </a:t>
            </a:r>
            <a:r>
              <a:rPr lang="en-US" sz="3000" i="0" u="none" strike="noStrike" cap="none" dirty="0" err="1">
                <a:solidFill>
                  <a:srgbClr val="FF00FF"/>
                </a:solidFill>
                <a:latin typeface="Courier"/>
                <a:ea typeface="Courier New"/>
                <a:cs typeface="Courier"/>
                <a:sym typeface="Courier New"/>
              </a:rPr>
              <a:t>dir</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00FF00"/>
                </a:solidFill>
                <a:latin typeface="Courier"/>
                <a:ea typeface="Courier New"/>
                <a:cs typeface="Courier"/>
                <a:sym typeface="Courier New"/>
              </a:rPr>
              <a:t>t</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['count', 'index']</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1155700" y="789708"/>
            <a:ext cx="13322300" cy="1750191"/>
          </a:xfrm>
          <a:prstGeom prst="rect">
            <a:avLst/>
          </a:prstGeom>
          <a:noFill/>
          <a:ln>
            <a:noFill/>
          </a:ln>
        </p:spPr>
        <p:txBody>
          <a:bodyPr lIns="50800" tIns="50800" rIns="50800" bIns="50800" anchor="ctr" anchorCtr="0">
            <a:noAutofit/>
          </a:bodyPr>
          <a:lstStyle/>
          <a:p>
            <a:pPr lvl="0">
              <a:spcBef>
                <a:spcPts val="0"/>
              </a:spcBef>
              <a:buClr>
                <a:srgbClr val="00FF00"/>
              </a:buClr>
              <a:buSzPct val="25000"/>
            </a:pPr>
            <a:r>
              <a:rPr lang="es-ES" sz="7800" dirty="0">
                <a:solidFill>
                  <a:srgbClr val="FFD966"/>
                </a:solidFill>
                <a:latin typeface="Arial" charset="0"/>
                <a:ea typeface="Arial" charset="0"/>
                <a:cs typeface="Arial" charset="0"/>
                <a:sym typeface="Cabin"/>
              </a:rPr>
              <a:t>Las Tuplas Son Más Eficientes</a:t>
            </a:r>
            <a:endParaRPr lang="en-US" sz="7800" u="none" strike="noStrike" cap="none" dirty="0">
              <a:solidFill>
                <a:srgbClr val="FFD966"/>
              </a:solidFill>
              <a:latin typeface="Arial" charset="0"/>
              <a:ea typeface="Arial" charset="0"/>
              <a:cs typeface="Arial" charset="0"/>
              <a:sym typeface="Cabin"/>
            </a:endParaRPr>
          </a:p>
        </p:txBody>
      </p:sp>
      <p:sp>
        <p:nvSpPr>
          <p:cNvPr id="204" name="Shape 204"/>
          <p:cNvSpPr txBox="1">
            <a:spLocks noGrp="1"/>
          </p:cNvSpPr>
          <p:nvPr>
            <p:ph idx="1"/>
          </p:nvPr>
        </p:nvSpPr>
        <p:spPr>
          <a:xfrm>
            <a:off x="1155700" y="2603500"/>
            <a:ext cx="13932000" cy="4931562"/>
          </a:xfrm>
          <a:prstGeom prst="rect">
            <a:avLst/>
          </a:prstGeom>
          <a:noFill/>
          <a:ln>
            <a:noFill/>
          </a:ln>
        </p:spPr>
        <p:txBody>
          <a:bodyPr lIns="50800" tIns="50800" rIns="50800" bIns="50800" anchor="ctr" anchorCtr="0">
            <a:noAutofit/>
          </a:bodyPr>
          <a:lstStyle/>
          <a:p>
            <a:pPr marL="1104900" lvl="0" indent="-609600">
              <a:spcBef>
                <a:spcPts val="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Puesto que Python no tiene que construir la estructura de una tupla de modo que sea modificable, las tuplas son más simples y eficientes, en términos de uso de memoria y desempeño, que una lista</a:t>
            </a:r>
          </a:p>
          <a:p>
            <a:pPr marL="1104900" lvl="0" indent="-609600">
              <a:spcBef>
                <a:spcPts val="0"/>
              </a:spcBef>
              <a:buClr>
                <a:schemeClr val="lt1"/>
              </a:buClr>
              <a:buSzPct val="100000"/>
              <a:buFont typeface="Cabin"/>
              <a:buChar char="•"/>
            </a:pPr>
            <a:endParaRPr lang="es-419" sz="3600" dirty="0">
              <a:solidFill>
                <a:schemeClr val="lt1"/>
              </a:solidFill>
              <a:latin typeface="Arial" charset="0"/>
              <a:ea typeface="Arial" charset="0"/>
              <a:cs typeface="Arial" charset="0"/>
              <a:sym typeface="Cabin"/>
            </a:endParaRPr>
          </a:p>
          <a:p>
            <a:pPr marL="1104900" lvl="0" indent="-609600">
              <a:spcBef>
                <a:spcPts val="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Así que en nuestros programas, cuando creamos “variables temporales”, preferimos tuplas en vez de listas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prstGeom prst="rect">
            <a:avLst/>
          </a:prstGeom>
          <a:noFill/>
          <a:ln>
            <a:noFill/>
          </a:ln>
        </p:spPr>
        <p:txBody>
          <a:bodyPr lIns="50800" tIns="50800" rIns="50800" bIns="50800" anchor="ctr" anchorCtr="0">
            <a:noAutofit/>
          </a:bodyPr>
          <a:lstStyle/>
          <a:p>
            <a:pPr lvl="0">
              <a:spcBef>
                <a:spcPts val="0"/>
              </a:spcBef>
              <a:buClr>
                <a:srgbClr val="FF7F00"/>
              </a:buClr>
              <a:buSzPct val="25000"/>
            </a:pPr>
            <a:r>
              <a:rPr lang="en-US" sz="7800" dirty="0" err="1">
                <a:solidFill>
                  <a:srgbClr val="FFD966"/>
                </a:solidFill>
                <a:latin typeface="Arial" charset="0"/>
                <a:ea typeface="Arial" charset="0"/>
                <a:cs typeface="Arial" charset="0"/>
                <a:sym typeface="Cabin"/>
              </a:rPr>
              <a:t>Tuplas</a:t>
            </a:r>
            <a:r>
              <a:rPr lang="en-US" sz="7800" dirty="0">
                <a:solidFill>
                  <a:srgbClr val="FFD966"/>
                </a:solidFill>
                <a:latin typeface="Arial" charset="0"/>
                <a:ea typeface="Arial" charset="0"/>
                <a:cs typeface="Arial" charset="0"/>
                <a:sym typeface="Cabin"/>
              </a:rPr>
              <a:t> y </a:t>
            </a:r>
            <a:r>
              <a:rPr lang="en-US" sz="7800" dirty="0" err="1">
                <a:solidFill>
                  <a:srgbClr val="FFD966"/>
                </a:solidFill>
                <a:latin typeface="Arial" charset="0"/>
                <a:ea typeface="Arial" charset="0"/>
                <a:cs typeface="Arial" charset="0"/>
                <a:sym typeface="Cabin"/>
              </a:rPr>
              <a:t>Asignaciones</a:t>
            </a:r>
            <a:endParaRPr lang="en-US" sz="7800" u="none" strike="noStrike" cap="none" dirty="0">
              <a:solidFill>
                <a:srgbClr val="FFD966"/>
              </a:solidFill>
              <a:latin typeface="Arial" charset="0"/>
              <a:ea typeface="Arial" charset="0"/>
              <a:cs typeface="Arial" charset="0"/>
              <a:sym typeface="Cabin"/>
            </a:endParaRPr>
          </a:p>
        </p:txBody>
      </p:sp>
      <p:sp>
        <p:nvSpPr>
          <p:cNvPr id="210" name="Shape 210"/>
          <p:cNvSpPr txBox="1">
            <a:spLocks noGrp="1"/>
          </p:cNvSpPr>
          <p:nvPr>
            <p:ph idx="1"/>
          </p:nvPr>
        </p:nvSpPr>
        <p:spPr>
          <a:xfrm>
            <a:off x="1155700" y="2603500"/>
            <a:ext cx="13932000" cy="1997075"/>
          </a:xfrm>
          <a:prstGeom prst="rect">
            <a:avLst/>
          </a:prstGeom>
          <a:noFill/>
          <a:ln>
            <a:noFill/>
          </a:ln>
        </p:spPr>
        <p:txBody>
          <a:bodyPr lIns="50800" tIns="50800" rIns="50800" bIns="50800" anchor="ctr" anchorCtr="0">
            <a:noAutofit/>
          </a:bodyPr>
          <a:lstStyle/>
          <a:p>
            <a:pPr marL="1104900" lvl="0" indent="-609600">
              <a:spcBef>
                <a:spcPts val="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También podemos poner una </a:t>
            </a:r>
            <a:r>
              <a:rPr lang="es-419" sz="3600" dirty="0">
                <a:solidFill>
                  <a:srgbClr val="FF7F00"/>
                </a:solidFill>
                <a:latin typeface="Arial" charset="0"/>
                <a:ea typeface="Arial" charset="0"/>
                <a:cs typeface="Arial" charset="0"/>
                <a:sym typeface="Cabin"/>
              </a:rPr>
              <a:t>tupla</a:t>
            </a:r>
            <a:r>
              <a:rPr lang="es-419" sz="3600" dirty="0">
                <a:solidFill>
                  <a:schemeClr val="lt1"/>
                </a:solidFill>
                <a:latin typeface="Arial" charset="0"/>
                <a:ea typeface="Arial" charset="0"/>
                <a:cs typeface="Arial" charset="0"/>
                <a:sym typeface="Cabin"/>
              </a:rPr>
              <a:t> en el </a:t>
            </a:r>
            <a:r>
              <a:rPr lang="es-419" sz="3600" dirty="0">
                <a:solidFill>
                  <a:srgbClr val="00FFFF"/>
                </a:solidFill>
                <a:latin typeface="Arial" charset="0"/>
                <a:ea typeface="Arial" charset="0"/>
                <a:cs typeface="Arial" charset="0"/>
                <a:sym typeface="Cabin"/>
              </a:rPr>
              <a:t>lado izquierdo </a:t>
            </a:r>
            <a:r>
              <a:rPr lang="es-419" sz="3600" dirty="0">
                <a:solidFill>
                  <a:schemeClr val="lt1"/>
                </a:solidFill>
                <a:latin typeface="Arial" charset="0"/>
                <a:ea typeface="Arial" charset="0"/>
                <a:cs typeface="Arial" charset="0"/>
                <a:sym typeface="Cabin"/>
              </a:rPr>
              <a:t>de una sentencia de asignación</a:t>
            </a:r>
          </a:p>
          <a:p>
            <a:pPr marL="1104900" lvl="0" indent="-609600">
              <a:spcBef>
                <a:spcPts val="2300"/>
              </a:spcBef>
              <a:buClr>
                <a:schemeClr val="lt1"/>
              </a:buClr>
              <a:buSzPct val="100000"/>
              <a:buFont typeface="Cabin"/>
              <a:buChar char="•"/>
            </a:pPr>
            <a:r>
              <a:rPr lang="es-419" sz="3600" dirty="0">
                <a:solidFill>
                  <a:schemeClr val="lt1"/>
                </a:solidFill>
                <a:latin typeface="Arial" charset="0"/>
                <a:ea typeface="Arial" charset="0"/>
                <a:cs typeface="Arial" charset="0"/>
                <a:sym typeface="Cabin"/>
              </a:rPr>
              <a:t>Incluso podemos omitir los paréntesis</a:t>
            </a:r>
          </a:p>
        </p:txBody>
      </p:sp>
      <p:sp>
        <p:nvSpPr>
          <p:cNvPr id="211" name="Shape 211"/>
          <p:cNvSpPr txBox="1"/>
          <p:nvPr/>
        </p:nvSpPr>
        <p:spPr>
          <a:xfrm>
            <a:off x="4889500" y="5197475"/>
            <a:ext cx="7378699" cy="2921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300" i="0" u="none" strike="noStrike" cap="none" dirty="0">
                <a:solidFill>
                  <a:schemeClr val="lt1"/>
                </a:solidFill>
                <a:latin typeface="Courier"/>
                <a:ea typeface="Courier New"/>
                <a:cs typeface="Courier"/>
                <a:sym typeface="Courier New"/>
              </a:rPr>
              <a:t>&gt;&gt;&gt; </a:t>
            </a:r>
            <a:r>
              <a:rPr lang="en-US" sz="3300" i="0" u="none" strike="noStrike" cap="none" dirty="0">
                <a:solidFill>
                  <a:srgbClr val="FF7F00"/>
                </a:solidFill>
                <a:latin typeface="Courier"/>
                <a:ea typeface="Courier New"/>
                <a:cs typeface="Courier"/>
                <a:sym typeface="Courier New"/>
              </a:rPr>
              <a:t>(x, y)</a:t>
            </a:r>
            <a:r>
              <a:rPr lang="en-US" sz="3300" i="0" u="none" strike="noStrike" cap="none" dirty="0">
                <a:solidFill>
                  <a:schemeClr val="lt1"/>
                </a:solidFill>
                <a:latin typeface="Courier"/>
                <a:ea typeface="Courier New"/>
                <a:cs typeface="Courier"/>
                <a:sym typeface="Courier New"/>
              </a:rPr>
              <a:t> = </a:t>
            </a:r>
            <a:r>
              <a:rPr lang="en-US" sz="3300" i="0" u="none" strike="noStrike" cap="none" dirty="0">
                <a:solidFill>
                  <a:srgbClr val="FF7F00"/>
                </a:solidFill>
                <a:latin typeface="Courier"/>
                <a:ea typeface="Courier New"/>
                <a:cs typeface="Courier"/>
                <a:sym typeface="Courier New"/>
              </a:rPr>
              <a:t>(4, '</a:t>
            </a:r>
            <a:r>
              <a:rPr lang="en-US" sz="3300" i="0" u="none" strike="noStrike" cap="none" dirty="0" err="1">
                <a:solidFill>
                  <a:srgbClr val="FF7F00"/>
                </a:solidFill>
                <a:latin typeface="Courier"/>
                <a:ea typeface="Courier New"/>
                <a:cs typeface="Courier"/>
                <a:sym typeface="Courier New"/>
              </a:rPr>
              <a:t>fred</a:t>
            </a:r>
            <a:r>
              <a:rPr lang="en-US" sz="3300" i="0" u="none" strike="noStrike" cap="none" dirty="0">
                <a:solidFill>
                  <a:srgbClr val="FF7F00"/>
                </a:solidFill>
                <a:latin typeface="Courier"/>
                <a:ea typeface="Courier New"/>
                <a:cs typeface="Courier"/>
                <a:sym typeface="Courier New"/>
              </a:rPr>
              <a:t>')</a:t>
            </a:r>
          </a:p>
          <a:p>
            <a:pPr lvl="0">
              <a:buClr>
                <a:schemeClr val="lt1"/>
              </a:buClr>
              <a:buSzPct val="25000"/>
            </a:pPr>
            <a:r>
              <a:rPr lang="en-US" sz="3300" i="0" u="none" strike="noStrike" cap="none" dirty="0">
                <a:solidFill>
                  <a:schemeClr val="lt1"/>
                </a:solidFill>
                <a:latin typeface="Courier"/>
                <a:ea typeface="Courier New"/>
                <a:cs typeface="Courier"/>
                <a:sym typeface="Courier New"/>
              </a:rPr>
              <a:t>&gt;&gt;&gt; </a:t>
            </a:r>
            <a:r>
              <a:rPr lang="en-US" sz="3300" i="0" u="none" strike="noStrike" cap="none" dirty="0">
                <a:solidFill>
                  <a:srgbClr val="FFFF00"/>
                </a:solidFill>
                <a:latin typeface="Courier"/>
                <a:ea typeface="Courier New"/>
                <a:cs typeface="Courier"/>
                <a:sym typeface="Courier New"/>
              </a:rPr>
              <a:t>print(</a:t>
            </a:r>
            <a:r>
              <a:rPr lang="en-US" sz="3300" i="0" u="none" strike="noStrike" cap="none" dirty="0">
                <a:solidFill>
                  <a:srgbClr val="00FF00"/>
                </a:solidFill>
                <a:latin typeface="Courier"/>
                <a:ea typeface="Courier New"/>
                <a:cs typeface="Courier"/>
                <a:sym typeface="Courier New"/>
              </a:rPr>
              <a:t>y</a:t>
            </a:r>
            <a:r>
              <a:rPr lang="en-US" sz="3600" dirty="0">
                <a:solidFill>
                  <a:srgbClr val="FFFF00"/>
                </a:solidFill>
                <a:latin typeface="Courier"/>
                <a:ea typeface="Courier New"/>
                <a:cs typeface="Courier"/>
                <a:sym typeface="Courier New"/>
              </a:rPr>
              <a:t>)</a:t>
            </a:r>
            <a:endParaRPr lang="en-US" sz="33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300" i="0" u="none" strike="noStrike" cap="none" dirty="0" err="1">
                <a:solidFill>
                  <a:schemeClr val="lt1"/>
                </a:solidFill>
                <a:latin typeface="Courier"/>
                <a:ea typeface="Courier New"/>
                <a:cs typeface="Courier"/>
                <a:sym typeface="Courier New"/>
              </a:rPr>
              <a:t>fred</a:t>
            </a:r>
            <a:endParaRPr lang="en-US" sz="33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300" i="0" u="none" strike="noStrike" cap="none" dirty="0">
                <a:solidFill>
                  <a:schemeClr val="lt1"/>
                </a:solidFill>
                <a:latin typeface="Courier"/>
                <a:ea typeface="Courier New"/>
                <a:cs typeface="Courier"/>
                <a:sym typeface="Courier New"/>
              </a:rPr>
              <a:t>&gt;&gt;&gt; </a:t>
            </a:r>
            <a:r>
              <a:rPr lang="en-US" sz="3300" i="0" u="none" strike="noStrike" cap="none" dirty="0">
                <a:solidFill>
                  <a:srgbClr val="FF7F00"/>
                </a:solidFill>
                <a:latin typeface="Courier"/>
                <a:ea typeface="Courier New"/>
                <a:cs typeface="Courier"/>
                <a:sym typeface="Courier New"/>
              </a:rPr>
              <a:t>(a, b)</a:t>
            </a:r>
            <a:r>
              <a:rPr lang="en-US" sz="3300" i="0" u="none" strike="noStrike" cap="none" dirty="0">
                <a:solidFill>
                  <a:schemeClr val="lt1"/>
                </a:solidFill>
                <a:latin typeface="Courier"/>
                <a:ea typeface="Courier New"/>
                <a:cs typeface="Courier"/>
                <a:sym typeface="Courier New"/>
              </a:rPr>
              <a:t> = </a:t>
            </a:r>
            <a:r>
              <a:rPr lang="en-US" sz="3300" i="0" u="none" strike="noStrike" cap="none" dirty="0">
                <a:solidFill>
                  <a:srgbClr val="FF7F00"/>
                </a:solidFill>
                <a:latin typeface="Courier"/>
                <a:ea typeface="Courier New"/>
                <a:cs typeface="Courier"/>
                <a:sym typeface="Courier New"/>
              </a:rPr>
              <a:t>(99, 98)</a:t>
            </a:r>
          </a:p>
          <a:p>
            <a:pPr lvl="0">
              <a:buClr>
                <a:schemeClr val="lt1"/>
              </a:buClr>
              <a:buSzPct val="25000"/>
            </a:pPr>
            <a:r>
              <a:rPr lang="en-US" sz="3300" i="0" u="none" strike="noStrike" cap="none" dirty="0">
                <a:solidFill>
                  <a:schemeClr val="lt1"/>
                </a:solidFill>
                <a:latin typeface="Courier"/>
                <a:ea typeface="Courier New"/>
                <a:cs typeface="Courier"/>
                <a:sym typeface="Courier New"/>
              </a:rPr>
              <a:t>&gt;&gt;&gt; </a:t>
            </a:r>
            <a:r>
              <a:rPr lang="en-US" sz="3300" i="0" u="none" strike="noStrike" cap="none" dirty="0">
                <a:solidFill>
                  <a:srgbClr val="FFFF00"/>
                </a:solidFill>
                <a:latin typeface="Courier"/>
                <a:ea typeface="Courier New"/>
                <a:cs typeface="Courier"/>
                <a:sym typeface="Courier New"/>
              </a:rPr>
              <a:t>print(</a:t>
            </a:r>
            <a:r>
              <a:rPr lang="en-US" sz="3300" i="0" u="none" strike="noStrike" cap="none" dirty="0">
                <a:solidFill>
                  <a:srgbClr val="00FF00"/>
                </a:solidFill>
                <a:latin typeface="Courier"/>
                <a:ea typeface="Courier New"/>
                <a:cs typeface="Courier"/>
                <a:sym typeface="Courier New"/>
              </a:rPr>
              <a:t>a</a:t>
            </a:r>
            <a:r>
              <a:rPr lang="en-US" sz="3600" dirty="0">
                <a:solidFill>
                  <a:srgbClr val="FFFF00"/>
                </a:solidFill>
                <a:latin typeface="Courier"/>
                <a:ea typeface="Courier New"/>
                <a:cs typeface="Courier"/>
                <a:sym typeface="Courier New"/>
              </a:rPr>
              <a:t>)</a:t>
            </a:r>
            <a:endParaRPr lang="en-US" sz="33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300" i="0" u="none" strike="noStrike" cap="none" dirty="0">
                <a:solidFill>
                  <a:schemeClr val="lt1"/>
                </a:solidFill>
                <a:latin typeface="Courier"/>
                <a:ea typeface="Courier New"/>
                <a:cs typeface="Courier"/>
                <a:sym typeface="Courier New"/>
              </a:rPr>
              <a:t>99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prstGeom prst="rect">
            <a:avLst/>
          </a:prstGeom>
          <a:noFill/>
          <a:ln>
            <a:noFill/>
          </a:ln>
        </p:spPr>
        <p:txBody>
          <a:bodyPr lIns="50800" tIns="50800" rIns="50800" bIns="50800" anchor="ctr" anchorCtr="0">
            <a:noAutofit/>
          </a:bodyPr>
          <a:lstStyle/>
          <a:p>
            <a:pPr lvl="0">
              <a:spcBef>
                <a:spcPts val="0"/>
              </a:spcBef>
              <a:buClr>
                <a:srgbClr val="FF7F00"/>
              </a:buClr>
              <a:buSzPct val="25000"/>
            </a:pPr>
            <a:r>
              <a:rPr lang="en-US" sz="7800" dirty="0" err="1">
                <a:solidFill>
                  <a:srgbClr val="FFD966"/>
                </a:solidFill>
                <a:latin typeface="Arial" charset="0"/>
                <a:ea typeface="Arial" charset="0"/>
                <a:cs typeface="Arial" charset="0"/>
                <a:sym typeface="Cabin"/>
              </a:rPr>
              <a:t>Tuplas</a:t>
            </a:r>
            <a:r>
              <a:rPr lang="en-US" sz="7800" dirty="0">
                <a:solidFill>
                  <a:srgbClr val="FFD966"/>
                </a:solidFill>
                <a:latin typeface="Arial" charset="0"/>
                <a:ea typeface="Arial" charset="0"/>
                <a:cs typeface="Arial" charset="0"/>
                <a:sym typeface="Cabin"/>
              </a:rPr>
              <a:t> y </a:t>
            </a:r>
            <a:r>
              <a:rPr lang="en-US" sz="7800" dirty="0" err="1">
                <a:solidFill>
                  <a:srgbClr val="FFD966"/>
                </a:solidFill>
                <a:latin typeface="Arial" charset="0"/>
                <a:ea typeface="Arial" charset="0"/>
                <a:cs typeface="Arial" charset="0"/>
                <a:sym typeface="Cabin"/>
              </a:rPr>
              <a:t>Diccionarios</a:t>
            </a:r>
            <a:endParaRPr lang="en-US" sz="7800" u="none" strike="noStrike" cap="none" dirty="0">
              <a:solidFill>
                <a:srgbClr val="FFD966"/>
              </a:solidFill>
              <a:latin typeface="Arial" charset="0"/>
              <a:ea typeface="Arial" charset="0"/>
              <a:cs typeface="Arial" charset="0"/>
              <a:sym typeface="Cabin"/>
            </a:endParaRPr>
          </a:p>
        </p:txBody>
      </p:sp>
      <p:sp>
        <p:nvSpPr>
          <p:cNvPr id="217" name="Shape 217"/>
          <p:cNvSpPr txBox="1">
            <a:spLocks noGrp="1"/>
          </p:cNvSpPr>
          <p:nvPr>
            <p:ph idx="1"/>
          </p:nvPr>
        </p:nvSpPr>
        <p:spPr>
          <a:xfrm>
            <a:off x="1155701" y="2603500"/>
            <a:ext cx="4824476" cy="5113001"/>
          </a:xfrm>
          <a:prstGeom prst="rect">
            <a:avLst/>
          </a:prstGeom>
          <a:noFill/>
          <a:ln>
            <a:noFill/>
          </a:ln>
        </p:spPr>
        <p:txBody>
          <a:bodyPr lIns="50800" tIns="50800" rIns="50800" bIns="50800" anchor="ctr" anchorCtr="0">
            <a:noAutofit/>
          </a:bodyPr>
          <a:lstStyle/>
          <a:p>
            <a:pPr marL="495300" lvl="0">
              <a:spcBef>
                <a:spcPts val="0"/>
              </a:spcBef>
              <a:buClr>
                <a:schemeClr val="lt1"/>
              </a:buClr>
              <a:buSzPct val="100000"/>
            </a:pPr>
            <a:r>
              <a:rPr lang="es-419" sz="3600" dirty="0">
                <a:solidFill>
                  <a:schemeClr val="lt1"/>
                </a:solidFill>
                <a:latin typeface="Arial" charset="0"/>
                <a:ea typeface="Arial" charset="0"/>
                <a:cs typeface="Arial" charset="0"/>
                <a:sym typeface="Cabin"/>
              </a:rPr>
              <a:t>El método </a:t>
            </a:r>
            <a:r>
              <a:rPr lang="es-419" sz="3600" dirty="0" err="1">
                <a:solidFill>
                  <a:srgbClr val="FF00FF"/>
                </a:solidFill>
                <a:latin typeface="Arial" charset="0"/>
                <a:ea typeface="Arial" charset="0"/>
                <a:cs typeface="Arial" charset="0"/>
                <a:sym typeface="Cabin"/>
              </a:rPr>
              <a:t>items</a:t>
            </a:r>
            <a:r>
              <a:rPr lang="es-419" sz="3600" dirty="0">
                <a:solidFill>
                  <a:schemeClr val="lt1"/>
                </a:solidFill>
                <a:latin typeface="Arial" charset="0"/>
                <a:ea typeface="Arial" charset="0"/>
                <a:cs typeface="Arial" charset="0"/>
                <a:sym typeface="Cabin"/>
              </a:rPr>
              <a:t>() en un diccionario retorna una lista de </a:t>
            </a:r>
            <a:r>
              <a:rPr lang="es-419" sz="3600" dirty="0">
                <a:solidFill>
                  <a:srgbClr val="FF7F00"/>
                </a:solidFill>
                <a:latin typeface="Arial" charset="0"/>
                <a:ea typeface="Arial" charset="0"/>
                <a:cs typeface="Arial" charset="0"/>
                <a:sym typeface="Cabin"/>
              </a:rPr>
              <a:t>tuplas </a:t>
            </a:r>
            <a:r>
              <a:rPr lang="es-419" sz="3600" dirty="0">
                <a:solidFill>
                  <a:schemeClr val="lt1"/>
                </a:solidFill>
                <a:latin typeface="Arial" charset="0"/>
                <a:ea typeface="Arial" charset="0"/>
                <a:cs typeface="Arial" charset="0"/>
                <a:sym typeface="Cabin"/>
              </a:rPr>
              <a:t>(clave, valor)</a:t>
            </a:r>
            <a:endParaRPr lang="es-419" sz="3600" dirty="0">
              <a:solidFill>
                <a:srgbClr val="FF7F00"/>
              </a:solidFill>
              <a:latin typeface="Arial" charset="0"/>
              <a:ea typeface="Arial" charset="0"/>
              <a:cs typeface="Arial" charset="0"/>
              <a:sym typeface="Cabin"/>
            </a:endParaRPr>
          </a:p>
        </p:txBody>
      </p:sp>
      <p:sp>
        <p:nvSpPr>
          <p:cNvPr id="218" name="Shape 218"/>
          <p:cNvSpPr txBox="1"/>
          <p:nvPr/>
        </p:nvSpPr>
        <p:spPr>
          <a:xfrm>
            <a:off x="6786563" y="2182500"/>
            <a:ext cx="9469437" cy="6248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&gt;&gt;&gt; d = </a:t>
            </a:r>
            <a:r>
              <a:rPr lang="en-US" sz="3200" i="0" u="none" strike="noStrike" cap="none" dirty="0" err="1">
                <a:solidFill>
                  <a:schemeClr val="lt1"/>
                </a:solidFill>
                <a:latin typeface="Courier"/>
                <a:ea typeface="Courier New"/>
                <a:cs typeface="Courier"/>
                <a:sym typeface="Courier New"/>
              </a:rPr>
              <a:t>dict</a:t>
            </a:r>
            <a:r>
              <a:rPr lang="en-US" sz="32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&gt;&gt;&gt; </a:t>
            </a:r>
            <a:r>
              <a:rPr lang="en-US" sz="3200" i="0" u="none" strike="noStrike" cap="none" dirty="0">
                <a:solidFill>
                  <a:srgbClr val="00FF00"/>
                </a:solidFill>
                <a:latin typeface="Courier"/>
                <a:ea typeface="Courier New"/>
                <a:cs typeface="Courier"/>
                <a:sym typeface="Courier New"/>
              </a:rPr>
              <a:t>d</a:t>
            </a:r>
            <a:r>
              <a:rPr lang="en-US" sz="3200" i="0" u="none" strike="noStrike" cap="none" dirty="0">
                <a:solidFill>
                  <a:srgbClr val="00FFFF"/>
                </a:solidFill>
                <a:latin typeface="Courier"/>
                <a:ea typeface="Courier New"/>
                <a:cs typeface="Courier"/>
                <a:sym typeface="Courier New"/>
              </a:rPr>
              <a:t>['</a:t>
            </a:r>
            <a:r>
              <a:rPr lang="en-US" sz="3200" i="0" u="none" strike="noStrike" cap="none" dirty="0" err="1">
                <a:solidFill>
                  <a:srgbClr val="00FFFF"/>
                </a:solidFill>
                <a:latin typeface="Courier"/>
                <a:ea typeface="Courier New"/>
                <a:cs typeface="Courier"/>
                <a:sym typeface="Courier New"/>
              </a:rPr>
              <a:t>csev</a:t>
            </a:r>
            <a:r>
              <a:rPr lang="en-US" sz="3200" i="0" u="none" strike="noStrike" cap="none" dirty="0">
                <a:solidFill>
                  <a:srgbClr val="00FFFF"/>
                </a:solidFill>
                <a:latin typeface="Courier"/>
                <a:ea typeface="Courier New"/>
                <a:cs typeface="Courier"/>
                <a:sym typeface="Courier New"/>
              </a:rPr>
              <a:t>']</a:t>
            </a:r>
            <a:r>
              <a:rPr lang="en-US" sz="3200" i="0" u="none" strike="noStrike" cap="none" dirty="0">
                <a:solidFill>
                  <a:schemeClr val="lt1"/>
                </a:solidFill>
                <a:latin typeface="Courier"/>
                <a:ea typeface="Courier New"/>
                <a:cs typeface="Courier"/>
                <a:sym typeface="Courier New"/>
              </a:rPr>
              <a:t> = 2</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&gt;&gt;&gt; </a:t>
            </a:r>
            <a:r>
              <a:rPr lang="en-US" sz="3200" i="0" u="none" strike="noStrike" cap="none" dirty="0">
                <a:solidFill>
                  <a:srgbClr val="00FF00"/>
                </a:solidFill>
                <a:latin typeface="Courier"/>
                <a:ea typeface="Courier New"/>
                <a:cs typeface="Courier"/>
                <a:sym typeface="Courier New"/>
              </a:rPr>
              <a:t>d</a:t>
            </a:r>
            <a:r>
              <a:rPr lang="en-US" sz="3200" i="0" u="none" strike="noStrike" cap="none" dirty="0">
                <a:solidFill>
                  <a:srgbClr val="00FFFF"/>
                </a:solidFill>
                <a:latin typeface="Courier"/>
                <a:ea typeface="Courier New"/>
                <a:cs typeface="Courier"/>
                <a:sym typeface="Courier New"/>
              </a:rPr>
              <a:t>['</a:t>
            </a:r>
            <a:r>
              <a:rPr lang="en-US" sz="3200" i="0" u="none" strike="noStrike" cap="none" dirty="0" err="1">
                <a:solidFill>
                  <a:srgbClr val="00FFFF"/>
                </a:solidFill>
                <a:latin typeface="Courier"/>
                <a:ea typeface="Courier New"/>
                <a:cs typeface="Courier"/>
                <a:sym typeface="Courier New"/>
              </a:rPr>
              <a:t>cwen</a:t>
            </a:r>
            <a:r>
              <a:rPr lang="en-US" sz="3200" i="0" u="none" strike="noStrike" cap="none" dirty="0">
                <a:solidFill>
                  <a:srgbClr val="00FFFF"/>
                </a:solidFill>
                <a:latin typeface="Courier"/>
                <a:ea typeface="Courier New"/>
                <a:cs typeface="Courier"/>
                <a:sym typeface="Courier New"/>
              </a:rPr>
              <a:t>']</a:t>
            </a:r>
            <a:r>
              <a:rPr lang="en-US" sz="3200" i="0" u="none" strike="noStrike" cap="none" dirty="0">
                <a:solidFill>
                  <a:schemeClr val="lt1"/>
                </a:solidFill>
                <a:latin typeface="Courier"/>
                <a:ea typeface="Courier New"/>
                <a:cs typeface="Courier"/>
                <a:sym typeface="Courier New"/>
              </a:rPr>
              <a:t> = 4</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&gt;&gt;&gt; </a:t>
            </a:r>
            <a:r>
              <a:rPr lang="en-US" sz="3200" i="0" u="none" strike="noStrike" cap="none" dirty="0">
                <a:solidFill>
                  <a:srgbClr val="FFFF00"/>
                </a:solidFill>
                <a:latin typeface="Courier"/>
                <a:ea typeface="Courier New"/>
                <a:cs typeface="Courier"/>
                <a:sym typeface="Courier New"/>
              </a:rPr>
              <a:t>for</a:t>
            </a:r>
            <a:r>
              <a:rPr lang="en-US" sz="3200" i="0" u="none" strike="noStrike" cap="none" dirty="0">
                <a:solidFill>
                  <a:schemeClr val="lt1"/>
                </a:solidFill>
                <a:latin typeface="Courier"/>
                <a:ea typeface="Courier New"/>
                <a:cs typeface="Courier"/>
                <a:sym typeface="Courier New"/>
              </a:rPr>
              <a:t> </a:t>
            </a:r>
            <a:r>
              <a:rPr lang="en-US" sz="3200" i="0" u="none" strike="noStrike" cap="none" dirty="0">
                <a:solidFill>
                  <a:srgbClr val="FF7F00"/>
                </a:solidFill>
                <a:latin typeface="Courier"/>
                <a:ea typeface="Courier New"/>
                <a:cs typeface="Courier"/>
                <a:sym typeface="Courier New"/>
              </a:rPr>
              <a:t>(</a:t>
            </a:r>
            <a:r>
              <a:rPr lang="en-US" sz="3200" i="0" u="none" strike="noStrike" cap="none" dirty="0" err="1">
                <a:solidFill>
                  <a:srgbClr val="FF7F00"/>
                </a:solidFill>
                <a:latin typeface="Courier"/>
                <a:ea typeface="Courier New"/>
                <a:cs typeface="Courier"/>
                <a:sym typeface="Courier New"/>
              </a:rPr>
              <a:t>k,v</a:t>
            </a:r>
            <a:r>
              <a:rPr lang="en-US" sz="3200" i="0" u="none" strike="noStrike" cap="none" dirty="0">
                <a:solidFill>
                  <a:srgbClr val="FF7F00"/>
                </a:solidFill>
                <a:latin typeface="Courier"/>
                <a:ea typeface="Courier New"/>
                <a:cs typeface="Courier"/>
                <a:sym typeface="Courier New"/>
              </a:rPr>
              <a:t>)</a:t>
            </a:r>
            <a:r>
              <a:rPr lang="en-US" sz="3200" i="0" u="none" strike="noStrike" cap="none" dirty="0">
                <a:solidFill>
                  <a:schemeClr val="lt1"/>
                </a:solidFill>
                <a:latin typeface="Courier"/>
                <a:ea typeface="Courier New"/>
                <a:cs typeface="Courier"/>
                <a:sym typeface="Courier New"/>
              </a:rPr>
              <a:t> in </a:t>
            </a:r>
            <a:r>
              <a:rPr lang="en-US" sz="3200" i="0" u="none" strike="noStrike" cap="none" dirty="0" err="1">
                <a:solidFill>
                  <a:srgbClr val="00FF00"/>
                </a:solidFill>
                <a:latin typeface="Courier"/>
                <a:ea typeface="Courier New"/>
                <a:cs typeface="Courier"/>
                <a:sym typeface="Courier New"/>
              </a:rPr>
              <a:t>d</a:t>
            </a:r>
            <a:r>
              <a:rPr lang="en-US" sz="3200" i="0" u="none" strike="noStrike" cap="none" dirty="0" err="1">
                <a:solidFill>
                  <a:srgbClr val="FF00FF"/>
                </a:solidFill>
                <a:latin typeface="Courier"/>
                <a:ea typeface="Courier New"/>
                <a:cs typeface="Courier"/>
                <a:sym typeface="Courier New"/>
              </a:rPr>
              <a:t>.items</a:t>
            </a:r>
            <a:r>
              <a:rPr lang="en-US" sz="3200" i="0" u="none" strike="noStrike" cap="none" dirty="0">
                <a:solidFill>
                  <a:schemeClr val="lt1"/>
                </a:solidFill>
                <a:latin typeface="Courier"/>
                <a:ea typeface="Courier New"/>
                <a:cs typeface="Courier"/>
                <a:sym typeface="Courier New"/>
              </a:rPr>
              <a:t>(): </a:t>
            </a:r>
          </a:p>
          <a:p>
            <a:pPr lvl="0">
              <a:buClr>
                <a:schemeClr val="lt1"/>
              </a:buClr>
              <a:buSzPct val="25000"/>
            </a:pPr>
            <a:r>
              <a:rPr lang="en-US" sz="3200" i="0" u="none" strike="noStrike" cap="none" dirty="0">
                <a:solidFill>
                  <a:schemeClr val="lt1"/>
                </a:solidFill>
                <a:latin typeface="Courier"/>
                <a:ea typeface="Courier New"/>
                <a:cs typeface="Courier"/>
                <a:sym typeface="Courier New"/>
              </a:rPr>
              <a:t>...     </a:t>
            </a:r>
            <a:r>
              <a:rPr lang="en-US" sz="3200" i="0" u="none" strike="noStrike" cap="none" dirty="0">
                <a:solidFill>
                  <a:srgbClr val="FFFF00"/>
                </a:solidFill>
                <a:latin typeface="Courier"/>
                <a:ea typeface="Courier New"/>
                <a:cs typeface="Courier"/>
                <a:sym typeface="Courier New"/>
              </a:rPr>
              <a:t>print(</a:t>
            </a:r>
            <a:r>
              <a:rPr lang="en-US" sz="3200" i="0" u="none" strike="noStrike" cap="none" dirty="0">
                <a:solidFill>
                  <a:srgbClr val="00FF00"/>
                </a:solidFill>
                <a:latin typeface="Courier"/>
                <a:ea typeface="Courier New"/>
                <a:cs typeface="Courier"/>
                <a:sym typeface="Courier New"/>
              </a:rPr>
              <a:t>k</a:t>
            </a:r>
            <a:r>
              <a:rPr lang="en-US" sz="3200" i="0" u="none" strike="noStrike" cap="none" dirty="0">
                <a:solidFill>
                  <a:schemeClr val="lt1"/>
                </a:solidFill>
                <a:latin typeface="Courier"/>
                <a:ea typeface="Courier New"/>
                <a:cs typeface="Courier"/>
                <a:sym typeface="Courier New"/>
              </a:rPr>
              <a:t>, </a:t>
            </a:r>
            <a:r>
              <a:rPr lang="en-US" sz="3200" i="0" u="none" strike="noStrike" cap="none" dirty="0">
                <a:solidFill>
                  <a:srgbClr val="00FF00"/>
                </a:solidFill>
                <a:latin typeface="Courier"/>
                <a:ea typeface="Courier New"/>
                <a:cs typeface="Courier"/>
                <a:sym typeface="Courier New"/>
              </a:rPr>
              <a:t>v</a:t>
            </a:r>
            <a:r>
              <a:rPr lang="en-US" sz="3200" dirty="0">
                <a:solidFill>
                  <a:srgbClr val="FFFF00"/>
                </a:solidFill>
                <a:latin typeface="Courier"/>
                <a:ea typeface="Courier New"/>
                <a:cs typeface="Courier"/>
                <a:sym typeface="Courier New"/>
              </a:rPr>
              <a:t>)</a:t>
            </a:r>
            <a:endParaRPr lang="en-US" sz="32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err="1">
                <a:solidFill>
                  <a:schemeClr val="lt1"/>
                </a:solidFill>
                <a:latin typeface="Courier"/>
                <a:ea typeface="Courier New"/>
                <a:cs typeface="Courier"/>
                <a:sym typeface="Courier New"/>
              </a:rPr>
              <a:t>csev</a:t>
            </a:r>
            <a:r>
              <a:rPr lang="en-US" sz="3200" i="0" u="none" strike="noStrike" cap="none" dirty="0">
                <a:solidFill>
                  <a:schemeClr val="lt1"/>
                </a:solidFill>
                <a:latin typeface="Courier"/>
                <a:ea typeface="Courier New"/>
                <a:cs typeface="Courier"/>
                <a:sym typeface="Courier New"/>
              </a:rPr>
              <a:t> 2</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err="1">
                <a:solidFill>
                  <a:schemeClr val="lt1"/>
                </a:solidFill>
                <a:latin typeface="Courier"/>
                <a:ea typeface="Courier New"/>
                <a:cs typeface="Courier"/>
                <a:sym typeface="Courier New"/>
              </a:rPr>
              <a:t>cwen</a:t>
            </a:r>
            <a:r>
              <a:rPr lang="en-US" sz="3200" i="0" u="none" strike="noStrike" cap="none" dirty="0">
                <a:solidFill>
                  <a:schemeClr val="lt1"/>
                </a:solidFill>
                <a:latin typeface="Courier"/>
                <a:ea typeface="Courier New"/>
                <a:cs typeface="Courier"/>
                <a:sym typeface="Courier New"/>
              </a:rPr>
              <a:t> 4</a:t>
            </a: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a:solidFill>
                  <a:schemeClr val="lt1"/>
                </a:solidFill>
                <a:latin typeface="Courier"/>
                <a:ea typeface="Courier New"/>
                <a:cs typeface="Courier"/>
                <a:sym typeface="Courier New"/>
              </a:rPr>
              <a:t>&gt;&gt;&gt; </a:t>
            </a:r>
            <a:r>
              <a:rPr lang="en-US" sz="3200" i="0" u="none" strike="noStrike" cap="none" dirty="0" err="1">
                <a:solidFill>
                  <a:srgbClr val="00FF00"/>
                </a:solidFill>
                <a:latin typeface="Courier"/>
                <a:ea typeface="Courier New"/>
                <a:cs typeface="Courier"/>
                <a:sym typeface="Courier New"/>
              </a:rPr>
              <a:t>tups</a:t>
            </a:r>
            <a:r>
              <a:rPr lang="en-US" sz="3200" i="0" u="none" strike="noStrike" cap="none" dirty="0">
                <a:solidFill>
                  <a:schemeClr val="lt1"/>
                </a:solidFill>
                <a:latin typeface="Courier"/>
                <a:ea typeface="Courier New"/>
                <a:cs typeface="Courier"/>
                <a:sym typeface="Courier New"/>
              </a:rPr>
              <a:t> = </a:t>
            </a:r>
            <a:r>
              <a:rPr lang="en-US" sz="3200" i="0" u="none" strike="noStrike" cap="none" dirty="0" err="1">
                <a:solidFill>
                  <a:srgbClr val="00FF00"/>
                </a:solidFill>
                <a:latin typeface="Courier"/>
                <a:ea typeface="Courier New"/>
                <a:cs typeface="Courier"/>
                <a:sym typeface="Courier New"/>
              </a:rPr>
              <a:t>d</a:t>
            </a:r>
            <a:r>
              <a:rPr lang="en-US" sz="3200" i="0" u="none" strike="noStrike" cap="none" dirty="0" err="1">
                <a:solidFill>
                  <a:srgbClr val="FF00FF"/>
                </a:solidFill>
                <a:latin typeface="Courier"/>
                <a:ea typeface="Courier New"/>
                <a:cs typeface="Courier"/>
                <a:sym typeface="Courier New"/>
              </a:rPr>
              <a:t>.items</a:t>
            </a:r>
            <a:r>
              <a:rPr lang="en-US" sz="3200" i="0" u="none" strike="noStrike" cap="none" dirty="0">
                <a:solidFill>
                  <a:schemeClr val="lt1"/>
                </a:solidFill>
                <a:latin typeface="Courier"/>
                <a:ea typeface="Courier New"/>
                <a:cs typeface="Courier"/>
                <a:sym typeface="Courier New"/>
              </a:rPr>
              <a:t>()</a:t>
            </a:r>
          </a:p>
          <a:p>
            <a:pPr lvl="0">
              <a:buClr>
                <a:schemeClr val="lt1"/>
              </a:buClr>
              <a:buSzPct val="25000"/>
            </a:pPr>
            <a:r>
              <a:rPr lang="en-US" sz="3200" i="0" u="none" strike="noStrike" cap="none" dirty="0">
                <a:solidFill>
                  <a:schemeClr val="lt1"/>
                </a:solidFill>
                <a:latin typeface="Courier"/>
                <a:ea typeface="Courier New"/>
                <a:cs typeface="Courier"/>
                <a:sym typeface="Courier New"/>
              </a:rPr>
              <a:t>&gt;&gt;&gt; </a:t>
            </a:r>
            <a:r>
              <a:rPr lang="en-US" sz="3200" i="0" u="none" strike="noStrike" cap="none" dirty="0">
                <a:solidFill>
                  <a:srgbClr val="FFFF00"/>
                </a:solidFill>
                <a:latin typeface="Courier"/>
                <a:ea typeface="Courier New"/>
                <a:cs typeface="Courier"/>
                <a:sym typeface="Courier New"/>
              </a:rPr>
              <a:t>print(</a:t>
            </a:r>
            <a:r>
              <a:rPr lang="en-US" sz="3200" i="0" u="none" strike="noStrike" cap="none" dirty="0" err="1">
                <a:solidFill>
                  <a:srgbClr val="00FF00"/>
                </a:solidFill>
                <a:latin typeface="Courier"/>
                <a:ea typeface="Courier New"/>
                <a:cs typeface="Courier"/>
                <a:sym typeface="Courier New"/>
              </a:rPr>
              <a:t>tups</a:t>
            </a:r>
            <a:r>
              <a:rPr lang="en-US" sz="3200" dirty="0">
                <a:solidFill>
                  <a:srgbClr val="FFFF00"/>
                </a:solidFill>
                <a:latin typeface="Courier"/>
                <a:ea typeface="Courier New"/>
                <a:cs typeface="Courier"/>
                <a:sym typeface="Courier New"/>
              </a:rPr>
              <a:t>)</a:t>
            </a:r>
            <a:endParaRPr lang="en-US" sz="32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200" i="0" u="none" strike="noStrike" cap="none" dirty="0" err="1">
                <a:solidFill>
                  <a:schemeClr val="lt1"/>
                </a:solidFill>
                <a:latin typeface="Courier"/>
                <a:ea typeface="Courier New"/>
                <a:cs typeface="Courier"/>
                <a:sym typeface="Courier New"/>
              </a:rPr>
              <a:t>dict_items</a:t>
            </a:r>
            <a:r>
              <a:rPr lang="en-US" sz="3200" i="0" u="none" strike="noStrike" cap="none" dirty="0">
                <a:solidFill>
                  <a:schemeClr val="lt1"/>
                </a:solidFill>
                <a:latin typeface="Courier"/>
                <a:ea typeface="Courier New"/>
                <a:cs typeface="Courier"/>
                <a:sym typeface="Courier New"/>
              </a:rPr>
              <a:t>([</a:t>
            </a:r>
            <a:r>
              <a:rPr lang="en-US" sz="3200" i="0" u="none" strike="noStrike" cap="none" dirty="0">
                <a:solidFill>
                  <a:srgbClr val="FF7F00"/>
                </a:solidFill>
                <a:latin typeface="Courier"/>
                <a:ea typeface="Courier New"/>
                <a:cs typeface="Courier"/>
                <a:sym typeface="Courier New"/>
              </a:rPr>
              <a:t>('</a:t>
            </a:r>
            <a:r>
              <a:rPr lang="en-US" sz="3200" i="0" u="none" strike="noStrike" cap="none" dirty="0" err="1">
                <a:solidFill>
                  <a:srgbClr val="FF7F00"/>
                </a:solidFill>
                <a:latin typeface="Courier"/>
                <a:ea typeface="Courier New"/>
                <a:cs typeface="Courier"/>
                <a:sym typeface="Courier New"/>
              </a:rPr>
              <a:t>csev</a:t>
            </a:r>
            <a:r>
              <a:rPr lang="en-US" sz="3200" i="0" u="none" strike="noStrike" cap="none" dirty="0">
                <a:solidFill>
                  <a:srgbClr val="FF7F00"/>
                </a:solidFill>
                <a:latin typeface="Courier"/>
                <a:ea typeface="Courier New"/>
                <a:cs typeface="Courier"/>
                <a:sym typeface="Courier New"/>
              </a:rPr>
              <a:t>', 2)</a:t>
            </a:r>
            <a:r>
              <a:rPr lang="en-US" sz="3200" i="0" u="none" strike="noStrike" cap="none" dirty="0">
                <a:solidFill>
                  <a:schemeClr val="lt1"/>
                </a:solidFill>
                <a:latin typeface="Courier"/>
                <a:ea typeface="Courier New"/>
                <a:cs typeface="Courier"/>
                <a:sym typeface="Courier New"/>
              </a:rPr>
              <a:t>, </a:t>
            </a:r>
            <a:r>
              <a:rPr lang="en-US" sz="3200" i="0" u="none" strike="noStrike" cap="none" dirty="0">
                <a:solidFill>
                  <a:srgbClr val="FF7F00"/>
                </a:solidFill>
                <a:latin typeface="Courier"/>
                <a:ea typeface="Courier New"/>
                <a:cs typeface="Courier"/>
                <a:sym typeface="Courier New"/>
              </a:rPr>
              <a:t>('</a:t>
            </a:r>
            <a:r>
              <a:rPr lang="en-US" sz="3200" i="0" u="none" strike="noStrike" cap="none" dirty="0" err="1">
                <a:solidFill>
                  <a:srgbClr val="FF7F00"/>
                </a:solidFill>
                <a:latin typeface="Courier"/>
                <a:ea typeface="Courier New"/>
                <a:cs typeface="Courier"/>
                <a:sym typeface="Courier New"/>
              </a:rPr>
              <a:t>cwen</a:t>
            </a:r>
            <a:r>
              <a:rPr lang="en-US" sz="3200" i="0" u="none" strike="noStrike" cap="none" dirty="0">
                <a:solidFill>
                  <a:srgbClr val="FF7F00"/>
                </a:solidFill>
                <a:latin typeface="Courier"/>
                <a:ea typeface="Courier New"/>
                <a:cs typeface="Courier"/>
                <a:sym typeface="Courier New"/>
              </a:rPr>
              <a:t>', 4)</a:t>
            </a:r>
            <a:r>
              <a:rPr lang="en-US" sz="3200" i="0" u="none" strike="noStrike" cap="none" dirty="0">
                <a:solidFill>
                  <a:schemeClr val="lt1"/>
                </a:solidFill>
                <a:latin typeface="Courier"/>
                <a:ea typeface="Courier New"/>
                <a:cs typeface="Courier"/>
                <a:sym typeface="Courier New"/>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prstGeom prst="rect">
            <a:avLst/>
          </a:prstGeom>
          <a:noFill/>
          <a:ln>
            <a:noFill/>
          </a:ln>
        </p:spPr>
        <p:txBody>
          <a:bodyPr lIns="50800" tIns="50800" rIns="50800" bIns="50800" anchor="ctr" anchorCtr="0">
            <a:noAutofit/>
          </a:bodyPr>
          <a:lstStyle/>
          <a:p>
            <a:pPr lvl="0">
              <a:spcBef>
                <a:spcPts val="0"/>
              </a:spcBef>
              <a:buClr>
                <a:srgbClr val="FF7F00"/>
              </a:buClr>
              <a:buSzPct val="25000"/>
            </a:pPr>
            <a:r>
              <a:rPr lang="en-US" sz="7800" dirty="0">
                <a:solidFill>
                  <a:srgbClr val="FFD966"/>
                </a:solidFill>
                <a:latin typeface="Arial" charset="0"/>
                <a:ea typeface="Arial" charset="0"/>
                <a:cs typeface="Arial" charset="0"/>
                <a:sym typeface="Cabin"/>
              </a:rPr>
              <a:t>Las </a:t>
            </a:r>
            <a:r>
              <a:rPr lang="en-US" sz="7800" dirty="0" err="1">
                <a:solidFill>
                  <a:srgbClr val="FFD966"/>
                </a:solidFill>
                <a:latin typeface="Arial" charset="0"/>
                <a:ea typeface="Arial" charset="0"/>
                <a:cs typeface="Arial" charset="0"/>
                <a:sym typeface="Cabin"/>
              </a:rPr>
              <a:t>Tuplas</a:t>
            </a:r>
            <a:r>
              <a:rPr lang="en-US" sz="7800" dirty="0">
                <a:solidFill>
                  <a:srgbClr val="FFD966"/>
                </a:solidFill>
                <a:latin typeface="Arial" charset="0"/>
                <a:ea typeface="Arial" charset="0"/>
                <a:cs typeface="Arial" charset="0"/>
                <a:sym typeface="Cabin"/>
              </a:rPr>
              <a:t> son </a:t>
            </a:r>
            <a:r>
              <a:rPr lang="en-US" sz="7800" dirty="0" err="1">
                <a:solidFill>
                  <a:srgbClr val="FFD966"/>
                </a:solidFill>
                <a:latin typeface="Arial" charset="0"/>
                <a:ea typeface="Arial" charset="0"/>
                <a:cs typeface="Arial" charset="0"/>
                <a:sym typeface="Cabin"/>
              </a:rPr>
              <a:t>Comparables</a:t>
            </a:r>
            <a:endParaRPr lang="en-US" sz="7800" u="none" strike="noStrike" cap="none" dirty="0">
              <a:solidFill>
                <a:srgbClr val="FFD966"/>
              </a:solidFill>
              <a:latin typeface="Arial" charset="0"/>
              <a:ea typeface="Arial" charset="0"/>
              <a:cs typeface="Arial" charset="0"/>
              <a:sym typeface="Cabin"/>
            </a:endParaRPr>
          </a:p>
        </p:txBody>
      </p:sp>
      <p:sp>
        <p:nvSpPr>
          <p:cNvPr id="224" name="Shape 224"/>
          <p:cNvSpPr txBox="1">
            <a:spLocks noGrp="1"/>
          </p:cNvSpPr>
          <p:nvPr>
            <p:ph idx="1"/>
          </p:nvPr>
        </p:nvSpPr>
        <p:spPr>
          <a:xfrm>
            <a:off x="1155700" y="2603500"/>
            <a:ext cx="13932000" cy="1554163"/>
          </a:xfrm>
          <a:prstGeom prst="rect">
            <a:avLst/>
          </a:prstGeom>
          <a:noFill/>
          <a:ln>
            <a:noFill/>
          </a:ln>
        </p:spPr>
        <p:txBody>
          <a:bodyPr lIns="50800" tIns="50800" rIns="50800" bIns="50800" anchor="ctr" anchorCtr="0">
            <a:noAutofit/>
          </a:bodyPr>
          <a:lstStyle/>
          <a:p>
            <a:pPr marL="317500" lvl="0">
              <a:spcBef>
                <a:spcPts val="0"/>
              </a:spcBef>
              <a:buClr>
                <a:schemeClr val="lt1"/>
              </a:buClr>
              <a:buSzPct val="171000"/>
            </a:pPr>
            <a:r>
              <a:rPr lang="es-419" sz="3800" dirty="0">
                <a:solidFill>
                  <a:schemeClr val="lt1"/>
                </a:solidFill>
                <a:latin typeface="Arial" charset="0"/>
                <a:ea typeface="Arial" charset="0"/>
                <a:cs typeface="Arial" charset="0"/>
                <a:sym typeface="Cabin"/>
              </a:rPr>
              <a:t>Los </a:t>
            </a:r>
            <a:r>
              <a:rPr lang="es-419" sz="3800" dirty="0">
                <a:solidFill>
                  <a:srgbClr val="00FFFF"/>
                </a:solidFill>
                <a:latin typeface="Arial" charset="0"/>
                <a:ea typeface="Arial" charset="0"/>
                <a:cs typeface="Arial" charset="0"/>
                <a:sym typeface="Cabin"/>
              </a:rPr>
              <a:t>operadores</a:t>
            </a:r>
            <a:r>
              <a:rPr lang="es-419" sz="3800" dirty="0">
                <a:solidFill>
                  <a:schemeClr val="lt1"/>
                </a:solidFill>
                <a:latin typeface="Arial" charset="0"/>
                <a:ea typeface="Arial" charset="0"/>
                <a:cs typeface="Arial" charset="0"/>
                <a:sym typeface="Cabin"/>
              </a:rPr>
              <a:t> de comparación funcionan con </a:t>
            </a:r>
            <a:r>
              <a:rPr lang="es-419" sz="3800" dirty="0">
                <a:solidFill>
                  <a:srgbClr val="FF7F00"/>
                </a:solidFill>
                <a:latin typeface="Arial" charset="0"/>
                <a:ea typeface="Arial" charset="0"/>
                <a:cs typeface="Arial" charset="0"/>
                <a:sym typeface="Cabin"/>
              </a:rPr>
              <a:t>tuplas</a:t>
            </a:r>
            <a:r>
              <a:rPr lang="es-419" sz="3800" dirty="0">
                <a:solidFill>
                  <a:schemeClr val="lt1"/>
                </a:solidFill>
                <a:latin typeface="Arial" charset="0"/>
                <a:ea typeface="Arial" charset="0"/>
                <a:cs typeface="Arial" charset="0"/>
                <a:sym typeface="Cabin"/>
              </a:rPr>
              <a:t> y otras secuencias. Si el primer elemento es igual, Python revisa el siguiente elemento y así sucesivamente, hasta que encuentra elementos diferentes.</a:t>
            </a:r>
          </a:p>
        </p:txBody>
      </p:sp>
      <p:sp>
        <p:nvSpPr>
          <p:cNvPr id="225" name="Shape 225"/>
          <p:cNvSpPr txBox="1"/>
          <p:nvPr/>
        </p:nvSpPr>
        <p:spPr>
          <a:xfrm>
            <a:off x="2852738" y="4640263"/>
            <a:ext cx="11404500" cy="344646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7F00"/>
                </a:solidFill>
                <a:latin typeface="Courier"/>
                <a:ea typeface="Courier New"/>
                <a:cs typeface="Courier"/>
                <a:sym typeface="Courier New"/>
              </a:rPr>
              <a:t>(0, 1, 2) </a:t>
            </a:r>
            <a:r>
              <a:rPr lang="en-US" sz="2800" i="0" u="none" strike="noStrike" cap="none" dirty="0">
                <a:solidFill>
                  <a:srgbClr val="00FFFF"/>
                </a:solidFill>
                <a:latin typeface="Courier"/>
                <a:ea typeface="Courier New"/>
                <a:cs typeface="Courier"/>
                <a:sym typeface="Courier New"/>
              </a:rPr>
              <a:t>&lt;</a:t>
            </a:r>
            <a:r>
              <a:rPr lang="en-US" sz="2800" i="0" u="none" strike="noStrike" cap="none" dirty="0">
                <a:solidFill>
                  <a:srgbClr val="FF7F00"/>
                </a:solidFill>
                <a:latin typeface="Courier"/>
                <a:ea typeface="Courier New"/>
                <a:cs typeface="Courier"/>
                <a:sym typeface="Courier New"/>
              </a:rPr>
              <a:t> (5, 1, 2)</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True</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7F00"/>
                </a:solidFill>
                <a:latin typeface="Courier"/>
                <a:ea typeface="Courier New"/>
                <a:cs typeface="Courier"/>
                <a:sym typeface="Courier New"/>
              </a:rPr>
              <a:t>(0, 1, 2000000) </a:t>
            </a:r>
            <a:r>
              <a:rPr lang="en-US" sz="2800" i="0" u="none" strike="noStrike" cap="none" dirty="0">
                <a:solidFill>
                  <a:srgbClr val="00FFFF"/>
                </a:solidFill>
                <a:latin typeface="Courier"/>
                <a:ea typeface="Courier New"/>
                <a:cs typeface="Courier"/>
                <a:sym typeface="Courier New"/>
              </a:rPr>
              <a:t>&lt;</a:t>
            </a:r>
            <a:r>
              <a:rPr lang="en-US" sz="2800" i="0" u="none" strike="noStrike" cap="none" dirty="0">
                <a:solidFill>
                  <a:srgbClr val="FF7F00"/>
                </a:solidFill>
                <a:latin typeface="Courier"/>
                <a:ea typeface="Courier New"/>
                <a:cs typeface="Courier"/>
                <a:sym typeface="Courier New"/>
              </a:rPr>
              <a:t> (0, 3, 4)</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True</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7F00"/>
                </a:solidFill>
                <a:latin typeface="Courier"/>
                <a:ea typeface="Courier New"/>
                <a:cs typeface="Courier"/>
                <a:sym typeface="Courier New"/>
              </a:rPr>
              <a:t>( 'Jones', 'Sally' ) </a:t>
            </a:r>
            <a:r>
              <a:rPr lang="en-US" sz="2800" i="0" u="none" strike="noStrike" cap="none" dirty="0">
                <a:solidFill>
                  <a:srgbClr val="00FFFF"/>
                </a:solidFill>
                <a:latin typeface="Courier"/>
                <a:ea typeface="Courier New"/>
                <a:cs typeface="Courier"/>
                <a:sym typeface="Courier New"/>
              </a:rPr>
              <a:t>&lt;</a:t>
            </a:r>
            <a:r>
              <a:rPr lang="en-US" sz="2800" i="0" u="none" strike="noStrike" cap="none" dirty="0">
                <a:solidFill>
                  <a:srgbClr val="FF7F00"/>
                </a:solidFill>
                <a:latin typeface="Courier"/>
                <a:ea typeface="Courier New"/>
                <a:cs typeface="Courier"/>
                <a:sym typeface="Courier New"/>
              </a:rPr>
              <a:t> ('Jones', 'Sam')</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True</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7F00"/>
                </a:solidFill>
                <a:latin typeface="Courier"/>
                <a:ea typeface="Courier New"/>
                <a:cs typeface="Courier"/>
                <a:sym typeface="Courier New"/>
              </a:rPr>
              <a:t>( 'Jones', 'Sally') </a:t>
            </a:r>
            <a:r>
              <a:rPr lang="en-US" sz="2800" i="0" u="none" strike="noStrike" cap="none" dirty="0">
                <a:solidFill>
                  <a:srgbClr val="00FFFF"/>
                </a:solidFill>
                <a:latin typeface="Courier"/>
                <a:ea typeface="Courier New"/>
                <a:cs typeface="Courier"/>
                <a:sym typeface="Courier New"/>
              </a:rPr>
              <a:t>&gt;</a:t>
            </a:r>
            <a:r>
              <a:rPr lang="en-US" sz="2800" i="0" u="none" strike="noStrike" cap="none" dirty="0">
                <a:solidFill>
                  <a:srgbClr val="FF7F00"/>
                </a:solidFill>
                <a:latin typeface="Courier"/>
                <a:ea typeface="Courier New"/>
                <a:cs typeface="Courier"/>
                <a:sym typeface="Courier New"/>
              </a:rPr>
              <a:t> ('Adams', 'Sam')</a:t>
            </a:r>
          </a:p>
          <a:p>
            <a:pPr marL="0" marR="0" lvl="0" indent="0" algn="l" rtl="0">
              <a:lnSpc>
                <a:spcPct val="100000"/>
              </a:lnSpc>
              <a:spcBef>
                <a:spcPts val="0"/>
              </a:spcBef>
              <a:spcAft>
                <a:spcPts val="0"/>
              </a:spcAft>
              <a:buClr>
                <a:schemeClr val="lt1"/>
              </a:buClr>
              <a:buSzPct val="25000"/>
              <a:buFont typeface="Courier New"/>
              <a:buNone/>
            </a:pPr>
            <a:r>
              <a:rPr lang="en-US" sz="2800" i="0" u="none" strike="noStrike" cap="none" dirty="0">
                <a:solidFill>
                  <a:schemeClr val="lt1"/>
                </a:solidFill>
                <a:latin typeface="Courier"/>
                <a:ea typeface="Courier New"/>
                <a:cs typeface="Courier"/>
                <a:sym typeface="Courier New"/>
              </a:rPr>
              <a:t>True</a:t>
            </a:r>
          </a:p>
        </p:txBody>
      </p:sp>
    </p:spTree>
  </p:cSld>
  <p:clrMapOvr>
    <a:masterClrMapping/>
  </p:clrMapOvr>
</p:sld>
</file>

<file path=ppt/theme/theme1.xml><?xml version="1.0" encoding="utf-8"?>
<a:theme xmlns:a="http://schemas.openxmlformats.org/drawingml/2006/main" name="071215_powerpoint_template_b">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TotalTime>
  <Words>1384</Words>
  <Application>Microsoft Office PowerPoint</Application>
  <PresentationFormat>Custom</PresentationFormat>
  <Paragraphs>171</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Cabin</vt:lpstr>
      <vt:lpstr>Courier</vt:lpstr>
      <vt:lpstr>Courier New</vt:lpstr>
      <vt:lpstr>Gill Sans SemiBold</vt:lpstr>
      <vt:lpstr>Lucida Grande</vt:lpstr>
      <vt:lpstr>071215_powerpoint_template_b</vt:lpstr>
      <vt:lpstr>Tuplas</vt:lpstr>
      <vt:lpstr>Las Tuplas Son Como Listas</vt:lpstr>
      <vt:lpstr>pero... Las Tuplas son “inmutables”</vt:lpstr>
      <vt:lpstr>Cosas que no se deben Hacer con Tuplas</vt:lpstr>
      <vt:lpstr>Un Cuento sobre Dos Secuencias</vt:lpstr>
      <vt:lpstr>Las Tuplas Son Más Eficientes</vt:lpstr>
      <vt:lpstr>Tuplas y Asignaciones</vt:lpstr>
      <vt:lpstr>Tuplas y Diccionarios</vt:lpstr>
      <vt:lpstr>Las Tuplas son Comparables</vt:lpstr>
      <vt:lpstr>Ordenando Listas de Tuplas</vt:lpstr>
      <vt:lpstr>Usando sorted()</vt:lpstr>
      <vt:lpstr>Ordenamiento por Valores en Lugar de Claves</vt:lpstr>
      <vt:lpstr>PowerPoint Presentation</vt:lpstr>
      <vt:lpstr>Una Versión Todavía Más Corta</vt:lpstr>
      <vt:lpstr>Resumen</vt:lpstr>
      <vt:lpstr>Agradecimientos / Contribuciones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Tuples</dc:title>
  <cp:lastModifiedBy>Juan Carlos Pérez Castellanos</cp:lastModifiedBy>
  <cp:revision>43</cp:revision>
  <dcterms:modified xsi:type="dcterms:W3CDTF">2020-05-20T00:45:33Z</dcterms:modified>
</cp:coreProperties>
</file>