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706" r:id="rId1"/>
  </p:sldMasterIdLst>
  <p:notesMasterIdLst>
    <p:notesMasterId r:id="rId36"/>
  </p:notes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 id="270" r:id="rId15"/>
    <p:sldId id="271" r:id="rId16"/>
    <p:sldId id="272" r:id="rId17"/>
    <p:sldId id="273" r:id="rId18"/>
    <p:sldId id="274" r:id="rId19"/>
    <p:sldId id="275" r:id="rId20"/>
    <p:sldId id="292"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93" r:id="rId35"/>
  </p:sldIdLst>
  <p:sldSz cx="16256000" cy="9144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880">
          <p15:clr>
            <a:srgbClr val="A4A3A4"/>
          </p15:clr>
        </p15:guide>
        <p15:guide id="2" pos="5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00FA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655"/>
    <p:restoredTop sz="94444"/>
  </p:normalViewPr>
  <p:slideViewPr>
    <p:cSldViewPr snapToGrid="0" snapToObjects="1">
      <p:cViewPr varScale="1">
        <p:scale>
          <a:sx n="61" d="100"/>
          <a:sy n="61" d="100"/>
        </p:scale>
        <p:origin x="850" y="62"/>
      </p:cViewPr>
      <p:guideLst>
        <p:guide orient="horz" pos="2880"/>
        <p:guide pos="5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423814561"/>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Clr>
                <a:schemeClr val="dk2"/>
              </a:buClr>
              <a:buSzPct val="25000"/>
              <a:buFont typeface="Arial"/>
              <a:buNone/>
            </a:pPr>
            <a:r>
              <a:rPr lang="en-US" sz="1100" b="0" i="0" u="none" strike="noStrike" cap="none" dirty="0">
                <a:solidFill>
                  <a:schemeClr val="dk2"/>
                </a:solidFill>
              </a:rPr>
              <a:t>Note from Chuck.  If you are using these materials, you can remove the UM logo and replace it with your own, but please retain the CC-BY logo on the first page as well as retain the acknowledgement</a:t>
            </a:r>
            <a:r>
              <a:rPr lang="en-US" sz="1100" b="0" i="0" u="none" strike="noStrike" cap="none" baseline="0" dirty="0">
                <a:solidFill>
                  <a:schemeClr val="dk2"/>
                </a:solidFill>
              </a:rPr>
              <a:t> </a:t>
            </a:r>
            <a:r>
              <a:rPr lang="en-US" sz="1100" b="0" i="0" u="none" strike="noStrike" cap="none" dirty="0">
                <a:solidFill>
                  <a:schemeClr val="dk2"/>
                </a:solidFill>
              </a:rPr>
              <a:t>page(s) at the end.</a:t>
            </a:r>
          </a:p>
        </p:txBody>
      </p:sp>
      <p:sp>
        <p:nvSpPr>
          <p:cNvPr id="202" name="Shape 20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955532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1"/>
        <p:cNvGrpSpPr/>
        <p:nvPr/>
      </p:nvGrpSpPr>
      <p:grpSpPr>
        <a:xfrm>
          <a:off x="0" y="0"/>
          <a:ext cx="0" cy="0"/>
          <a:chOff x="0" y="0"/>
          <a:chExt cx="0" cy="0"/>
        </a:xfrm>
      </p:grpSpPr>
      <p:sp>
        <p:nvSpPr>
          <p:cNvPr id="262" name="Shape 262"/>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63" name="Shape 2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717048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7"/>
        <p:cNvGrpSpPr/>
        <p:nvPr/>
      </p:nvGrpSpPr>
      <p:grpSpPr>
        <a:xfrm>
          <a:off x="0" y="0"/>
          <a:ext cx="0" cy="0"/>
          <a:chOff x="0" y="0"/>
          <a:chExt cx="0" cy="0"/>
        </a:xfrm>
      </p:grpSpPr>
      <p:sp>
        <p:nvSpPr>
          <p:cNvPr id="278" name="Shape 278"/>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79" name="Shape 27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43922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Shape 292"/>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93" name="Shape 29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408849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5"/>
        <p:cNvGrpSpPr/>
        <p:nvPr/>
      </p:nvGrpSpPr>
      <p:grpSpPr>
        <a:xfrm>
          <a:off x="0" y="0"/>
          <a:ext cx="0" cy="0"/>
          <a:chOff x="0" y="0"/>
          <a:chExt cx="0" cy="0"/>
        </a:xfrm>
      </p:grpSpPr>
      <p:sp>
        <p:nvSpPr>
          <p:cNvPr id="306" name="Shape 306"/>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307" name="Shape 30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514149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9"/>
        <p:cNvGrpSpPr/>
        <p:nvPr/>
      </p:nvGrpSpPr>
      <p:grpSpPr>
        <a:xfrm>
          <a:off x="0" y="0"/>
          <a:ext cx="0" cy="0"/>
          <a:chOff x="0" y="0"/>
          <a:chExt cx="0" cy="0"/>
        </a:xfrm>
      </p:grpSpPr>
      <p:sp>
        <p:nvSpPr>
          <p:cNvPr id="320" name="Shape 320"/>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321" name="Shape 32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268001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9"/>
        <p:cNvGrpSpPr/>
        <p:nvPr/>
      </p:nvGrpSpPr>
      <p:grpSpPr>
        <a:xfrm>
          <a:off x="0" y="0"/>
          <a:ext cx="0" cy="0"/>
          <a:chOff x="0" y="0"/>
          <a:chExt cx="0" cy="0"/>
        </a:xfrm>
      </p:grpSpPr>
      <p:sp>
        <p:nvSpPr>
          <p:cNvPr id="330" name="Shape 330"/>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331" name="Shape 33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558316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6"/>
        <p:cNvGrpSpPr/>
        <p:nvPr/>
      </p:nvGrpSpPr>
      <p:grpSpPr>
        <a:xfrm>
          <a:off x="0" y="0"/>
          <a:ext cx="0" cy="0"/>
          <a:chOff x="0" y="0"/>
          <a:chExt cx="0" cy="0"/>
        </a:xfrm>
      </p:grpSpPr>
      <p:sp>
        <p:nvSpPr>
          <p:cNvPr id="337" name="Shape 33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338" name="Shape 33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883054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1"/>
        <p:cNvGrpSpPr/>
        <p:nvPr/>
      </p:nvGrpSpPr>
      <p:grpSpPr>
        <a:xfrm>
          <a:off x="0" y="0"/>
          <a:ext cx="0" cy="0"/>
          <a:chOff x="0" y="0"/>
          <a:chExt cx="0" cy="0"/>
        </a:xfrm>
      </p:grpSpPr>
      <p:sp>
        <p:nvSpPr>
          <p:cNvPr id="352" name="Shape 352"/>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353" name="Shape 35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318632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5"/>
        <p:cNvGrpSpPr/>
        <p:nvPr/>
      </p:nvGrpSpPr>
      <p:grpSpPr>
        <a:xfrm>
          <a:off x="0" y="0"/>
          <a:ext cx="0" cy="0"/>
          <a:chOff x="0" y="0"/>
          <a:chExt cx="0" cy="0"/>
        </a:xfrm>
      </p:grpSpPr>
      <p:sp>
        <p:nvSpPr>
          <p:cNvPr id="366" name="Shape 366"/>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367" name="Shape 3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945545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7"/>
        <p:cNvGrpSpPr/>
        <p:nvPr/>
      </p:nvGrpSpPr>
      <p:grpSpPr>
        <a:xfrm>
          <a:off x="0" y="0"/>
          <a:ext cx="0" cy="0"/>
          <a:chOff x="0" y="0"/>
          <a:chExt cx="0" cy="0"/>
        </a:xfrm>
      </p:grpSpPr>
      <p:sp>
        <p:nvSpPr>
          <p:cNvPr id="378" name="Shape 378"/>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379" name="Shape 37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300422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Shape 210"/>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11" name="Shape 21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0170785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8"/>
        <p:cNvGrpSpPr/>
        <p:nvPr/>
      </p:nvGrpSpPr>
      <p:grpSpPr>
        <a:xfrm>
          <a:off x="0" y="0"/>
          <a:ext cx="0" cy="0"/>
          <a:chOff x="0" y="0"/>
          <a:chExt cx="0" cy="0"/>
        </a:xfrm>
      </p:grpSpPr>
      <p:sp>
        <p:nvSpPr>
          <p:cNvPr id="389" name="Shape 38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390" name="Shape 39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416693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0"/>
        <p:cNvGrpSpPr/>
        <p:nvPr/>
      </p:nvGrpSpPr>
      <p:grpSpPr>
        <a:xfrm>
          <a:off x="0" y="0"/>
          <a:ext cx="0" cy="0"/>
          <a:chOff x="0" y="0"/>
          <a:chExt cx="0" cy="0"/>
        </a:xfrm>
      </p:grpSpPr>
      <p:sp>
        <p:nvSpPr>
          <p:cNvPr id="401" name="Shape 40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402" name="Shape 40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6733939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1"/>
        <p:cNvGrpSpPr/>
        <p:nvPr/>
      </p:nvGrpSpPr>
      <p:grpSpPr>
        <a:xfrm>
          <a:off x="0" y="0"/>
          <a:ext cx="0" cy="0"/>
          <a:chOff x="0" y="0"/>
          <a:chExt cx="0" cy="0"/>
        </a:xfrm>
      </p:grpSpPr>
      <p:sp>
        <p:nvSpPr>
          <p:cNvPr id="412" name="Shape 412"/>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413" name="Shape 41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135230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1"/>
        <p:cNvGrpSpPr/>
        <p:nvPr/>
      </p:nvGrpSpPr>
      <p:grpSpPr>
        <a:xfrm>
          <a:off x="0" y="0"/>
          <a:ext cx="0" cy="0"/>
          <a:chOff x="0" y="0"/>
          <a:chExt cx="0" cy="0"/>
        </a:xfrm>
      </p:grpSpPr>
      <p:sp>
        <p:nvSpPr>
          <p:cNvPr id="422" name="Shape 422"/>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423" name="Shape 42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4727260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4"/>
        <p:cNvGrpSpPr/>
        <p:nvPr/>
      </p:nvGrpSpPr>
      <p:grpSpPr>
        <a:xfrm>
          <a:off x="0" y="0"/>
          <a:ext cx="0" cy="0"/>
          <a:chOff x="0" y="0"/>
          <a:chExt cx="0" cy="0"/>
        </a:xfrm>
      </p:grpSpPr>
      <p:sp>
        <p:nvSpPr>
          <p:cNvPr id="435" name="Shape 43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436" name="Shape 4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0593295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5"/>
        <p:cNvGrpSpPr/>
        <p:nvPr/>
      </p:nvGrpSpPr>
      <p:grpSpPr>
        <a:xfrm>
          <a:off x="0" y="0"/>
          <a:ext cx="0" cy="0"/>
          <a:chOff x="0" y="0"/>
          <a:chExt cx="0" cy="0"/>
        </a:xfrm>
      </p:grpSpPr>
      <p:sp>
        <p:nvSpPr>
          <p:cNvPr id="446" name="Shape 446"/>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447" name="Shape 44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6095316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6"/>
        <p:cNvGrpSpPr/>
        <p:nvPr/>
      </p:nvGrpSpPr>
      <p:grpSpPr>
        <a:xfrm>
          <a:off x="0" y="0"/>
          <a:ext cx="0" cy="0"/>
          <a:chOff x="0" y="0"/>
          <a:chExt cx="0" cy="0"/>
        </a:xfrm>
      </p:grpSpPr>
      <p:sp>
        <p:nvSpPr>
          <p:cNvPr id="457" name="Shape 45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458" name="Shape 45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8666743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7"/>
        <p:cNvGrpSpPr/>
        <p:nvPr/>
      </p:nvGrpSpPr>
      <p:grpSpPr>
        <a:xfrm>
          <a:off x="0" y="0"/>
          <a:ext cx="0" cy="0"/>
          <a:chOff x="0" y="0"/>
          <a:chExt cx="0" cy="0"/>
        </a:xfrm>
      </p:grpSpPr>
      <p:sp>
        <p:nvSpPr>
          <p:cNvPr id="468" name="Shape 468"/>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469" name="Shape 4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0191949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7"/>
        <p:cNvGrpSpPr/>
        <p:nvPr/>
      </p:nvGrpSpPr>
      <p:grpSpPr>
        <a:xfrm>
          <a:off x="0" y="0"/>
          <a:ext cx="0" cy="0"/>
          <a:chOff x="0" y="0"/>
          <a:chExt cx="0" cy="0"/>
        </a:xfrm>
      </p:grpSpPr>
      <p:sp>
        <p:nvSpPr>
          <p:cNvPr id="478" name="Shape 478"/>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479" name="Shape 47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4659608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0"/>
        <p:cNvGrpSpPr/>
        <p:nvPr/>
      </p:nvGrpSpPr>
      <p:grpSpPr>
        <a:xfrm>
          <a:off x="0" y="0"/>
          <a:ext cx="0" cy="0"/>
          <a:chOff x="0" y="0"/>
          <a:chExt cx="0" cy="0"/>
        </a:xfrm>
      </p:grpSpPr>
      <p:sp>
        <p:nvSpPr>
          <p:cNvPr id="491" name="Shape 49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492" name="Shape 49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18480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Shape 21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18" name="Shape 21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8315447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0"/>
        <p:cNvGrpSpPr/>
        <p:nvPr/>
      </p:nvGrpSpPr>
      <p:grpSpPr>
        <a:xfrm>
          <a:off x="0" y="0"/>
          <a:ext cx="0" cy="0"/>
          <a:chOff x="0" y="0"/>
          <a:chExt cx="0" cy="0"/>
        </a:xfrm>
      </p:grpSpPr>
      <p:sp>
        <p:nvSpPr>
          <p:cNvPr id="501" name="Shape 50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502" name="Shape 50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517186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8"/>
        <p:cNvGrpSpPr/>
        <p:nvPr/>
      </p:nvGrpSpPr>
      <p:grpSpPr>
        <a:xfrm>
          <a:off x="0" y="0"/>
          <a:ext cx="0" cy="0"/>
          <a:chOff x="0" y="0"/>
          <a:chExt cx="0" cy="0"/>
        </a:xfrm>
      </p:grpSpPr>
      <p:sp>
        <p:nvSpPr>
          <p:cNvPr id="509" name="Shape 50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510" name="Shape 51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10712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3"/>
        <p:cNvGrpSpPr/>
        <p:nvPr/>
      </p:nvGrpSpPr>
      <p:grpSpPr>
        <a:xfrm>
          <a:off x="0" y="0"/>
          <a:ext cx="0" cy="0"/>
          <a:chOff x="0" y="0"/>
          <a:chExt cx="0" cy="0"/>
        </a:xfrm>
      </p:grpSpPr>
      <p:sp>
        <p:nvSpPr>
          <p:cNvPr id="524" name="Shape 524"/>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525" name="Shape 52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7885642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8"/>
        <p:cNvGrpSpPr/>
        <p:nvPr/>
      </p:nvGrpSpPr>
      <p:grpSpPr>
        <a:xfrm>
          <a:off x="0" y="0"/>
          <a:ext cx="0" cy="0"/>
          <a:chOff x="0" y="0"/>
          <a:chExt cx="0" cy="0"/>
        </a:xfrm>
      </p:grpSpPr>
      <p:sp>
        <p:nvSpPr>
          <p:cNvPr id="539" name="Shape 53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40" name="Shape 540"/>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Tree>
    <p:extLst>
      <p:ext uri="{BB962C8B-B14F-4D97-AF65-F5344CB8AC3E}">
        <p14:creationId xmlns:p14="http://schemas.microsoft.com/office/powerpoint/2010/main" val="15295385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Shape 224"/>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25" name="Shape 22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262073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Shape 23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32" name="Shape 23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106130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Shape 23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38" name="Shape 23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181609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Shape 243"/>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44" name="Shape 24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6559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
        <p:cNvGrpSpPr/>
        <p:nvPr/>
      </p:nvGrpSpPr>
      <p:grpSpPr>
        <a:xfrm>
          <a:off x="0" y="0"/>
          <a:ext cx="0" cy="0"/>
          <a:chOff x="0" y="0"/>
          <a:chExt cx="0" cy="0"/>
        </a:xfrm>
      </p:grpSpPr>
      <p:sp>
        <p:nvSpPr>
          <p:cNvPr id="249" name="Shape 24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50" name="Shape 25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73691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Shape 25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256" name="Shape 25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548977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282828"/>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40678" y="889217"/>
            <a:ext cx="15174644" cy="2732951"/>
          </a:xfrm>
          <a:prstGeom prst="rect">
            <a:avLst/>
          </a:prstGeom>
          <a:effectLst>
            <a:innerShdw blurRad="482600" dist="50800" dir="13500000">
              <a:srgbClr val="000000">
                <a:alpha val="37000"/>
              </a:srgbClr>
            </a:innerShdw>
          </a:effectLst>
          <a:scene3d>
            <a:camera prst="orthographicFront"/>
            <a:lightRig rig="threePt" dir="t"/>
          </a:scene3d>
          <a:sp3d>
            <a:bevelT w="139700" prst="cross"/>
          </a:sp3d>
        </p:spPr>
        <p:txBody>
          <a:bodyPr lIns="162553" tIns="81276" rIns="162553" bIns="81276"/>
          <a:lstStyle>
            <a:lvl1pPr>
              <a:defRPr sz="6200" b="1" i="0" cap="none">
                <a:solidFill>
                  <a:schemeClr val="bg1"/>
                </a:solidFill>
                <a:latin typeface="Gill Sans SemiBold"/>
                <a:cs typeface="Lucida Grande"/>
              </a:defRPr>
            </a:lvl1pPr>
          </a:lstStyle>
          <a:p>
            <a:r>
              <a:rPr lang="en-US"/>
              <a:t>Click to edit Master title style</a:t>
            </a:r>
            <a:endParaRPr lang="en-US" dirty="0"/>
          </a:p>
        </p:txBody>
      </p:sp>
      <p:sp>
        <p:nvSpPr>
          <p:cNvPr id="3" name="Subtitle 2"/>
          <p:cNvSpPr>
            <a:spLocks noGrp="1"/>
          </p:cNvSpPr>
          <p:nvPr>
            <p:ph type="subTitle" idx="1"/>
          </p:nvPr>
        </p:nvSpPr>
        <p:spPr>
          <a:xfrm>
            <a:off x="1307135" y="5181600"/>
            <a:ext cx="13392187" cy="2336800"/>
          </a:xfrm>
          <a:prstGeom prst="rect">
            <a:avLst/>
          </a:prstGeom>
        </p:spPr>
        <p:txBody>
          <a:bodyPr>
            <a:normAutofit/>
          </a:bodyPr>
          <a:lstStyle>
            <a:lvl1pPr marL="0" indent="0" algn="ctr">
              <a:buNone/>
              <a:defRPr sz="5500" b="1" i="0" baseline="0">
                <a:solidFill>
                  <a:srgbClr val="FDC227"/>
                </a:solidFill>
                <a:effectLst>
                  <a:innerShdw blurRad="63500" dist="50800" dir="13500000">
                    <a:srgbClr val="000000">
                      <a:alpha val="9000"/>
                    </a:srgbClr>
                  </a:innerShdw>
                </a:effectLst>
                <a:latin typeface="Gill Sans SemiBold"/>
                <a:cs typeface="Georgia"/>
              </a:defRPr>
            </a:lvl1pPr>
            <a:lvl2pPr marL="812764" indent="0" algn="ctr">
              <a:buNone/>
              <a:defRPr>
                <a:solidFill>
                  <a:schemeClr val="tx1">
                    <a:tint val="75000"/>
                  </a:schemeClr>
                </a:solidFill>
              </a:defRPr>
            </a:lvl2pPr>
            <a:lvl3pPr marL="1625529" indent="0" algn="ctr">
              <a:buNone/>
              <a:defRPr>
                <a:solidFill>
                  <a:schemeClr val="tx1">
                    <a:tint val="75000"/>
                  </a:schemeClr>
                </a:solidFill>
              </a:defRPr>
            </a:lvl3pPr>
            <a:lvl4pPr marL="2438293" indent="0" algn="ctr">
              <a:buNone/>
              <a:defRPr>
                <a:solidFill>
                  <a:schemeClr val="tx1">
                    <a:tint val="75000"/>
                  </a:schemeClr>
                </a:solidFill>
              </a:defRPr>
            </a:lvl4pPr>
            <a:lvl5pPr marL="3251058" indent="0" algn="ctr">
              <a:buNone/>
              <a:defRPr>
                <a:solidFill>
                  <a:schemeClr val="tx1">
                    <a:tint val="75000"/>
                  </a:schemeClr>
                </a:solidFill>
              </a:defRPr>
            </a:lvl5pPr>
            <a:lvl6pPr marL="4063822" indent="0" algn="ctr">
              <a:buNone/>
              <a:defRPr>
                <a:solidFill>
                  <a:schemeClr val="tx1">
                    <a:tint val="75000"/>
                  </a:schemeClr>
                </a:solidFill>
              </a:defRPr>
            </a:lvl6pPr>
            <a:lvl7pPr marL="4876587" indent="0" algn="ctr">
              <a:buNone/>
              <a:defRPr>
                <a:solidFill>
                  <a:schemeClr val="tx1">
                    <a:tint val="75000"/>
                  </a:schemeClr>
                </a:solidFill>
              </a:defRPr>
            </a:lvl7pPr>
            <a:lvl8pPr marL="5689351" indent="0" algn="ctr">
              <a:buNone/>
              <a:defRPr>
                <a:solidFill>
                  <a:schemeClr val="tx1">
                    <a:tint val="75000"/>
                  </a:schemeClr>
                </a:solidFill>
              </a:defRPr>
            </a:lvl8pPr>
            <a:lvl9pPr marL="6502116"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2754469802"/>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Shape 204"/>
        <p:cNvGrpSpPr/>
        <p:nvPr/>
      </p:nvGrpSpPr>
      <p:grpSpPr>
        <a:xfrm>
          <a:off x="0" y="0"/>
          <a:ext cx="0" cy="0"/>
          <a:chOff x="0" y="0"/>
          <a:chExt cx="0" cy="0"/>
        </a:xfrm>
      </p:grpSpPr>
      <p:sp>
        <p:nvSpPr>
          <p:cNvPr id="205" name="Shape 205"/>
          <p:cNvSpPr txBox="1">
            <a:spLocks noGrp="1"/>
          </p:cNvSpPr>
          <p:nvPr>
            <p:ph type="title"/>
          </p:nvPr>
        </p:nvSpPr>
        <p:spPr>
          <a:xfrm>
            <a:off x="812800" y="768096"/>
            <a:ext cx="14630400" cy="1365504"/>
          </a:xfrm>
          <a:prstGeom prst="rect">
            <a:avLst/>
          </a:prstGeom>
          <a:noFill/>
          <a:ln>
            <a:noFill/>
          </a:ln>
        </p:spPr>
        <p:txBody>
          <a:bodyPr lIns="91425" tIns="91425" rIns="91425" bIns="91425" anchor="t" anchorCtr="0"/>
          <a:lstStyle>
            <a:lvl1pPr lvl="0" algn="ctr" rtl="0">
              <a:spcBef>
                <a:spcPts val="0"/>
              </a:spcBef>
              <a:spcAft>
                <a:spcPts val="0"/>
              </a:spcAft>
              <a:defRPr/>
            </a:lvl1pPr>
            <a:lvl2pPr lvl="1" algn="ctr" rtl="0">
              <a:spcBef>
                <a:spcPts val="0"/>
              </a:spcBef>
              <a:spcAft>
                <a:spcPts val="0"/>
              </a:spcAft>
              <a:defRPr/>
            </a:lvl2pPr>
            <a:lvl3pPr lvl="2" algn="ctr" rtl="0">
              <a:spcBef>
                <a:spcPts val="0"/>
              </a:spcBef>
              <a:spcAft>
                <a:spcPts val="0"/>
              </a:spcAft>
              <a:defRPr/>
            </a:lvl3pPr>
            <a:lvl4pPr lvl="3" algn="ctr" rtl="0">
              <a:spcBef>
                <a:spcPts val="0"/>
              </a:spcBef>
              <a:spcAft>
                <a:spcPts val="0"/>
              </a:spcAft>
              <a:defRPr/>
            </a:lvl4pPr>
            <a:lvl5pPr lvl="4" algn="ctr" rtl="0">
              <a:spcBef>
                <a:spcPts val="0"/>
              </a:spcBef>
              <a:spcAft>
                <a:spcPts val="0"/>
              </a:spcAft>
              <a:defRPr/>
            </a:lvl5pPr>
            <a:lvl6pPr marL="457200" lvl="5" algn="ctr" rtl="0">
              <a:spcBef>
                <a:spcPts val="0"/>
              </a:spcBef>
              <a:spcAft>
                <a:spcPts val="0"/>
              </a:spcAft>
              <a:defRPr/>
            </a:lvl6pPr>
            <a:lvl7pPr marL="914400" lvl="6" algn="ctr" rtl="0">
              <a:spcBef>
                <a:spcPts val="0"/>
              </a:spcBef>
              <a:spcAft>
                <a:spcPts val="0"/>
              </a:spcAft>
              <a:defRPr/>
            </a:lvl7pPr>
            <a:lvl8pPr marL="1371600" lvl="7" algn="ctr" rtl="0">
              <a:spcBef>
                <a:spcPts val="0"/>
              </a:spcBef>
              <a:spcAft>
                <a:spcPts val="0"/>
              </a:spcAft>
              <a:defRPr/>
            </a:lvl8pPr>
            <a:lvl9pPr marL="1828800" lvl="8" algn="ctr" rtl="0">
              <a:spcBef>
                <a:spcPts val="0"/>
              </a:spcBef>
              <a:spcAft>
                <a:spcPts val="0"/>
              </a:spcAft>
              <a:defRPr/>
            </a:lvl9pPr>
          </a:lstStyle>
          <a:p>
            <a:endParaRPr/>
          </a:p>
        </p:txBody>
      </p:sp>
    </p:spTree>
    <p:extLst>
      <p:ext uri="{BB962C8B-B14F-4D97-AF65-F5344CB8AC3E}">
        <p14:creationId xmlns:p14="http://schemas.microsoft.com/office/powerpoint/2010/main" val="2656124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Shape 204"/>
        <p:cNvGrpSpPr/>
        <p:nvPr/>
      </p:nvGrpSpPr>
      <p:grpSpPr>
        <a:xfrm>
          <a:off x="0" y="0"/>
          <a:ext cx="0" cy="0"/>
          <a:chOff x="0" y="0"/>
          <a:chExt cx="0" cy="0"/>
        </a:xfrm>
      </p:grpSpPr>
    </p:spTree>
    <p:extLst>
      <p:ext uri="{BB962C8B-B14F-4D97-AF65-F5344CB8AC3E}">
        <p14:creationId xmlns:p14="http://schemas.microsoft.com/office/powerpoint/2010/main" val="2843564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p:spTree>
      <p:nvGrpSpPr>
        <p:cNvPr id="1" name="Shape 194"/>
        <p:cNvGrpSpPr/>
        <p:nvPr/>
      </p:nvGrpSpPr>
      <p:grpSpPr>
        <a:xfrm>
          <a:off x="0" y="0"/>
          <a:ext cx="0" cy="0"/>
          <a:chOff x="0" y="0"/>
          <a:chExt cx="0" cy="0"/>
        </a:xfrm>
      </p:grpSpPr>
      <p:sp>
        <p:nvSpPr>
          <p:cNvPr id="195" name="Shape 195"/>
          <p:cNvSpPr txBox="1">
            <a:spLocks noGrp="1"/>
          </p:cNvSpPr>
          <p:nvPr>
            <p:ph type="title"/>
          </p:nvPr>
        </p:nvSpPr>
        <p:spPr>
          <a:xfrm>
            <a:off x="1155700" y="833718"/>
            <a:ext cx="13932000" cy="1706182"/>
          </a:xfrm>
          <a:prstGeom prst="rect">
            <a:avLst/>
          </a:prstGeom>
          <a:noFill/>
          <a:ln>
            <a:noFill/>
          </a:ln>
        </p:spPr>
        <p:txBody>
          <a:bodyPr lIns="91425" tIns="91425" rIns="91425" bIns="91425" anchor="ctr" anchorCtr="0"/>
          <a:lstStyle>
            <a:lvl1pPr lvl="0" algn="ctr" rtl="0">
              <a:spcBef>
                <a:spcPts val="0"/>
              </a:spcBef>
              <a:spcAft>
                <a:spcPts val="0"/>
              </a:spcAft>
              <a:defRPr/>
            </a:lvl1pPr>
            <a:lvl2pPr lvl="1" algn="ctr" rtl="0">
              <a:spcBef>
                <a:spcPts val="0"/>
              </a:spcBef>
              <a:spcAft>
                <a:spcPts val="0"/>
              </a:spcAft>
              <a:defRPr/>
            </a:lvl2pPr>
            <a:lvl3pPr lvl="2" algn="ctr" rtl="0">
              <a:spcBef>
                <a:spcPts val="0"/>
              </a:spcBef>
              <a:spcAft>
                <a:spcPts val="0"/>
              </a:spcAft>
              <a:defRPr/>
            </a:lvl3pPr>
            <a:lvl4pPr lvl="3" algn="ctr" rtl="0">
              <a:spcBef>
                <a:spcPts val="0"/>
              </a:spcBef>
              <a:spcAft>
                <a:spcPts val="0"/>
              </a:spcAft>
              <a:defRPr/>
            </a:lvl4pPr>
            <a:lvl5pPr lvl="4" algn="ctr" rtl="0">
              <a:spcBef>
                <a:spcPts val="0"/>
              </a:spcBef>
              <a:spcAft>
                <a:spcPts val="0"/>
              </a:spcAft>
              <a:defRPr/>
            </a:lvl5pPr>
            <a:lvl6pPr marL="457200" lvl="5" algn="ctr" rtl="0">
              <a:spcBef>
                <a:spcPts val="0"/>
              </a:spcBef>
              <a:spcAft>
                <a:spcPts val="0"/>
              </a:spcAft>
              <a:defRPr/>
            </a:lvl6pPr>
            <a:lvl7pPr marL="914400" lvl="6" algn="ctr" rtl="0">
              <a:spcBef>
                <a:spcPts val="0"/>
              </a:spcBef>
              <a:spcAft>
                <a:spcPts val="0"/>
              </a:spcAft>
              <a:defRPr/>
            </a:lvl7pPr>
            <a:lvl8pPr marL="1371600" lvl="7" algn="ctr" rtl="0">
              <a:spcBef>
                <a:spcPts val="0"/>
              </a:spcBef>
              <a:spcAft>
                <a:spcPts val="0"/>
              </a:spcAft>
              <a:defRPr/>
            </a:lvl8pPr>
            <a:lvl9pPr marL="1828800" lvl="8" algn="ctr" rtl="0">
              <a:spcBef>
                <a:spcPts val="0"/>
              </a:spcBef>
              <a:spcAft>
                <a:spcPts val="0"/>
              </a:spcAft>
              <a:defRPr/>
            </a:lvl9pPr>
          </a:lstStyle>
          <a:p>
            <a:endParaRPr/>
          </a:p>
        </p:txBody>
      </p:sp>
    </p:spTree>
    <p:extLst>
      <p:ext uri="{BB962C8B-B14F-4D97-AF65-F5344CB8AC3E}">
        <p14:creationId xmlns:p14="http://schemas.microsoft.com/office/powerpoint/2010/main" val="23072066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Shape 194"/>
        <p:cNvGrpSpPr/>
        <p:nvPr/>
      </p:nvGrpSpPr>
      <p:grpSpPr>
        <a:xfrm>
          <a:off x="0" y="0"/>
          <a:ext cx="0" cy="0"/>
          <a:chOff x="0" y="0"/>
          <a:chExt cx="0" cy="0"/>
        </a:xfrm>
      </p:grpSpPr>
    </p:spTree>
    <p:extLst>
      <p:ext uri="{BB962C8B-B14F-4D97-AF65-F5344CB8AC3E}">
        <p14:creationId xmlns:p14="http://schemas.microsoft.com/office/powerpoint/2010/main" val="14731031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Shape 155"/>
        <p:cNvGrpSpPr/>
        <p:nvPr/>
      </p:nvGrpSpPr>
      <p:grpSpPr>
        <a:xfrm>
          <a:off x="0" y="0"/>
          <a:ext cx="0" cy="0"/>
          <a:chOff x="0" y="0"/>
          <a:chExt cx="0" cy="0"/>
        </a:xfrm>
      </p:grpSpPr>
      <p:sp>
        <p:nvSpPr>
          <p:cNvPr id="156" name="Shape 156"/>
          <p:cNvSpPr txBox="1">
            <a:spLocks noGrp="1"/>
          </p:cNvSpPr>
          <p:nvPr>
            <p:ph type="title"/>
          </p:nvPr>
        </p:nvSpPr>
        <p:spPr>
          <a:xfrm>
            <a:off x="1155700" y="789709"/>
            <a:ext cx="13931900" cy="1750290"/>
          </a:xfrm>
          <a:prstGeom prst="rect">
            <a:avLst/>
          </a:prstGeom>
          <a:noFill/>
          <a:ln>
            <a:noFill/>
          </a:ln>
        </p:spPr>
        <p:txBody>
          <a:bodyPr lIns="91425" tIns="91425" rIns="91425" bIns="91425" anchor="ctr" anchorCtr="0"/>
          <a:lstStyle>
            <a:lvl1pPr lvl="0" algn="ctr" rtl="0">
              <a:spcBef>
                <a:spcPts val="0"/>
              </a:spcBef>
              <a:spcAft>
                <a:spcPts val="0"/>
              </a:spcAft>
              <a:defRPr/>
            </a:lvl1pPr>
            <a:lvl2pPr lvl="1" algn="ctr" rtl="0">
              <a:spcBef>
                <a:spcPts val="0"/>
              </a:spcBef>
              <a:spcAft>
                <a:spcPts val="0"/>
              </a:spcAft>
              <a:defRPr/>
            </a:lvl2pPr>
            <a:lvl3pPr lvl="2" algn="ctr" rtl="0">
              <a:spcBef>
                <a:spcPts val="0"/>
              </a:spcBef>
              <a:spcAft>
                <a:spcPts val="0"/>
              </a:spcAft>
              <a:defRPr/>
            </a:lvl3pPr>
            <a:lvl4pPr lvl="3" algn="ctr" rtl="0">
              <a:spcBef>
                <a:spcPts val="0"/>
              </a:spcBef>
              <a:spcAft>
                <a:spcPts val="0"/>
              </a:spcAft>
              <a:defRPr/>
            </a:lvl4pPr>
            <a:lvl5pPr lvl="4" algn="ctr" rtl="0">
              <a:spcBef>
                <a:spcPts val="0"/>
              </a:spcBef>
              <a:spcAft>
                <a:spcPts val="0"/>
              </a:spcAft>
              <a:defRPr/>
            </a:lvl5pPr>
            <a:lvl6pPr marL="457200" lvl="5" algn="ctr" rtl="0">
              <a:spcBef>
                <a:spcPts val="0"/>
              </a:spcBef>
              <a:spcAft>
                <a:spcPts val="0"/>
              </a:spcAft>
              <a:defRPr/>
            </a:lvl6pPr>
            <a:lvl7pPr marL="914400" lvl="6" algn="ctr" rtl="0">
              <a:spcBef>
                <a:spcPts val="0"/>
              </a:spcBef>
              <a:spcAft>
                <a:spcPts val="0"/>
              </a:spcAft>
              <a:defRPr/>
            </a:lvl7pPr>
            <a:lvl8pPr marL="1371600" lvl="7" algn="ctr" rtl="0">
              <a:spcBef>
                <a:spcPts val="0"/>
              </a:spcBef>
              <a:spcAft>
                <a:spcPts val="0"/>
              </a:spcAft>
              <a:defRPr/>
            </a:lvl8pPr>
            <a:lvl9pPr marL="1828800" lvl="8" algn="ctr" rtl="0">
              <a:spcBef>
                <a:spcPts val="0"/>
              </a:spcBef>
              <a:spcAft>
                <a:spcPts val="0"/>
              </a:spcAft>
              <a:defRPr/>
            </a:lvl9pPr>
          </a:lstStyle>
          <a:p>
            <a:endParaRPr/>
          </a:p>
        </p:txBody>
      </p:sp>
    </p:spTree>
    <p:extLst>
      <p:ext uri="{BB962C8B-B14F-4D97-AF65-F5344CB8AC3E}">
        <p14:creationId xmlns:p14="http://schemas.microsoft.com/office/powerpoint/2010/main" val="24486817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Shape 155"/>
        <p:cNvGrpSpPr/>
        <p:nvPr/>
      </p:nvGrpSpPr>
      <p:grpSpPr>
        <a:xfrm>
          <a:off x="0" y="0"/>
          <a:ext cx="0" cy="0"/>
          <a:chOff x="0" y="0"/>
          <a:chExt cx="0" cy="0"/>
        </a:xfrm>
      </p:grpSpPr>
    </p:spTree>
    <p:extLst>
      <p:ext uri="{BB962C8B-B14F-4D97-AF65-F5344CB8AC3E}">
        <p14:creationId xmlns:p14="http://schemas.microsoft.com/office/powerpoint/2010/main" val="2649973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_Title Only">
    <p:spTree>
      <p:nvGrpSpPr>
        <p:cNvPr id="1" name="Shape 125"/>
        <p:cNvGrpSpPr/>
        <p:nvPr/>
      </p:nvGrpSpPr>
      <p:grpSpPr>
        <a:xfrm>
          <a:off x="0" y="0"/>
          <a:ext cx="0" cy="0"/>
          <a:chOff x="0" y="0"/>
          <a:chExt cx="0" cy="0"/>
        </a:xfrm>
      </p:grpSpPr>
      <p:sp>
        <p:nvSpPr>
          <p:cNvPr id="126" name="Shape 126"/>
          <p:cNvSpPr txBox="1">
            <a:spLocks noGrp="1"/>
          </p:cNvSpPr>
          <p:nvPr>
            <p:ph type="title"/>
          </p:nvPr>
        </p:nvSpPr>
        <p:spPr>
          <a:xfrm>
            <a:off x="1155700" y="789708"/>
            <a:ext cx="13932000" cy="1750191"/>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000000"/>
              </a:buClr>
              <a:buFont typeface="Arial"/>
              <a:buNone/>
              <a:defRPr sz="6000" b="0" i="0" u="none" strike="noStrike" cap="none">
                <a:solidFill>
                  <a:srgbClr val="FFFC00"/>
                </a:solidFill>
                <a:latin typeface="Arial"/>
                <a:ea typeface="Arial"/>
                <a:cs typeface="Arial"/>
                <a:sym typeface="Arial"/>
              </a:defRPr>
            </a:lvl1pPr>
            <a:lvl2pPr marL="0" marR="0" lvl="1" indent="0" algn="ctr" rtl="0">
              <a:spcBef>
                <a:spcPts val="0"/>
              </a:spcBef>
              <a:spcAft>
                <a:spcPts val="0"/>
              </a:spcAft>
              <a:buNone/>
              <a:defRPr sz="1800"/>
            </a:lvl2pPr>
            <a:lvl3pPr marL="0" marR="0" lvl="2" indent="0" algn="ctr" rtl="0">
              <a:spcBef>
                <a:spcPts val="0"/>
              </a:spcBef>
              <a:spcAft>
                <a:spcPts val="0"/>
              </a:spcAft>
              <a:buNone/>
              <a:defRPr sz="1800"/>
            </a:lvl3pPr>
            <a:lvl4pPr marL="0" marR="0" lvl="3" indent="0" algn="ctr" rtl="0">
              <a:spcBef>
                <a:spcPts val="0"/>
              </a:spcBef>
              <a:spcAft>
                <a:spcPts val="0"/>
              </a:spcAft>
              <a:buNone/>
              <a:defRPr sz="1800"/>
            </a:lvl4pPr>
            <a:lvl5pPr marL="0" marR="0" lvl="4" indent="0" algn="ctr" rtl="0">
              <a:spcBef>
                <a:spcPts val="0"/>
              </a:spcBef>
              <a:spcAft>
                <a:spcPts val="0"/>
              </a:spcAft>
              <a:buNone/>
              <a:defRPr sz="1800"/>
            </a:lvl5pPr>
            <a:lvl6pPr marL="457200" marR="0" lvl="5" indent="0" algn="ctr" rtl="0">
              <a:spcBef>
                <a:spcPts val="0"/>
              </a:spcBef>
              <a:spcAft>
                <a:spcPts val="0"/>
              </a:spcAft>
              <a:buNone/>
              <a:defRPr sz="1800"/>
            </a:lvl6pPr>
            <a:lvl7pPr marL="914400" marR="0" lvl="6" indent="0" algn="ctr" rtl="0">
              <a:spcBef>
                <a:spcPts val="0"/>
              </a:spcBef>
              <a:spcAft>
                <a:spcPts val="0"/>
              </a:spcAft>
              <a:buNone/>
              <a:defRPr sz="1800"/>
            </a:lvl7pPr>
            <a:lvl8pPr marL="1371600" marR="0" lvl="7" indent="0" algn="ctr" rtl="0">
              <a:spcBef>
                <a:spcPts val="0"/>
              </a:spcBef>
              <a:spcAft>
                <a:spcPts val="0"/>
              </a:spcAft>
              <a:buNone/>
              <a:defRPr sz="1800"/>
            </a:lvl8pPr>
            <a:lvl9pPr marL="1828800" marR="0" lvl="8" indent="0" algn="ctr" rtl="0">
              <a:spcBef>
                <a:spcPts val="0"/>
              </a:spcBef>
              <a:spcAft>
                <a:spcPts val="0"/>
              </a:spcAft>
              <a:buNone/>
              <a:defRPr sz="1800"/>
            </a:lvl9pPr>
          </a:lstStyle>
          <a:p>
            <a:endParaRPr dirty="0"/>
          </a:p>
        </p:txBody>
      </p:sp>
    </p:spTree>
    <p:extLst>
      <p:ext uri="{BB962C8B-B14F-4D97-AF65-F5344CB8AC3E}">
        <p14:creationId xmlns:p14="http://schemas.microsoft.com/office/powerpoint/2010/main" val="35917135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Shape 125"/>
        <p:cNvGrpSpPr/>
        <p:nvPr/>
      </p:nvGrpSpPr>
      <p:grpSpPr>
        <a:xfrm>
          <a:off x="0" y="0"/>
          <a:ext cx="0" cy="0"/>
          <a:chOff x="0" y="0"/>
          <a:chExt cx="0" cy="0"/>
        </a:xfrm>
      </p:grpSpPr>
    </p:spTree>
    <p:extLst>
      <p:ext uri="{BB962C8B-B14F-4D97-AF65-F5344CB8AC3E}">
        <p14:creationId xmlns:p14="http://schemas.microsoft.com/office/powerpoint/2010/main" val="21316612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Title">
    <p:spTree>
      <p:nvGrpSpPr>
        <p:cNvPr id="1" name="Shape 155"/>
        <p:cNvGrpSpPr/>
        <p:nvPr/>
      </p:nvGrpSpPr>
      <p:grpSpPr>
        <a:xfrm>
          <a:off x="0" y="0"/>
          <a:ext cx="0" cy="0"/>
          <a:chOff x="0" y="0"/>
          <a:chExt cx="0" cy="0"/>
        </a:xfrm>
      </p:grpSpPr>
      <p:sp>
        <p:nvSpPr>
          <p:cNvPr id="156" name="Shape 156"/>
          <p:cNvSpPr txBox="1">
            <a:spLocks noGrp="1"/>
          </p:cNvSpPr>
          <p:nvPr>
            <p:ph type="title"/>
          </p:nvPr>
        </p:nvSpPr>
        <p:spPr>
          <a:xfrm>
            <a:off x="1155700" y="814388"/>
            <a:ext cx="13932000" cy="1725512"/>
          </a:xfrm>
          <a:prstGeom prst="rect">
            <a:avLst/>
          </a:prstGeom>
          <a:noFill/>
          <a:ln>
            <a:noFill/>
          </a:ln>
        </p:spPr>
        <p:txBody>
          <a:bodyPr lIns="91425" tIns="91425" rIns="91425" bIns="91425" anchor="ctr" anchorCtr="0"/>
          <a:lstStyle>
            <a:lvl1pPr lvl="0" algn="ctr" rtl="0">
              <a:spcBef>
                <a:spcPts val="0"/>
              </a:spcBef>
              <a:spcAft>
                <a:spcPts val="0"/>
              </a:spcAft>
              <a:defRPr/>
            </a:lvl1pPr>
            <a:lvl2pPr lvl="1" algn="ctr" rtl="0">
              <a:spcBef>
                <a:spcPts val="0"/>
              </a:spcBef>
              <a:spcAft>
                <a:spcPts val="0"/>
              </a:spcAft>
              <a:defRPr/>
            </a:lvl2pPr>
            <a:lvl3pPr lvl="2" algn="ctr" rtl="0">
              <a:spcBef>
                <a:spcPts val="0"/>
              </a:spcBef>
              <a:spcAft>
                <a:spcPts val="0"/>
              </a:spcAft>
              <a:defRPr/>
            </a:lvl3pPr>
            <a:lvl4pPr lvl="3" algn="ctr" rtl="0">
              <a:spcBef>
                <a:spcPts val="0"/>
              </a:spcBef>
              <a:spcAft>
                <a:spcPts val="0"/>
              </a:spcAft>
              <a:defRPr/>
            </a:lvl4pPr>
            <a:lvl5pPr lvl="4" algn="ctr" rtl="0">
              <a:spcBef>
                <a:spcPts val="0"/>
              </a:spcBef>
              <a:spcAft>
                <a:spcPts val="0"/>
              </a:spcAft>
              <a:defRPr/>
            </a:lvl5pPr>
            <a:lvl6pPr marL="457200" lvl="5" algn="ctr" rtl="0">
              <a:spcBef>
                <a:spcPts val="0"/>
              </a:spcBef>
              <a:spcAft>
                <a:spcPts val="0"/>
              </a:spcAft>
              <a:defRPr/>
            </a:lvl6pPr>
            <a:lvl7pPr marL="914400" lvl="6" algn="ctr" rtl="0">
              <a:spcBef>
                <a:spcPts val="0"/>
              </a:spcBef>
              <a:spcAft>
                <a:spcPts val="0"/>
              </a:spcAft>
              <a:defRPr/>
            </a:lvl7pPr>
            <a:lvl8pPr marL="1371600" lvl="7" algn="ctr" rtl="0">
              <a:spcBef>
                <a:spcPts val="0"/>
              </a:spcBef>
              <a:spcAft>
                <a:spcPts val="0"/>
              </a:spcAft>
              <a:defRPr/>
            </a:lvl8pPr>
            <a:lvl9pPr marL="1828800" lvl="8" algn="ctr" rtl="0">
              <a:spcBef>
                <a:spcPts val="0"/>
              </a:spcBef>
              <a:spcAft>
                <a:spcPts val="0"/>
              </a:spcAft>
              <a:defRPr/>
            </a:lvl9pPr>
          </a:lstStyle>
          <a:p>
            <a:endParaRPr dirty="0"/>
          </a:p>
        </p:txBody>
      </p:sp>
    </p:spTree>
    <p:extLst>
      <p:ext uri="{BB962C8B-B14F-4D97-AF65-F5344CB8AC3E}">
        <p14:creationId xmlns:p14="http://schemas.microsoft.com/office/powerpoint/2010/main" val="11128335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Shape 155"/>
        <p:cNvGrpSpPr/>
        <p:nvPr/>
      </p:nvGrpSpPr>
      <p:grpSpPr>
        <a:xfrm>
          <a:off x="0" y="0"/>
          <a:ext cx="0" cy="0"/>
          <a:chOff x="0" y="0"/>
          <a:chExt cx="0" cy="0"/>
        </a:xfrm>
      </p:grpSpPr>
    </p:spTree>
    <p:extLst>
      <p:ext uri="{BB962C8B-B14F-4D97-AF65-F5344CB8AC3E}">
        <p14:creationId xmlns:p14="http://schemas.microsoft.com/office/powerpoint/2010/main" val="908664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32178" y="905084"/>
            <a:ext cx="14991644" cy="1247721"/>
          </a:xfrm>
          <a:prstGeom prst="rect">
            <a:avLst/>
          </a:prstGeom>
        </p:spPr>
        <p:txBody>
          <a:bodyPr lIns="162553" tIns="81276" rIns="162553" bIns="81276"/>
          <a:lstStyle>
            <a:lvl1pPr>
              <a:defRPr sz="6200" b="1" i="0" cap="none" baseline="0">
                <a:solidFill>
                  <a:srgbClr val="FFCB05"/>
                </a:solidFill>
                <a:effectLst>
                  <a:innerShdw blurRad="63500" dist="50800" dir="13500000">
                    <a:srgbClr val="000000">
                      <a:alpha val="14000"/>
                    </a:srgbClr>
                  </a:innerShdw>
                </a:effectLst>
                <a:latin typeface="Gill Sans SemiBold"/>
                <a:cs typeface="Georgia"/>
              </a:defRPr>
            </a:lvl1pPr>
          </a:lstStyle>
          <a:p>
            <a:r>
              <a:rPr lang="en-US"/>
              <a:t>Click to edit Master title style</a:t>
            </a:r>
            <a:endParaRPr lang="en-US" dirty="0"/>
          </a:p>
        </p:txBody>
      </p:sp>
      <p:sp>
        <p:nvSpPr>
          <p:cNvPr id="3" name="Content Placeholder 2"/>
          <p:cNvSpPr>
            <a:spLocks noGrp="1"/>
          </p:cNvSpPr>
          <p:nvPr>
            <p:ph idx="1"/>
          </p:nvPr>
        </p:nvSpPr>
        <p:spPr>
          <a:xfrm>
            <a:off x="812800" y="2475702"/>
            <a:ext cx="14630400" cy="5902068"/>
          </a:xfrm>
          <a:prstGeom prst="rect">
            <a:avLst/>
          </a:prstGeo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179403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41683" y="1366549"/>
            <a:ext cx="15400421" cy="1816100"/>
          </a:xfrm>
          <a:prstGeom prst="rect">
            <a:avLst/>
          </a:prstGeom>
        </p:spPr>
        <p:txBody>
          <a:bodyPr lIns="162553" tIns="81276" rIns="162553" bIns="81276" anchor="t"/>
          <a:lstStyle>
            <a:lvl1pPr algn="ctr">
              <a:defRPr sz="6200" b="1" i="0" cap="none">
                <a:solidFill>
                  <a:schemeClr val="bg1"/>
                </a:solidFill>
                <a:latin typeface="Gill Sans SemiBold"/>
              </a:defRPr>
            </a:lvl1pPr>
          </a:lstStyle>
          <a:p>
            <a:r>
              <a:rPr lang="en-US"/>
              <a:t>Click to edit Master title style</a:t>
            </a:r>
            <a:endParaRPr lang="en-US" dirty="0"/>
          </a:p>
        </p:txBody>
      </p:sp>
      <p:sp>
        <p:nvSpPr>
          <p:cNvPr id="3" name="Text Placeholder 2"/>
          <p:cNvSpPr>
            <a:spLocks noGrp="1"/>
          </p:cNvSpPr>
          <p:nvPr>
            <p:ph type="body" idx="1"/>
          </p:nvPr>
        </p:nvSpPr>
        <p:spPr>
          <a:xfrm>
            <a:off x="1284112" y="4919579"/>
            <a:ext cx="13817600" cy="956288"/>
          </a:xfrm>
          <a:prstGeom prst="rect">
            <a:avLst/>
          </a:prstGeom>
        </p:spPr>
        <p:txBody>
          <a:bodyPr anchor="b">
            <a:normAutofit/>
          </a:bodyPr>
          <a:lstStyle>
            <a:lvl1pPr marL="0" indent="0" algn="ctr">
              <a:buNone/>
              <a:defRPr sz="4300">
                <a:solidFill>
                  <a:srgbClr val="FDC227"/>
                </a:solidFill>
              </a:defRPr>
            </a:lvl1pPr>
            <a:lvl2pPr marL="812764" indent="0">
              <a:buNone/>
              <a:defRPr sz="3200">
                <a:solidFill>
                  <a:schemeClr val="tx1">
                    <a:tint val="75000"/>
                  </a:schemeClr>
                </a:solidFill>
              </a:defRPr>
            </a:lvl2pPr>
            <a:lvl3pPr marL="1625529" indent="0">
              <a:buNone/>
              <a:defRPr sz="2800">
                <a:solidFill>
                  <a:schemeClr val="tx1">
                    <a:tint val="75000"/>
                  </a:schemeClr>
                </a:solidFill>
              </a:defRPr>
            </a:lvl3pPr>
            <a:lvl4pPr marL="2438293" indent="0">
              <a:buNone/>
              <a:defRPr sz="2500">
                <a:solidFill>
                  <a:schemeClr val="tx1">
                    <a:tint val="75000"/>
                  </a:schemeClr>
                </a:solidFill>
              </a:defRPr>
            </a:lvl4pPr>
            <a:lvl5pPr marL="3251058" indent="0">
              <a:buNone/>
              <a:defRPr sz="2500">
                <a:solidFill>
                  <a:schemeClr val="tx1">
                    <a:tint val="75000"/>
                  </a:schemeClr>
                </a:solidFill>
              </a:defRPr>
            </a:lvl5pPr>
            <a:lvl6pPr marL="4063822" indent="0">
              <a:buNone/>
              <a:defRPr sz="2500">
                <a:solidFill>
                  <a:schemeClr val="tx1">
                    <a:tint val="75000"/>
                  </a:schemeClr>
                </a:solidFill>
              </a:defRPr>
            </a:lvl6pPr>
            <a:lvl7pPr marL="4876587" indent="0">
              <a:buNone/>
              <a:defRPr sz="2500">
                <a:solidFill>
                  <a:schemeClr val="tx1">
                    <a:tint val="75000"/>
                  </a:schemeClr>
                </a:solidFill>
              </a:defRPr>
            </a:lvl7pPr>
            <a:lvl8pPr marL="5689351" indent="0">
              <a:buNone/>
              <a:defRPr sz="2500">
                <a:solidFill>
                  <a:schemeClr val="tx1">
                    <a:tint val="75000"/>
                  </a:schemeClr>
                </a:solidFill>
              </a:defRPr>
            </a:lvl8pPr>
            <a:lvl9pPr marL="6502116" indent="0">
              <a:buNone/>
              <a:defRPr sz="2500">
                <a:solidFill>
                  <a:schemeClr val="tx1">
                    <a:tint val="75000"/>
                  </a:schemeClr>
                </a:solidFill>
              </a:defRPr>
            </a:lvl9pPr>
          </a:lstStyle>
          <a:p>
            <a:pPr lvl="0"/>
            <a:r>
              <a:rPr lang="en-US"/>
              <a:t>Click to edit Master text styles</a:t>
            </a:r>
          </a:p>
        </p:txBody>
      </p:sp>
      <p:pic>
        <p:nvPicPr>
          <p:cNvPr id="4" name="Picture 3" descr="introhtml_SC_topbar.png"/>
          <p:cNvPicPr>
            <a:picLocks noChangeAspect="1"/>
          </p:cNvPicPr>
          <p:nvPr userDrawn="1"/>
        </p:nvPicPr>
        <p:blipFill rotWithShape="1">
          <a:blip r:embed="rId2">
            <a:alphaModFix/>
            <a:extLst>
              <a:ext uri="{28A0092B-C50C-407E-A947-70E740481C1C}">
                <a14:useLocalDpi xmlns:a14="http://schemas.microsoft.com/office/drawing/2010/main" val="0"/>
              </a:ext>
            </a:extLst>
          </a:blip>
          <a:srcRect b="92428"/>
          <a:stretch/>
        </p:blipFill>
        <p:spPr>
          <a:xfrm>
            <a:off x="0" y="12096"/>
            <a:ext cx="9144000" cy="389467"/>
          </a:xfrm>
          <a:prstGeom prst="rect">
            <a:avLst/>
          </a:prstGeom>
          <a:effectLst>
            <a:outerShdw blurRad="50800" dist="38100" dir="5400000" algn="t" rotWithShape="0">
              <a:prstClr val="black">
                <a:alpha val="40000"/>
              </a:prstClr>
            </a:outerShdw>
          </a:effectLst>
        </p:spPr>
      </p:pic>
      <p:sp>
        <p:nvSpPr>
          <p:cNvPr id="5" name="TextBox 4"/>
          <p:cNvSpPr txBox="1"/>
          <p:nvPr userDrawn="1"/>
        </p:nvSpPr>
        <p:spPr>
          <a:xfrm>
            <a:off x="83918" y="52940"/>
            <a:ext cx="2586129" cy="307777"/>
          </a:xfrm>
          <a:prstGeom prst="rect">
            <a:avLst/>
          </a:prstGeom>
          <a:noFill/>
        </p:spPr>
        <p:txBody>
          <a:bodyPr wrap="square" rtlCol="0">
            <a:spAutoFit/>
          </a:bodyPr>
          <a:lstStyle/>
          <a:p>
            <a:r>
              <a:rPr lang="en-US" sz="1400" dirty="0">
                <a:solidFill>
                  <a:schemeClr val="bg1"/>
                </a:solidFill>
                <a:effectLst>
                  <a:outerShdw blurRad="50800" dist="38100" dir="2700000" algn="tl" rotWithShape="0">
                    <a:prstClr val="black">
                      <a:alpha val="40000"/>
                    </a:prstClr>
                  </a:outerShdw>
                </a:effectLst>
                <a:latin typeface="Lucida Grande"/>
                <a:cs typeface="Lucida Grande"/>
              </a:rPr>
              <a:t>LECTURE</a:t>
            </a:r>
            <a:r>
              <a:rPr lang="en-US" sz="1400" baseline="0" dirty="0">
                <a:solidFill>
                  <a:schemeClr val="bg1"/>
                </a:solidFill>
                <a:effectLst>
                  <a:outerShdw blurRad="50800" dist="38100" dir="2700000" algn="tl" rotWithShape="0">
                    <a:prstClr val="black">
                      <a:alpha val="40000"/>
                    </a:prstClr>
                  </a:outerShdw>
                </a:effectLst>
                <a:latin typeface="Lucida Grande"/>
                <a:cs typeface="Lucida Grande"/>
              </a:rPr>
              <a:t> NAME</a:t>
            </a:r>
            <a:endParaRPr lang="en-US" sz="1400" dirty="0">
              <a:solidFill>
                <a:schemeClr val="bg1"/>
              </a:solidFill>
              <a:effectLst>
                <a:outerShdw blurRad="50800" dist="38100" dir="2700000" algn="tl" rotWithShape="0">
                  <a:prstClr val="black">
                    <a:alpha val="40000"/>
                  </a:prstClr>
                </a:outerShdw>
              </a:effectLst>
              <a:latin typeface="Lucida Grande"/>
              <a:cs typeface="Lucida Grande"/>
            </a:endParaRPr>
          </a:p>
        </p:txBody>
      </p:sp>
      <p:sp>
        <p:nvSpPr>
          <p:cNvPr id="6" name="TextBox 5"/>
          <p:cNvSpPr txBox="1"/>
          <p:nvPr userDrawn="1"/>
        </p:nvSpPr>
        <p:spPr>
          <a:xfrm>
            <a:off x="7253071" y="-3374"/>
            <a:ext cx="1620762" cy="261610"/>
          </a:xfrm>
          <a:prstGeom prst="rect">
            <a:avLst/>
          </a:prstGeom>
          <a:noFill/>
        </p:spPr>
        <p:txBody>
          <a:bodyPr wrap="square" rtlCol="0">
            <a:spAutoFit/>
          </a:bodyPr>
          <a:lstStyle/>
          <a:p>
            <a:pPr marL="0" algn="ctr">
              <a:lnSpc>
                <a:spcPct val="100000"/>
              </a:lnSpc>
              <a:spcBef>
                <a:spcPts val="0"/>
              </a:spcBef>
              <a:spcAft>
                <a:spcPts val="0"/>
              </a:spcAft>
            </a:pPr>
            <a:r>
              <a:rPr lang="en-US" sz="1100" baseline="0" dirty="0">
                <a:solidFill>
                  <a:srgbClr val="FFFFFF"/>
                </a:solidFill>
                <a:effectLst>
                  <a:outerShdw blurRad="50800" dist="38100" dir="2700000" algn="tl" rotWithShape="0">
                    <a:prstClr val="black">
                      <a:alpha val="40000"/>
                    </a:prstClr>
                  </a:outerShdw>
                </a:effectLst>
              </a:rPr>
              <a:t>PYTHON FOR</a:t>
            </a:r>
          </a:p>
        </p:txBody>
      </p:sp>
      <p:sp>
        <p:nvSpPr>
          <p:cNvPr id="7" name="TextBox 6"/>
          <p:cNvSpPr txBox="1"/>
          <p:nvPr userDrawn="1"/>
        </p:nvSpPr>
        <p:spPr>
          <a:xfrm>
            <a:off x="7466609" y="126322"/>
            <a:ext cx="1203476" cy="553998"/>
          </a:xfrm>
          <a:prstGeom prst="rect">
            <a:avLst/>
          </a:prstGeom>
          <a:noFill/>
        </p:spPr>
        <p:txBody>
          <a:bodyPr wrap="square" rtlCol="0">
            <a:spAutoFit/>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100" baseline="0" dirty="0">
                <a:solidFill>
                  <a:srgbClr val="FFFFFF"/>
                </a:solidFill>
                <a:effectLst>
                  <a:outerShdw blurRad="50800" dist="38100" dir="2700000" algn="tl" rotWithShape="0">
                    <a:prstClr val="black">
                      <a:alpha val="40000"/>
                    </a:prstClr>
                  </a:outerShdw>
                </a:effectLst>
              </a:rPr>
              <a:t>EVERYBODY</a:t>
            </a:r>
            <a:endParaRPr lang="en-US" sz="1100" dirty="0">
              <a:solidFill>
                <a:srgbClr val="FFFFFF"/>
              </a:solidFill>
              <a:effectLst>
                <a:outerShdw blurRad="50800" dist="38100" dir="2700000" algn="tl" rotWithShape="0">
                  <a:prstClr val="black">
                    <a:alpha val="40000"/>
                  </a:prstClr>
                </a:outerShdw>
              </a:effectLst>
            </a:endParaRPr>
          </a:p>
          <a:p>
            <a:endParaRPr lang="en-US" dirty="0"/>
          </a:p>
        </p:txBody>
      </p:sp>
    </p:spTree>
    <p:extLst>
      <p:ext uri="{BB962C8B-B14F-4D97-AF65-F5344CB8AC3E}">
        <p14:creationId xmlns:p14="http://schemas.microsoft.com/office/powerpoint/2010/main" val="1705849276"/>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48267" y="885296"/>
            <a:ext cx="14630400" cy="1248306"/>
          </a:xfrm>
          <a:prstGeom prst="rect">
            <a:avLst/>
          </a:prstGeom>
        </p:spPr>
        <p:txBody>
          <a:bodyPr lIns="162553" tIns="81276" rIns="162553" bIns="81276"/>
          <a:lstStyle>
            <a:lvl1pPr>
              <a:defRPr sz="5700" b="1" i="0" cap="none">
                <a:solidFill>
                  <a:schemeClr val="bg1"/>
                </a:solidFill>
                <a:latin typeface="Gill Sans SemiBold"/>
                <a:cs typeface="Lucida Grande"/>
              </a:defRPr>
            </a:lvl1pPr>
          </a:lstStyle>
          <a:p>
            <a:r>
              <a:rPr lang="en-US"/>
              <a:t>Click to edit Master title style</a:t>
            </a:r>
            <a:endParaRPr lang="en-US" dirty="0"/>
          </a:p>
        </p:txBody>
      </p:sp>
      <p:sp>
        <p:nvSpPr>
          <p:cNvPr id="3" name="Content Placeholder 2"/>
          <p:cNvSpPr>
            <a:spLocks noGrp="1"/>
          </p:cNvSpPr>
          <p:nvPr>
            <p:ph sz="half" idx="1"/>
          </p:nvPr>
        </p:nvSpPr>
        <p:spPr>
          <a:xfrm>
            <a:off x="812800" y="2133602"/>
            <a:ext cx="7179733" cy="6034617"/>
          </a:xfrm>
          <a:prstGeom prst="rect">
            <a:avLst/>
          </a:prstGeom>
        </p:spPr>
        <p:txBody>
          <a:bodyPr/>
          <a:lstStyle>
            <a:lvl1pPr>
              <a:defRPr sz="3200" b="1" i="0" cap="none">
                <a:solidFill>
                  <a:srgbClr val="FDC227"/>
                </a:solidFill>
                <a:latin typeface="Gill Sans SemiBold"/>
                <a:cs typeface="Lucida Grande"/>
              </a:defRPr>
            </a:lvl1pPr>
            <a:lvl2pPr>
              <a:defRPr sz="2800" b="0" i="1">
                <a:latin typeface="Gill Sans SemiBold"/>
                <a:cs typeface="Lucida Grande"/>
              </a:defRPr>
            </a:lvl2pPr>
            <a:lvl3pPr>
              <a:defRPr sz="2800" b="0" i="1">
                <a:latin typeface="Gill Sans SemiBold"/>
                <a:cs typeface="Lucida Grande"/>
              </a:defRPr>
            </a:lvl3pPr>
            <a:lvl4pPr>
              <a:defRPr sz="2800" b="0" i="1">
                <a:latin typeface="Gill Sans SemiBold"/>
                <a:cs typeface="Lucida Grande"/>
              </a:defRPr>
            </a:lvl4pPr>
            <a:lvl5pPr>
              <a:defRPr sz="2800" b="0" i="1">
                <a:latin typeface="Gill Sans SemiBold"/>
                <a:cs typeface="Lucida Grande"/>
              </a:defRPr>
            </a:lvl5pPr>
            <a:lvl6pPr>
              <a:defRPr sz="3200"/>
            </a:lvl6pPr>
            <a:lvl7pPr>
              <a:defRPr sz="3200"/>
            </a:lvl7pPr>
            <a:lvl8pPr>
              <a:defRPr sz="3200"/>
            </a:lvl8pPr>
            <a:lvl9pPr>
              <a:defRPr sz="3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8263467" y="2133602"/>
            <a:ext cx="7179733" cy="6034617"/>
          </a:xfrm>
          <a:prstGeom prst="rect">
            <a:avLst/>
          </a:prstGeom>
        </p:spPr>
        <p:txBody>
          <a:bodyPr/>
          <a:lstStyle>
            <a:lvl1pPr>
              <a:defRPr sz="3200" b="0" i="0">
                <a:solidFill>
                  <a:srgbClr val="FDC227"/>
                </a:solidFill>
                <a:latin typeface="Gill Sans SemiBold"/>
                <a:cs typeface="Lucida Grande"/>
              </a:defRPr>
            </a:lvl1pPr>
            <a:lvl2pPr>
              <a:defRPr sz="2800" b="0" i="1">
                <a:latin typeface="Gill Sans SemiBold"/>
                <a:cs typeface="Lucida Grande"/>
              </a:defRPr>
            </a:lvl2pPr>
            <a:lvl3pPr>
              <a:defRPr sz="2800" b="0" i="1">
                <a:latin typeface="Gill Sans SemiBold"/>
                <a:cs typeface="Lucida Grande"/>
              </a:defRPr>
            </a:lvl3pPr>
            <a:lvl4pPr>
              <a:defRPr sz="2800" b="0" i="1">
                <a:latin typeface="Gill Sans SemiBold"/>
                <a:cs typeface="Lucida Grande"/>
              </a:defRPr>
            </a:lvl4pPr>
            <a:lvl5pPr>
              <a:defRPr sz="2800" b="0" i="1">
                <a:latin typeface="Gill Sans SemiBold"/>
                <a:cs typeface="Lucida Grande"/>
              </a:defRPr>
            </a:lvl5pPr>
            <a:lvl6pPr>
              <a:defRPr sz="3200"/>
            </a:lvl6pPr>
            <a:lvl7pPr>
              <a:defRPr sz="3200"/>
            </a:lvl7pPr>
            <a:lvl8pPr>
              <a:defRPr sz="3200"/>
            </a:lvl8pPr>
            <a:lvl9pPr>
              <a:defRPr sz="3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759557117"/>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12800" y="820646"/>
            <a:ext cx="14630400" cy="1226172"/>
          </a:xfrm>
          <a:prstGeom prst="rect">
            <a:avLst/>
          </a:prstGeom>
        </p:spPr>
        <p:txBody>
          <a:bodyPr lIns="162553" tIns="81276" rIns="162553" bIns="81276"/>
          <a:lstStyle>
            <a:lvl1pPr>
              <a:defRPr sz="5700" b="0" i="0" cap="none">
                <a:solidFill>
                  <a:schemeClr val="bg1"/>
                </a:solidFill>
                <a:latin typeface="Gill Sans SemiBold"/>
                <a:cs typeface="Lucida Grande"/>
              </a:defRPr>
            </a:lvl1pPr>
          </a:lstStyle>
          <a:p>
            <a:r>
              <a:rPr lang="en-US"/>
              <a:t>Click to edit Master title style</a:t>
            </a:r>
            <a:endParaRPr lang="en-US" dirty="0"/>
          </a:p>
        </p:txBody>
      </p:sp>
      <p:sp>
        <p:nvSpPr>
          <p:cNvPr id="3" name="Text Placeholder 2"/>
          <p:cNvSpPr>
            <a:spLocks noGrp="1"/>
          </p:cNvSpPr>
          <p:nvPr>
            <p:ph type="body" idx="1"/>
          </p:nvPr>
        </p:nvSpPr>
        <p:spPr>
          <a:xfrm>
            <a:off x="812800" y="2046818"/>
            <a:ext cx="7182556" cy="853017"/>
          </a:xfrm>
          <a:prstGeom prst="rect">
            <a:avLst/>
          </a:prstGeom>
        </p:spPr>
        <p:txBody>
          <a:bodyPr anchor="b">
            <a:noAutofit/>
          </a:bodyPr>
          <a:lstStyle>
            <a:lvl1pPr marL="0" indent="0" algn="ctr">
              <a:buNone/>
              <a:defRPr sz="3600" b="0" i="0" cap="none">
                <a:solidFill>
                  <a:srgbClr val="FDC227"/>
                </a:solidFill>
                <a:effectLst/>
                <a:latin typeface="Gill Sans SemiBold"/>
                <a:cs typeface="Lucida Grande"/>
              </a:defRPr>
            </a:lvl1pPr>
            <a:lvl2pPr marL="812764" indent="0">
              <a:buNone/>
              <a:defRPr sz="3600" b="1"/>
            </a:lvl2pPr>
            <a:lvl3pPr marL="1625529" indent="0">
              <a:buNone/>
              <a:defRPr sz="3200" b="1"/>
            </a:lvl3pPr>
            <a:lvl4pPr marL="2438293" indent="0">
              <a:buNone/>
              <a:defRPr sz="2800" b="1"/>
            </a:lvl4pPr>
            <a:lvl5pPr marL="3251058" indent="0">
              <a:buNone/>
              <a:defRPr sz="2800" b="1"/>
            </a:lvl5pPr>
            <a:lvl6pPr marL="4063822" indent="0">
              <a:buNone/>
              <a:defRPr sz="2800" b="1"/>
            </a:lvl6pPr>
            <a:lvl7pPr marL="4876587" indent="0">
              <a:buNone/>
              <a:defRPr sz="2800" b="1"/>
            </a:lvl7pPr>
            <a:lvl8pPr marL="5689351" indent="0">
              <a:buNone/>
              <a:defRPr sz="2800" b="1"/>
            </a:lvl8pPr>
            <a:lvl9pPr marL="6502116" indent="0">
              <a:buNone/>
              <a:defRPr sz="2800" b="1"/>
            </a:lvl9pPr>
          </a:lstStyle>
          <a:p>
            <a:pPr lvl="0"/>
            <a:r>
              <a:rPr lang="en-US"/>
              <a:t>Click to edit Master text styles</a:t>
            </a:r>
          </a:p>
        </p:txBody>
      </p:sp>
      <p:sp>
        <p:nvSpPr>
          <p:cNvPr id="4" name="Content Placeholder 3"/>
          <p:cNvSpPr>
            <a:spLocks noGrp="1"/>
          </p:cNvSpPr>
          <p:nvPr>
            <p:ph sz="half" idx="2"/>
          </p:nvPr>
        </p:nvSpPr>
        <p:spPr>
          <a:xfrm>
            <a:off x="812800" y="3232187"/>
            <a:ext cx="7182556" cy="5268384"/>
          </a:xfrm>
          <a:prstGeom prst="rect">
            <a:avLst/>
          </a:prstGeom>
        </p:spPr>
        <p:txBody>
          <a:bodyPr/>
          <a:lstStyle>
            <a:lvl1pPr>
              <a:defRPr sz="3200">
                <a:latin typeface="Gill Sans SemiBold"/>
                <a:cs typeface="Lucida Grande"/>
              </a:defRPr>
            </a:lvl1pPr>
            <a:lvl2pPr>
              <a:defRPr sz="2800" b="0" i="1">
                <a:latin typeface="Gill Sans SemiBold"/>
                <a:cs typeface="Lucida Grande"/>
              </a:defRPr>
            </a:lvl2pPr>
            <a:lvl3pPr>
              <a:defRPr sz="2800" b="0" i="1">
                <a:latin typeface="Gill Sans SemiBold"/>
                <a:cs typeface="Lucida Grande"/>
              </a:defRPr>
            </a:lvl3pPr>
            <a:lvl4pPr>
              <a:defRPr sz="2800" b="0" i="1">
                <a:latin typeface="Gill Sans SemiBold"/>
                <a:cs typeface="Lucida Grande"/>
              </a:defRPr>
            </a:lvl4pPr>
            <a:lvl5pPr>
              <a:defRPr sz="2800" b="0" i="1">
                <a:latin typeface="Gill Sans SemiBold"/>
                <a:cs typeface="Lucida Grande"/>
              </a:defRPr>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8257825" y="2046818"/>
            <a:ext cx="7185378" cy="853017"/>
          </a:xfrm>
          <a:prstGeom prst="rect">
            <a:avLst/>
          </a:prstGeom>
        </p:spPr>
        <p:txBody>
          <a:bodyPr anchor="b">
            <a:normAutofit/>
          </a:bodyPr>
          <a:lstStyle>
            <a:lvl1pPr marL="0" indent="0" algn="ctr">
              <a:buNone/>
              <a:defRPr sz="3600" b="0">
                <a:solidFill>
                  <a:srgbClr val="FDC227"/>
                </a:solidFill>
                <a:effectLst/>
                <a:latin typeface="Gill Sans SemiBold"/>
                <a:cs typeface="Lucida Grande"/>
              </a:defRPr>
            </a:lvl1pPr>
            <a:lvl2pPr marL="812764" indent="0">
              <a:buNone/>
              <a:defRPr sz="3600" b="1"/>
            </a:lvl2pPr>
            <a:lvl3pPr marL="1625529" indent="0">
              <a:buNone/>
              <a:defRPr sz="3200" b="1"/>
            </a:lvl3pPr>
            <a:lvl4pPr marL="2438293" indent="0">
              <a:buNone/>
              <a:defRPr sz="2800" b="1"/>
            </a:lvl4pPr>
            <a:lvl5pPr marL="3251058" indent="0">
              <a:buNone/>
              <a:defRPr sz="2800" b="1"/>
            </a:lvl5pPr>
            <a:lvl6pPr marL="4063822" indent="0">
              <a:buNone/>
              <a:defRPr sz="2800" b="1"/>
            </a:lvl6pPr>
            <a:lvl7pPr marL="4876587" indent="0">
              <a:buNone/>
              <a:defRPr sz="2800" b="1"/>
            </a:lvl7pPr>
            <a:lvl8pPr marL="5689351" indent="0">
              <a:buNone/>
              <a:defRPr sz="2800" b="1"/>
            </a:lvl8pPr>
            <a:lvl9pPr marL="6502116" indent="0">
              <a:buNone/>
              <a:defRPr sz="2800" b="1"/>
            </a:lvl9pPr>
          </a:lstStyle>
          <a:p>
            <a:pPr lvl="0"/>
            <a:r>
              <a:rPr lang="en-US"/>
              <a:t>Click to edit Master text styles</a:t>
            </a:r>
          </a:p>
        </p:txBody>
      </p:sp>
      <p:sp>
        <p:nvSpPr>
          <p:cNvPr id="6" name="Content Placeholder 5"/>
          <p:cNvSpPr>
            <a:spLocks noGrp="1"/>
          </p:cNvSpPr>
          <p:nvPr>
            <p:ph sz="quarter" idx="4"/>
          </p:nvPr>
        </p:nvSpPr>
        <p:spPr>
          <a:xfrm>
            <a:off x="8257823" y="3232187"/>
            <a:ext cx="7185378" cy="5268384"/>
          </a:xfrm>
          <a:prstGeom prst="rect">
            <a:avLst/>
          </a:prstGeom>
        </p:spPr>
        <p:txBody>
          <a:bodyPr/>
          <a:lstStyle>
            <a:lvl1pPr>
              <a:defRPr sz="3200">
                <a:latin typeface="Gill Sans SemiBold"/>
                <a:cs typeface="Lucida Grande"/>
              </a:defRPr>
            </a:lvl1pPr>
            <a:lvl2pPr>
              <a:defRPr sz="2800" b="0" i="1">
                <a:latin typeface="Gill Sans SemiBold"/>
                <a:cs typeface="Lucida Grande"/>
              </a:defRPr>
            </a:lvl2pPr>
            <a:lvl3pPr>
              <a:defRPr sz="2800" b="0" i="1">
                <a:latin typeface="Gill Sans SemiBold"/>
                <a:cs typeface="Lucida Grande"/>
              </a:defRPr>
            </a:lvl3pPr>
            <a:lvl4pPr>
              <a:defRPr sz="2800" b="0" i="1">
                <a:latin typeface="Gill Sans SemiBold"/>
                <a:cs typeface="Lucida Grande"/>
              </a:defRPr>
            </a:lvl4pPr>
            <a:lvl5pPr>
              <a:defRPr sz="2800" b="0" i="1">
                <a:latin typeface="Gill Sans SemiBold"/>
                <a:cs typeface="Lucida Grande"/>
              </a:defRPr>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108828238"/>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12800" y="1277099"/>
            <a:ext cx="14630400" cy="1226172"/>
          </a:xfrm>
          <a:prstGeom prst="rect">
            <a:avLst/>
          </a:prstGeom>
        </p:spPr>
        <p:txBody>
          <a:bodyPr lIns="162553" tIns="81276" rIns="162553" bIns="81276"/>
          <a:lstStyle>
            <a:lvl1pPr>
              <a:defRPr sz="5300" b="1" i="0" cap="none">
                <a:solidFill>
                  <a:schemeClr val="bg1"/>
                </a:solidFill>
                <a:latin typeface="Gill Sans SemiBold"/>
                <a:cs typeface="Lucida Grande"/>
              </a:defRPr>
            </a:lvl1pPr>
          </a:lstStyle>
          <a:p>
            <a:r>
              <a:rPr lang="en-US"/>
              <a:t>Click to edit Master title style</a:t>
            </a:r>
            <a:endParaRPr lang="en-US" dirty="0"/>
          </a:p>
        </p:txBody>
      </p:sp>
    </p:spTree>
    <p:extLst>
      <p:ext uri="{BB962C8B-B14F-4D97-AF65-F5344CB8AC3E}">
        <p14:creationId xmlns:p14="http://schemas.microsoft.com/office/powerpoint/2010/main" val="24890187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4836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803" y="888973"/>
            <a:ext cx="5348112" cy="1238388"/>
          </a:xfrm>
          <a:prstGeom prst="rect">
            <a:avLst/>
          </a:prstGeom>
        </p:spPr>
        <p:txBody>
          <a:bodyPr lIns="162553" tIns="81276" rIns="162553" bIns="81276" anchor="b"/>
          <a:lstStyle>
            <a:lvl1pPr algn="l">
              <a:defRPr sz="3200" b="0" i="0">
                <a:solidFill>
                  <a:schemeClr val="bg1"/>
                </a:solidFill>
                <a:latin typeface="Gill Sans SemiBold"/>
                <a:cs typeface="Lucida Grande"/>
              </a:defRPr>
            </a:lvl1pPr>
          </a:lstStyle>
          <a:p>
            <a:r>
              <a:rPr lang="en-US"/>
              <a:t>Click to edit Master title style</a:t>
            </a:r>
            <a:endParaRPr lang="en-US" dirty="0"/>
          </a:p>
        </p:txBody>
      </p:sp>
      <p:sp>
        <p:nvSpPr>
          <p:cNvPr id="3" name="Content Placeholder 2"/>
          <p:cNvSpPr>
            <a:spLocks noGrp="1"/>
          </p:cNvSpPr>
          <p:nvPr>
            <p:ph idx="1"/>
          </p:nvPr>
        </p:nvSpPr>
        <p:spPr>
          <a:xfrm>
            <a:off x="6355644" y="888975"/>
            <a:ext cx="9087556" cy="7493140"/>
          </a:xfrm>
          <a:prstGeom prst="rect">
            <a:avLst/>
          </a:prstGeom>
        </p:spPr>
        <p:txBody>
          <a:bodyPr/>
          <a:lstStyle>
            <a:lvl1pPr>
              <a:defRPr sz="5000" b="0" i="0">
                <a:solidFill>
                  <a:srgbClr val="FDC227"/>
                </a:solidFill>
                <a:latin typeface="Gill Sans SemiBold"/>
                <a:cs typeface="Lucida Grande"/>
              </a:defRPr>
            </a:lvl1pPr>
            <a:lvl2pPr>
              <a:defRPr sz="5000" b="0" i="1">
                <a:latin typeface="Gill Sans SemiBold"/>
                <a:cs typeface="Lucida Grande"/>
              </a:defRPr>
            </a:lvl2pPr>
            <a:lvl3pPr>
              <a:defRPr sz="4300" b="0" i="1">
                <a:latin typeface="Gill Sans SemiBold"/>
                <a:cs typeface="Lucida Grande"/>
              </a:defRPr>
            </a:lvl3pPr>
            <a:lvl4pPr>
              <a:defRPr sz="3600" b="0" i="1">
                <a:latin typeface="Gill Sans SemiBold"/>
                <a:cs typeface="Lucida Grande"/>
              </a:defRPr>
            </a:lvl4pPr>
            <a:lvl5pPr>
              <a:defRPr sz="3600" b="0" i="1">
                <a:latin typeface="Gill Sans SemiBold"/>
                <a:cs typeface="Lucida Grande"/>
              </a:defRPr>
            </a:lvl5pPr>
            <a:lvl6pPr>
              <a:defRPr sz="3600"/>
            </a:lvl6pPr>
            <a:lvl7pPr>
              <a:defRPr sz="3600"/>
            </a:lvl7pPr>
            <a:lvl8pPr>
              <a:defRPr sz="3600"/>
            </a:lvl8pPr>
            <a:lvl9pPr>
              <a:defRPr sz="3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12803" y="2127365"/>
            <a:ext cx="5348112" cy="6254750"/>
          </a:xfrm>
          <a:prstGeom prst="rect">
            <a:avLst/>
          </a:prstGeom>
        </p:spPr>
        <p:txBody>
          <a:bodyPr/>
          <a:lstStyle>
            <a:lvl1pPr marL="0" indent="0">
              <a:buNone/>
              <a:defRPr sz="2500">
                <a:solidFill>
                  <a:schemeClr val="bg1"/>
                </a:solidFill>
              </a:defRPr>
            </a:lvl1pPr>
            <a:lvl2pPr marL="812764" indent="0">
              <a:buNone/>
              <a:defRPr sz="2100"/>
            </a:lvl2pPr>
            <a:lvl3pPr marL="1625529" indent="0">
              <a:buNone/>
              <a:defRPr sz="1800"/>
            </a:lvl3pPr>
            <a:lvl4pPr marL="2438293" indent="0">
              <a:buNone/>
              <a:defRPr sz="1600"/>
            </a:lvl4pPr>
            <a:lvl5pPr marL="3251058" indent="0">
              <a:buNone/>
              <a:defRPr sz="1600"/>
            </a:lvl5pPr>
            <a:lvl6pPr marL="4063822" indent="0">
              <a:buNone/>
              <a:defRPr sz="1600"/>
            </a:lvl6pPr>
            <a:lvl7pPr marL="4876587" indent="0">
              <a:buNone/>
              <a:defRPr sz="1600"/>
            </a:lvl7pPr>
            <a:lvl8pPr marL="5689351" indent="0">
              <a:buNone/>
              <a:defRPr sz="1600"/>
            </a:lvl8pPr>
            <a:lvl9pPr marL="6502116" indent="0">
              <a:buNone/>
              <a:defRPr sz="1600"/>
            </a:lvl9pPr>
          </a:lstStyle>
          <a:p>
            <a:pPr lvl="0"/>
            <a:r>
              <a:rPr lang="en-US"/>
              <a:t>Click to edit Master text styles</a:t>
            </a:r>
          </a:p>
        </p:txBody>
      </p:sp>
    </p:spTree>
    <p:extLst>
      <p:ext uri="{BB962C8B-B14F-4D97-AF65-F5344CB8AC3E}">
        <p14:creationId xmlns:p14="http://schemas.microsoft.com/office/powerpoint/2010/main" val="1068682240"/>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86290" y="6400800"/>
            <a:ext cx="9753600" cy="755652"/>
          </a:xfrm>
          <a:prstGeom prst="rect">
            <a:avLst/>
          </a:prstGeom>
        </p:spPr>
        <p:txBody>
          <a:bodyPr lIns="162553" tIns="81276" rIns="162553" bIns="81276" anchor="b"/>
          <a:lstStyle>
            <a:lvl1pPr algn="l">
              <a:defRPr sz="3600" b="0">
                <a:solidFill>
                  <a:schemeClr val="bg1"/>
                </a:solidFill>
                <a:latin typeface="Gill Sans SemiBold"/>
                <a:cs typeface="Lucida Grande"/>
              </a:defRPr>
            </a:lvl1pPr>
          </a:lstStyle>
          <a:p>
            <a:r>
              <a:rPr lang="en-US"/>
              <a:t>Click to edit Master title style</a:t>
            </a:r>
            <a:endParaRPr lang="en-US" dirty="0"/>
          </a:p>
        </p:txBody>
      </p:sp>
      <p:sp>
        <p:nvSpPr>
          <p:cNvPr id="3" name="Picture Placeholder 2"/>
          <p:cNvSpPr>
            <a:spLocks noGrp="1"/>
          </p:cNvSpPr>
          <p:nvPr>
            <p:ph type="pic" idx="1"/>
          </p:nvPr>
        </p:nvSpPr>
        <p:spPr>
          <a:xfrm>
            <a:off x="3186290" y="817033"/>
            <a:ext cx="9753600" cy="5486400"/>
          </a:xfrm>
          <a:prstGeom prst="rect">
            <a:avLst/>
          </a:prstGeom>
        </p:spPr>
        <p:txBody>
          <a:bodyPr/>
          <a:lstStyle>
            <a:lvl1pPr marL="0" indent="0">
              <a:buNone/>
              <a:defRPr sz="5700"/>
            </a:lvl1pPr>
            <a:lvl2pPr marL="812764" indent="0">
              <a:buNone/>
              <a:defRPr sz="5000"/>
            </a:lvl2pPr>
            <a:lvl3pPr marL="1625529" indent="0">
              <a:buNone/>
              <a:defRPr sz="4300"/>
            </a:lvl3pPr>
            <a:lvl4pPr marL="2438293" indent="0">
              <a:buNone/>
              <a:defRPr sz="3600"/>
            </a:lvl4pPr>
            <a:lvl5pPr marL="3251058" indent="0">
              <a:buNone/>
              <a:defRPr sz="3600"/>
            </a:lvl5pPr>
            <a:lvl6pPr marL="4063822" indent="0">
              <a:buNone/>
              <a:defRPr sz="3600"/>
            </a:lvl6pPr>
            <a:lvl7pPr marL="4876587" indent="0">
              <a:buNone/>
              <a:defRPr sz="3600"/>
            </a:lvl7pPr>
            <a:lvl8pPr marL="5689351" indent="0">
              <a:buNone/>
              <a:defRPr sz="3600"/>
            </a:lvl8pPr>
            <a:lvl9pPr marL="6502116" indent="0">
              <a:buNone/>
              <a:defRPr sz="3600"/>
            </a:lvl9pPr>
          </a:lstStyle>
          <a:p>
            <a:r>
              <a:rPr lang="en-US" dirty="0"/>
              <a:t>Drag picture to placeholder or click icon to add</a:t>
            </a:r>
          </a:p>
        </p:txBody>
      </p:sp>
      <p:sp>
        <p:nvSpPr>
          <p:cNvPr id="4" name="Text Placeholder 3"/>
          <p:cNvSpPr>
            <a:spLocks noGrp="1"/>
          </p:cNvSpPr>
          <p:nvPr>
            <p:ph type="body" sz="half" idx="2"/>
          </p:nvPr>
        </p:nvSpPr>
        <p:spPr>
          <a:xfrm>
            <a:off x="3186290" y="7156451"/>
            <a:ext cx="9753600" cy="1073150"/>
          </a:xfrm>
          <a:prstGeom prst="rect">
            <a:avLst/>
          </a:prstGeom>
        </p:spPr>
        <p:txBody>
          <a:bodyPr/>
          <a:lstStyle>
            <a:lvl1pPr marL="0" indent="0">
              <a:buNone/>
              <a:defRPr sz="2500" b="0" i="0">
                <a:solidFill>
                  <a:schemeClr val="bg1"/>
                </a:solidFill>
                <a:latin typeface="Gill Sans SemiBold"/>
                <a:cs typeface="Lucida Grande"/>
              </a:defRPr>
            </a:lvl1pPr>
            <a:lvl2pPr marL="812764" indent="0">
              <a:buNone/>
              <a:defRPr sz="2100"/>
            </a:lvl2pPr>
            <a:lvl3pPr marL="1625529" indent="0">
              <a:buNone/>
              <a:defRPr sz="1800"/>
            </a:lvl3pPr>
            <a:lvl4pPr marL="2438293" indent="0">
              <a:buNone/>
              <a:defRPr sz="1600"/>
            </a:lvl4pPr>
            <a:lvl5pPr marL="3251058" indent="0">
              <a:buNone/>
              <a:defRPr sz="1600"/>
            </a:lvl5pPr>
            <a:lvl6pPr marL="4063822" indent="0">
              <a:buNone/>
              <a:defRPr sz="1600"/>
            </a:lvl6pPr>
            <a:lvl7pPr marL="4876587" indent="0">
              <a:buNone/>
              <a:defRPr sz="1600"/>
            </a:lvl7pPr>
            <a:lvl8pPr marL="5689351" indent="0">
              <a:buNone/>
              <a:defRPr sz="1600"/>
            </a:lvl8pPr>
            <a:lvl9pPr marL="6502116" indent="0">
              <a:buNone/>
              <a:defRPr sz="1600"/>
            </a:lvl9pPr>
          </a:lstStyle>
          <a:p>
            <a:pPr lvl="0"/>
            <a:r>
              <a:rPr lang="en-US"/>
              <a:t>Click to edit Master text styles</a:t>
            </a:r>
          </a:p>
        </p:txBody>
      </p:sp>
    </p:spTree>
    <p:extLst>
      <p:ext uri="{BB962C8B-B14F-4D97-AF65-F5344CB8AC3E}">
        <p14:creationId xmlns:p14="http://schemas.microsoft.com/office/powerpoint/2010/main" val="1939132316"/>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82828"/>
        </a:solidFill>
        <a:effectLst/>
      </p:bgPr>
    </p:bg>
    <p:spTree>
      <p:nvGrpSpPr>
        <p:cNvPr id="1" name=""/>
        <p:cNvGrpSpPr/>
        <p:nvPr/>
      </p:nvGrpSpPr>
      <p:grpSpPr>
        <a:xfrm>
          <a:off x="0" y="0"/>
          <a:ext cx="0" cy="0"/>
          <a:chOff x="0" y="0"/>
          <a:chExt cx="0" cy="0"/>
        </a:xfrm>
      </p:grpSpPr>
      <p:sp>
        <p:nvSpPr>
          <p:cNvPr id="21" name="Text Placeholder 2"/>
          <p:cNvSpPr>
            <a:spLocks noGrp="1"/>
          </p:cNvSpPr>
          <p:nvPr>
            <p:ph type="body" idx="1"/>
          </p:nvPr>
        </p:nvSpPr>
        <p:spPr>
          <a:xfrm>
            <a:off x="812800" y="2133602"/>
            <a:ext cx="14630400" cy="6034617"/>
          </a:xfrm>
          <a:prstGeom prst="rect">
            <a:avLst/>
          </a:prstGeom>
        </p:spPr>
        <p:txBody>
          <a:bodyPr vert="horz" lIns="162553" tIns="81276" rIns="162553" bIns="8127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18923080"/>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 id="2147483719" r:id="rId13"/>
    <p:sldLayoutId id="2147483720" r:id="rId14"/>
    <p:sldLayoutId id="2147483721" r:id="rId15"/>
    <p:sldLayoutId id="2147483722" r:id="rId16"/>
    <p:sldLayoutId id="2147483723" r:id="rId17"/>
    <p:sldLayoutId id="2147483704" r:id="rId18"/>
    <p:sldLayoutId id="2147483705" r:id="rId19"/>
  </p:sldLayoutIdLst>
  <p:hf sldNum="0" hdr="0" ftr="0" dt="0"/>
  <p:txStyles>
    <p:titleStyle>
      <a:lvl1pPr algn="ctr" defTabSz="812764" rtl="0" eaLnBrk="1" latinLnBrk="0" hangingPunct="1">
        <a:spcBef>
          <a:spcPct val="0"/>
        </a:spcBef>
        <a:buNone/>
        <a:defRPr sz="7800" kern="1200">
          <a:solidFill>
            <a:schemeClr val="tx1"/>
          </a:solidFill>
          <a:latin typeface="+mj-lt"/>
          <a:ea typeface="+mj-ea"/>
          <a:cs typeface="+mj-cs"/>
        </a:defRPr>
      </a:lvl1pPr>
    </p:titleStyle>
    <p:bodyStyle>
      <a:lvl1pPr marL="0" indent="0" algn="l" defTabSz="812764" rtl="0" eaLnBrk="1" latinLnBrk="0" hangingPunct="1">
        <a:spcBef>
          <a:spcPct val="20000"/>
        </a:spcBef>
        <a:buFont typeface="Arial"/>
        <a:buNone/>
        <a:defRPr sz="5700" b="1" i="0" kern="1200">
          <a:solidFill>
            <a:schemeClr val="bg1"/>
          </a:solidFill>
          <a:latin typeface="Gill Sans SemiBold"/>
          <a:ea typeface="+mn-ea"/>
          <a:cs typeface="Lucida Grande"/>
        </a:defRPr>
      </a:lvl1pPr>
      <a:lvl2pPr marL="1320742" indent="-507978" algn="l" defTabSz="812764" rtl="0" eaLnBrk="1" latinLnBrk="0" hangingPunct="1">
        <a:spcBef>
          <a:spcPct val="20000"/>
        </a:spcBef>
        <a:buFont typeface="Arial"/>
        <a:buChar char="–"/>
        <a:defRPr sz="3600" b="1" i="0" kern="1200">
          <a:solidFill>
            <a:schemeClr val="bg1"/>
          </a:solidFill>
          <a:latin typeface="Gill Sans SemiBold"/>
          <a:ea typeface="+mn-ea"/>
          <a:cs typeface="Lucida Grande"/>
        </a:defRPr>
      </a:lvl2pPr>
      <a:lvl3pPr marL="2031911" indent="-406382" algn="l" defTabSz="812764" rtl="0" eaLnBrk="1" latinLnBrk="0" hangingPunct="1">
        <a:spcBef>
          <a:spcPct val="20000"/>
        </a:spcBef>
        <a:buFont typeface="Arial"/>
        <a:buChar char="•"/>
        <a:defRPr sz="3200" b="0" i="1" kern="1200">
          <a:solidFill>
            <a:schemeClr val="bg1"/>
          </a:solidFill>
          <a:latin typeface="Gill Sans SemiBold"/>
          <a:ea typeface="+mn-ea"/>
          <a:cs typeface="Lucida Grande"/>
        </a:defRPr>
      </a:lvl3pPr>
      <a:lvl4pPr marL="2844676" indent="-406382" algn="l" defTabSz="812764" rtl="0" eaLnBrk="1" latinLnBrk="0" hangingPunct="1">
        <a:spcBef>
          <a:spcPct val="20000"/>
        </a:spcBef>
        <a:buFont typeface="Arial"/>
        <a:buChar char="–"/>
        <a:defRPr sz="2700" b="0" i="1" kern="1200">
          <a:solidFill>
            <a:schemeClr val="bg1"/>
          </a:solidFill>
          <a:latin typeface="Gill Sans SemiBold"/>
          <a:ea typeface="+mn-ea"/>
          <a:cs typeface="Lucida Grande"/>
        </a:defRPr>
      </a:lvl4pPr>
      <a:lvl5pPr marL="3657440" indent="-406382" algn="l" defTabSz="812764" rtl="0" eaLnBrk="1" latinLnBrk="0" hangingPunct="1">
        <a:spcBef>
          <a:spcPct val="20000"/>
        </a:spcBef>
        <a:buFont typeface="Arial"/>
        <a:buChar char="»"/>
        <a:defRPr sz="2100" b="0" i="1" kern="1200">
          <a:solidFill>
            <a:schemeClr val="bg1"/>
          </a:solidFill>
          <a:latin typeface="Gill Sans SemiBold"/>
          <a:ea typeface="+mn-ea"/>
          <a:cs typeface="Lucida Grande"/>
        </a:defRPr>
      </a:lvl5pPr>
      <a:lvl6pPr marL="4470204" indent="-406382" algn="l" defTabSz="812764" rtl="0" eaLnBrk="1" latinLnBrk="0" hangingPunct="1">
        <a:spcBef>
          <a:spcPct val="20000"/>
        </a:spcBef>
        <a:buFont typeface="Arial"/>
        <a:buChar char="•"/>
        <a:defRPr sz="3600" kern="1200">
          <a:solidFill>
            <a:schemeClr val="tx1"/>
          </a:solidFill>
          <a:latin typeface="+mn-lt"/>
          <a:ea typeface="+mn-ea"/>
          <a:cs typeface="+mn-cs"/>
        </a:defRPr>
      </a:lvl6pPr>
      <a:lvl7pPr marL="5282969" indent="-406382" algn="l" defTabSz="812764" rtl="0" eaLnBrk="1" latinLnBrk="0" hangingPunct="1">
        <a:spcBef>
          <a:spcPct val="20000"/>
        </a:spcBef>
        <a:buFont typeface="Arial"/>
        <a:buChar char="•"/>
        <a:defRPr sz="3600" kern="1200">
          <a:solidFill>
            <a:schemeClr val="tx1"/>
          </a:solidFill>
          <a:latin typeface="+mn-lt"/>
          <a:ea typeface="+mn-ea"/>
          <a:cs typeface="+mn-cs"/>
        </a:defRPr>
      </a:lvl7pPr>
      <a:lvl8pPr marL="6095733" indent="-406382" algn="l" defTabSz="812764" rtl="0" eaLnBrk="1" latinLnBrk="0" hangingPunct="1">
        <a:spcBef>
          <a:spcPct val="20000"/>
        </a:spcBef>
        <a:buFont typeface="Arial"/>
        <a:buChar char="•"/>
        <a:defRPr sz="3600" kern="1200">
          <a:solidFill>
            <a:schemeClr val="tx1"/>
          </a:solidFill>
          <a:latin typeface="+mn-lt"/>
          <a:ea typeface="+mn-ea"/>
          <a:cs typeface="+mn-cs"/>
        </a:defRPr>
      </a:lvl8pPr>
      <a:lvl9pPr marL="6908498" indent="-406382" algn="l" defTabSz="812764" rtl="0" eaLnBrk="1" latinLnBrk="0" hangingPunct="1">
        <a:spcBef>
          <a:spcPct val="20000"/>
        </a:spcBef>
        <a:buFont typeface="Arial"/>
        <a:buChar char="•"/>
        <a:defRPr sz="3600" kern="1200">
          <a:solidFill>
            <a:schemeClr val="tx1"/>
          </a:solidFill>
          <a:latin typeface="+mn-lt"/>
          <a:ea typeface="+mn-ea"/>
          <a:cs typeface="+mn-cs"/>
        </a:defRPr>
      </a:lvl9pPr>
    </p:bodyStyle>
    <p:otherStyle>
      <a:defPPr>
        <a:defRPr lang="en-US"/>
      </a:defPPr>
      <a:lvl1pPr marL="0" algn="l" defTabSz="812764" rtl="0" eaLnBrk="1" latinLnBrk="0" hangingPunct="1">
        <a:defRPr sz="3200" kern="1200">
          <a:solidFill>
            <a:schemeClr val="tx1"/>
          </a:solidFill>
          <a:latin typeface="+mn-lt"/>
          <a:ea typeface="+mn-ea"/>
          <a:cs typeface="+mn-cs"/>
        </a:defRPr>
      </a:lvl1pPr>
      <a:lvl2pPr marL="812764" algn="l" defTabSz="812764" rtl="0" eaLnBrk="1" latinLnBrk="0" hangingPunct="1">
        <a:defRPr sz="3200" kern="1200">
          <a:solidFill>
            <a:schemeClr val="tx1"/>
          </a:solidFill>
          <a:latin typeface="+mn-lt"/>
          <a:ea typeface="+mn-ea"/>
          <a:cs typeface="+mn-cs"/>
        </a:defRPr>
      </a:lvl2pPr>
      <a:lvl3pPr marL="1625529" algn="l" defTabSz="812764" rtl="0" eaLnBrk="1" latinLnBrk="0" hangingPunct="1">
        <a:defRPr sz="3200" kern="1200">
          <a:solidFill>
            <a:schemeClr val="tx1"/>
          </a:solidFill>
          <a:latin typeface="+mn-lt"/>
          <a:ea typeface="+mn-ea"/>
          <a:cs typeface="+mn-cs"/>
        </a:defRPr>
      </a:lvl3pPr>
      <a:lvl4pPr marL="2438293" algn="l" defTabSz="812764" rtl="0" eaLnBrk="1" latinLnBrk="0" hangingPunct="1">
        <a:defRPr sz="3200" kern="1200">
          <a:solidFill>
            <a:schemeClr val="tx1"/>
          </a:solidFill>
          <a:latin typeface="+mn-lt"/>
          <a:ea typeface="+mn-ea"/>
          <a:cs typeface="+mn-cs"/>
        </a:defRPr>
      </a:lvl4pPr>
      <a:lvl5pPr marL="3251058" algn="l" defTabSz="812764" rtl="0" eaLnBrk="1" latinLnBrk="0" hangingPunct="1">
        <a:defRPr sz="3200" kern="1200">
          <a:solidFill>
            <a:schemeClr val="tx1"/>
          </a:solidFill>
          <a:latin typeface="+mn-lt"/>
          <a:ea typeface="+mn-ea"/>
          <a:cs typeface="+mn-cs"/>
        </a:defRPr>
      </a:lvl5pPr>
      <a:lvl6pPr marL="4063822" algn="l" defTabSz="812764" rtl="0" eaLnBrk="1" latinLnBrk="0" hangingPunct="1">
        <a:defRPr sz="3200" kern="1200">
          <a:solidFill>
            <a:schemeClr val="tx1"/>
          </a:solidFill>
          <a:latin typeface="+mn-lt"/>
          <a:ea typeface="+mn-ea"/>
          <a:cs typeface="+mn-cs"/>
        </a:defRPr>
      </a:lvl6pPr>
      <a:lvl7pPr marL="4876587" algn="l" defTabSz="812764" rtl="0" eaLnBrk="1" latinLnBrk="0" hangingPunct="1">
        <a:defRPr sz="3200" kern="1200">
          <a:solidFill>
            <a:schemeClr val="tx1"/>
          </a:solidFill>
          <a:latin typeface="+mn-lt"/>
          <a:ea typeface="+mn-ea"/>
          <a:cs typeface="+mn-cs"/>
        </a:defRPr>
      </a:lvl7pPr>
      <a:lvl8pPr marL="5689351" algn="l" defTabSz="812764" rtl="0" eaLnBrk="1" latinLnBrk="0" hangingPunct="1">
        <a:defRPr sz="3200" kern="1200">
          <a:solidFill>
            <a:schemeClr val="tx1"/>
          </a:solidFill>
          <a:latin typeface="+mn-lt"/>
          <a:ea typeface="+mn-ea"/>
          <a:cs typeface="+mn-cs"/>
        </a:defRPr>
      </a:lvl8pPr>
      <a:lvl9pPr marL="6502116" algn="l" defTabSz="812764" rtl="0" eaLnBrk="1" latinLnBrk="0" hangingPunct="1">
        <a:defRPr sz="3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es.wikipedia.org/wiki/Expresi%C3%B3n_regular" TargetMode="External"/><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hyperlink" Target="http://en.wikipedia.org/wiki/Regular_expression"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hyperlink" Target="http://en.wikipedia.org/wiki/Regular_expression" TargetMode="External"/><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www.dr-chuck.com/" TargetMode="External"/><Relationship Id="rId2" Type="http://schemas.openxmlformats.org/officeDocument/2006/relationships/notesSlide" Target="../notesSlides/notesSlide33.xml"/><Relationship Id="rId1" Type="http://schemas.openxmlformats.org/officeDocument/2006/relationships/slideLayout" Target="../slideLayouts/slideLayout12.xml"/><Relationship Id="rId6" Type="http://schemas.openxmlformats.org/officeDocument/2006/relationships/image" Target="../media/image2.png"/><Relationship Id="rId5" Type="http://schemas.openxmlformats.org/officeDocument/2006/relationships/image" Target="../media/image3.jpg"/><Relationship Id="rId4" Type="http://schemas.openxmlformats.org/officeDocument/2006/relationships/hyperlink" Target="http://open.umich.edu/"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hyperlink" Target="http://xkcd.com/208/"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es.py4e.com/lectures3/Pythonlearn-11-Regex-Handout.txt" TargetMode="External"/><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Shape 204"/>
          <p:cNvSpPr txBox="1">
            <a:spLocks noGrp="1"/>
          </p:cNvSpPr>
          <p:nvPr>
            <p:ph type="title"/>
          </p:nvPr>
        </p:nvSpPr>
        <p:spPr>
          <a:prstGeom prst="rect">
            <a:avLst/>
          </a:prstGeom>
          <a:noFill/>
          <a:ln>
            <a:noFill/>
          </a:ln>
        </p:spPr>
        <p:txBody>
          <a:bodyPr lIns="38100" tIns="38100" rIns="38100" bIns="38100" anchor="b" anchorCtr="0">
            <a:noAutofit/>
          </a:bodyPr>
          <a:lstStyle/>
          <a:p>
            <a:pPr marL="0" marR="0" lvl="0" indent="0" algn="ctr" rtl="0">
              <a:lnSpc>
                <a:spcPct val="100000"/>
              </a:lnSpc>
              <a:spcBef>
                <a:spcPts val="0"/>
              </a:spcBef>
              <a:spcAft>
                <a:spcPts val="0"/>
              </a:spcAft>
              <a:buClr>
                <a:srgbClr val="FF00FF"/>
              </a:buClr>
              <a:buSzPct val="25000"/>
              <a:buFont typeface="Cabin"/>
              <a:buNone/>
            </a:pPr>
            <a:r>
              <a:rPr lang="en-US" sz="7600" u="none" strike="noStrike" cap="none" dirty="0" err="1">
                <a:solidFill>
                  <a:srgbClr val="FFD966"/>
                </a:solidFill>
                <a:latin typeface="Arial Regular" charset="0"/>
                <a:ea typeface="Arial Regular" charset="0"/>
                <a:cs typeface="Arial Regular" charset="0"/>
                <a:sym typeface="Cabin"/>
              </a:rPr>
              <a:t>Expresiones</a:t>
            </a:r>
            <a:r>
              <a:rPr lang="en-US" sz="7600" u="none" strike="noStrike" cap="none" dirty="0">
                <a:solidFill>
                  <a:srgbClr val="FFD966"/>
                </a:solidFill>
                <a:latin typeface="Arial Regular" charset="0"/>
                <a:ea typeface="Arial Regular" charset="0"/>
                <a:cs typeface="Arial Regular" charset="0"/>
                <a:sym typeface="Cabin"/>
              </a:rPr>
              <a:t> </a:t>
            </a:r>
            <a:r>
              <a:rPr lang="en-US" sz="7600" u="none" strike="noStrike" cap="none" dirty="0" err="1">
                <a:solidFill>
                  <a:srgbClr val="FFD966"/>
                </a:solidFill>
                <a:latin typeface="Arial Regular" charset="0"/>
                <a:ea typeface="Arial Regular" charset="0"/>
                <a:cs typeface="Arial Regular" charset="0"/>
                <a:sym typeface="Cabin"/>
              </a:rPr>
              <a:t>Regulares</a:t>
            </a:r>
            <a:endParaRPr lang="en-US" sz="7600" u="none" strike="noStrike" cap="none" dirty="0">
              <a:solidFill>
                <a:srgbClr val="FFD966"/>
              </a:solidFill>
              <a:latin typeface="Arial Regular" charset="0"/>
              <a:ea typeface="Arial Regular" charset="0"/>
              <a:cs typeface="Arial Regular" charset="0"/>
              <a:sym typeface="Cabin"/>
            </a:endParaRPr>
          </a:p>
        </p:txBody>
      </p:sp>
      <p:sp>
        <p:nvSpPr>
          <p:cNvPr id="205" name="Shape 205"/>
          <p:cNvSpPr txBox="1">
            <a:spLocks noGrp="1"/>
          </p:cNvSpPr>
          <p:nvPr>
            <p:ph idx="1"/>
          </p:nvPr>
        </p:nvSpPr>
        <p:spPr>
          <a:xfrm>
            <a:off x="1155700" y="4711700"/>
            <a:ext cx="13931900" cy="1549400"/>
          </a:xfrm>
          <a:prstGeom prst="rect">
            <a:avLst/>
          </a:prstGeom>
          <a:noFill/>
          <a:ln>
            <a:noFill/>
          </a:ln>
        </p:spPr>
        <p:txBody>
          <a:bodyPr lIns="38100" tIns="38100" rIns="38100" bIns="38100" anchor="t"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4800" u="none" strike="noStrike" cap="none" dirty="0">
                <a:solidFill>
                  <a:schemeClr val="lt1"/>
                </a:solidFill>
                <a:latin typeface="Arial Regular" charset="0"/>
                <a:ea typeface="Arial Regular" charset="0"/>
                <a:cs typeface="Arial Regular" charset="0"/>
                <a:sym typeface="Cabin"/>
              </a:rPr>
              <a:t>Cap</a:t>
            </a:r>
            <a:r>
              <a:rPr lang="es-MX" sz="4800" u="none" strike="noStrike" cap="none" dirty="0" err="1">
                <a:solidFill>
                  <a:schemeClr val="lt1"/>
                </a:solidFill>
                <a:latin typeface="Arial Regular" charset="0"/>
                <a:ea typeface="Arial Regular" charset="0"/>
                <a:cs typeface="Arial Regular" charset="0"/>
                <a:sym typeface="Cabin"/>
              </a:rPr>
              <a:t>ítulo</a:t>
            </a:r>
            <a:r>
              <a:rPr lang="en-US" sz="4800" u="none" strike="noStrike" cap="none" dirty="0">
                <a:solidFill>
                  <a:schemeClr val="lt1"/>
                </a:solidFill>
                <a:latin typeface="Arial Regular" charset="0"/>
                <a:ea typeface="Arial Regular" charset="0"/>
                <a:cs typeface="Arial Regular" charset="0"/>
                <a:sym typeface="Cabin"/>
              </a:rPr>
              <a:t> 11</a:t>
            </a:r>
          </a:p>
        </p:txBody>
      </p:sp>
      <p:sp>
        <p:nvSpPr>
          <p:cNvPr id="206" name="Shape 206"/>
          <p:cNvSpPr txBox="1"/>
          <p:nvPr/>
        </p:nvSpPr>
        <p:spPr>
          <a:xfrm>
            <a:off x="2990025" y="6988169"/>
            <a:ext cx="9985799" cy="10160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n-US" sz="3200" u="none" strike="noStrike" cap="none" dirty="0">
                <a:solidFill>
                  <a:srgbClr val="FFFF00"/>
                </a:solidFill>
                <a:latin typeface="Arial Regular" charset="0"/>
                <a:ea typeface="Arial Regular" charset="0"/>
                <a:cs typeface="Arial Regular" charset="0"/>
                <a:sym typeface="Cabin"/>
              </a:rPr>
              <a:t>Python </a:t>
            </a:r>
            <a:r>
              <a:rPr lang="en-US" sz="3200" dirty="0">
                <a:solidFill>
                  <a:srgbClr val="FFFF00"/>
                </a:solidFill>
                <a:latin typeface="Arial Regular" charset="0"/>
                <a:ea typeface="Arial Regular" charset="0"/>
                <a:cs typeface="Arial Regular" charset="0"/>
                <a:sym typeface="Cabin"/>
              </a:rPr>
              <a:t>para </a:t>
            </a:r>
            <a:r>
              <a:rPr lang="en-US" sz="3200" dirty="0" err="1">
                <a:solidFill>
                  <a:srgbClr val="FFFF00"/>
                </a:solidFill>
                <a:latin typeface="Arial Regular" charset="0"/>
                <a:ea typeface="Arial Regular" charset="0"/>
                <a:cs typeface="Arial Regular" charset="0"/>
                <a:sym typeface="Cabin"/>
              </a:rPr>
              <a:t>Todos</a:t>
            </a:r>
            <a:endParaRPr lang="en-US" sz="3200" u="none" strike="noStrike" cap="none" dirty="0">
              <a:solidFill>
                <a:srgbClr val="FFFF00"/>
              </a:solidFill>
              <a:latin typeface="Arial Regular" charset="0"/>
              <a:ea typeface="Arial Regular" charset="0"/>
              <a:cs typeface="Arial Regular" charset="0"/>
              <a:sym typeface="Cabin"/>
            </a:endParaRPr>
          </a:p>
          <a:p>
            <a:pPr marL="0" marR="0" lvl="0" indent="0" algn="ctr" rtl="0">
              <a:lnSpc>
                <a:spcPct val="100000"/>
              </a:lnSpc>
              <a:spcBef>
                <a:spcPts val="0"/>
              </a:spcBef>
              <a:spcAft>
                <a:spcPts val="0"/>
              </a:spcAft>
              <a:buClr>
                <a:srgbClr val="FFFF00"/>
              </a:buClr>
              <a:buSzPct val="25000"/>
              <a:buFont typeface="Cabin"/>
              <a:buNone/>
            </a:pPr>
            <a:r>
              <a:rPr lang="en-US" sz="3200" dirty="0">
                <a:solidFill>
                  <a:srgbClr val="FFFF00"/>
                </a:solidFill>
                <a:latin typeface="Arial Regular" charset="0"/>
                <a:ea typeface="Arial Regular" charset="0"/>
                <a:cs typeface="Arial Regular" charset="0"/>
                <a:sym typeface="Cabin"/>
              </a:rPr>
              <a:t>es.py4e.com</a:t>
            </a:r>
            <a:endParaRPr lang="en-US" sz="3200" u="none" strike="noStrike" cap="none" dirty="0">
              <a:solidFill>
                <a:srgbClr val="FFFF00"/>
              </a:solidFill>
              <a:latin typeface="Arial Regular" charset="0"/>
              <a:ea typeface="Arial Regular" charset="0"/>
              <a:cs typeface="Arial Regular" charset="0"/>
              <a:sym typeface="Cabin"/>
            </a:endParaRPr>
          </a:p>
        </p:txBody>
      </p:sp>
      <p:pic>
        <p:nvPicPr>
          <p:cNvPr id="207" name="Shape 207"/>
          <p:cNvPicPr preferRelativeResize="0"/>
          <p:nvPr/>
        </p:nvPicPr>
        <p:blipFill rotWithShape="1">
          <a:blip r:embed="rId3">
            <a:alphaModFix/>
          </a:blip>
          <a:srcRect/>
          <a:stretch/>
        </p:blipFill>
        <p:spPr>
          <a:xfrm>
            <a:off x="13130212" y="7346944"/>
            <a:ext cx="1968500" cy="668337"/>
          </a:xfrm>
          <a:prstGeom prst="rect">
            <a:avLst/>
          </a:prstGeom>
          <a:noFill/>
          <a:ln>
            <a:noFill/>
          </a:ln>
        </p:spPr>
      </p:pic>
      <p:pic>
        <p:nvPicPr>
          <p:cNvPr id="208" name="Shape 208"/>
          <p:cNvPicPr preferRelativeResize="0"/>
          <p:nvPr/>
        </p:nvPicPr>
        <p:blipFill rotWithShape="1">
          <a:blip r:embed="rId4">
            <a:alphaModFix/>
          </a:blip>
          <a:srcRect/>
          <a:stretch/>
        </p:blipFill>
        <p:spPr>
          <a:xfrm>
            <a:off x="526325" y="6669169"/>
            <a:ext cx="1346100" cy="13461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64"/>
        <p:cNvGrpSpPr/>
        <p:nvPr/>
      </p:nvGrpSpPr>
      <p:grpSpPr>
        <a:xfrm>
          <a:off x="0" y="0"/>
          <a:ext cx="0" cy="0"/>
          <a:chOff x="0" y="0"/>
          <a:chExt cx="0" cy="0"/>
        </a:xfrm>
      </p:grpSpPr>
      <p:sp>
        <p:nvSpPr>
          <p:cNvPr id="265" name="Shape 265"/>
          <p:cNvSpPr txBox="1">
            <a:spLocks noGrp="1"/>
          </p:cNvSpPr>
          <p:nvPr>
            <p:ph type="title"/>
          </p:nvPr>
        </p:nvSpPr>
        <p:spPr>
          <a:xfrm>
            <a:off x="0" y="814388"/>
            <a:ext cx="16256000" cy="1725512"/>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7600" u="none" strike="noStrike" cap="none" dirty="0" err="1">
                <a:solidFill>
                  <a:srgbClr val="FFD966"/>
                </a:solidFill>
                <a:latin typeface="Arial Regular" charset="0"/>
                <a:ea typeface="Arial Regular" charset="0"/>
                <a:cs typeface="Arial Regular" charset="0"/>
                <a:sym typeface="Cabin"/>
              </a:rPr>
              <a:t>Usando</a:t>
            </a:r>
            <a:r>
              <a:rPr lang="en-US" sz="7600" u="none" strike="noStrike" cap="none" dirty="0">
                <a:solidFill>
                  <a:srgbClr val="FFD966"/>
                </a:solidFill>
                <a:latin typeface="Arial Regular" charset="0"/>
                <a:ea typeface="Arial Regular" charset="0"/>
                <a:cs typeface="Arial Regular" charset="0"/>
                <a:sym typeface="Cabin"/>
              </a:rPr>
              <a:t> </a:t>
            </a:r>
            <a:r>
              <a:rPr lang="en-US" sz="7600" u="none" strike="noStrike" cap="none" dirty="0" err="1">
                <a:solidFill>
                  <a:srgbClr val="00FF00"/>
                </a:solidFill>
                <a:latin typeface="Arial Regular" charset="0"/>
                <a:ea typeface="Arial Regular" charset="0"/>
                <a:cs typeface="Arial Regular" charset="0"/>
                <a:sym typeface="Cabin"/>
              </a:rPr>
              <a:t>re.search</a:t>
            </a:r>
            <a:r>
              <a:rPr lang="en-US" sz="7600" u="none" strike="noStrike" cap="none" dirty="0">
                <a:solidFill>
                  <a:srgbClr val="00FF00"/>
                </a:solidFill>
                <a:latin typeface="Arial Regular" charset="0"/>
                <a:ea typeface="Arial Regular" charset="0"/>
                <a:cs typeface="Arial Regular" charset="0"/>
                <a:sym typeface="Cabin"/>
              </a:rPr>
              <a:t>()</a:t>
            </a:r>
            <a:r>
              <a:rPr lang="en-US" sz="7600" u="none" strike="noStrike" cap="none" dirty="0">
                <a:solidFill>
                  <a:srgbClr val="FFD966"/>
                </a:solidFill>
                <a:latin typeface="Arial Regular" charset="0"/>
                <a:ea typeface="Arial Regular" charset="0"/>
                <a:cs typeface="Arial Regular" charset="0"/>
                <a:sym typeface="Cabin"/>
              </a:rPr>
              <a:t> Como </a:t>
            </a:r>
            <a:r>
              <a:rPr lang="en-US" sz="7600" u="none" strike="noStrike" cap="none" dirty="0" err="1">
                <a:solidFill>
                  <a:srgbClr val="FF00FF"/>
                </a:solidFill>
                <a:latin typeface="Arial Regular" charset="0"/>
                <a:ea typeface="Arial Regular" charset="0"/>
                <a:cs typeface="Arial Regular" charset="0"/>
                <a:sym typeface="Cabin"/>
              </a:rPr>
              <a:t>startswith</a:t>
            </a:r>
            <a:r>
              <a:rPr lang="en-US" sz="7600" u="none" strike="noStrike" cap="none" dirty="0">
                <a:solidFill>
                  <a:srgbClr val="FF00FF"/>
                </a:solidFill>
                <a:latin typeface="Arial Regular" charset="0"/>
                <a:ea typeface="Arial Regular" charset="0"/>
                <a:cs typeface="Arial Regular" charset="0"/>
                <a:sym typeface="Cabin"/>
              </a:rPr>
              <a:t>()</a:t>
            </a:r>
          </a:p>
        </p:txBody>
      </p:sp>
      <p:sp>
        <p:nvSpPr>
          <p:cNvPr id="266" name="Shape 266"/>
          <p:cNvSpPr txBox="1"/>
          <p:nvPr/>
        </p:nvSpPr>
        <p:spPr>
          <a:xfrm>
            <a:off x="7881325" y="3120650"/>
            <a:ext cx="7895700" cy="34167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00FF00"/>
              </a:buClr>
              <a:buSzPct val="25000"/>
              <a:buFont typeface="Cabin"/>
              <a:buNone/>
            </a:pPr>
            <a:r>
              <a:rPr lang="en-US" sz="2400" i="0" u="none" strike="noStrike" cap="none" dirty="0">
                <a:solidFill>
                  <a:srgbClr val="00FF00"/>
                </a:solidFill>
                <a:latin typeface="Courier"/>
                <a:ea typeface="Courier New"/>
                <a:cs typeface="Courier"/>
                <a:sym typeface="Courier New"/>
              </a:rPr>
              <a:t>import re</a:t>
            </a:r>
          </a:p>
          <a:p>
            <a:pPr marL="0" marR="0" lvl="0" indent="0" algn="ctr" rtl="0">
              <a:lnSpc>
                <a:spcPct val="100000"/>
              </a:lnSpc>
              <a:spcBef>
                <a:spcPts val="0"/>
              </a:spcBef>
              <a:spcAft>
                <a:spcPts val="0"/>
              </a:spcAft>
              <a:buNone/>
            </a:pPr>
            <a:endParaRPr sz="2400" i="0" u="none" strike="noStrike" cap="none" dirty="0">
              <a:solidFill>
                <a:srgbClr val="00FF00"/>
              </a:solidFill>
              <a:latin typeface="Courier"/>
              <a:ea typeface="Courier New"/>
              <a:cs typeface="Courier"/>
              <a:sym typeface="Courier New"/>
            </a:endParaRPr>
          </a:p>
          <a:p>
            <a:pPr marL="0" marR="0" lvl="0" indent="0" algn="l" rtl="0">
              <a:lnSpc>
                <a:spcPct val="100000"/>
              </a:lnSpc>
              <a:spcBef>
                <a:spcPts val="0"/>
              </a:spcBef>
              <a:spcAft>
                <a:spcPts val="0"/>
              </a:spcAft>
              <a:buClr>
                <a:schemeClr val="lt1"/>
              </a:buClr>
              <a:buSzPct val="25000"/>
              <a:buFont typeface="Cabin"/>
              <a:buNone/>
            </a:pPr>
            <a:r>
              <a:rPr lang="en-US" sz="2400" dirty="0" err="1">
                <a:solidFill>
                  <a:schemeClr val="lt1"/>
                </a:solidFill>
                <a:latin typeface="Courier"/>
                <a:ea typeface="Courier New"/>
                <a:cs typeface="Courier"/>
                <a:sym typeface="Courier New"/>
              </a:rPr>
              <a:t>manejador</a:t>
            </a:r>
            <a:r>
              <a:rPr lang="en-US" sz="2400" i="0" u="none" strike="noStrike" cap="none" dirty="0">
                <a:solidFill>
                  <a:schemeClr val="lt1"/>
                </a:solidFill>
                <a:latin typeface="Courier"/>
                <a:ea typeface="Courier New"/>
                <a:cs typeface="Courier"/>
                <a:sym typeface="Courier New"/>
              </a:rPr>
              <a:t> = open('mbox-short.txt')</a:t>
            </a:r>
          </a:p>
          <a:p>
            <a:pPr lvl="0">
              <a:buClr>
                <a:schemeClr val="lt1"/>
              </a:buClr>
              <a:buSzPct val="25000"/>
            </a:pPr>
            <a:r>
              <a:rPr lang="en-US" sz="2400" i="0" u="none" strike="noStrike" cap="none" dirty="0">
                <a:solidFill>
                  <a:schemeClr val="lt1"/>
                </a:solidFill>
                <a:latin typeface="Courier"/>
                <a:ea typeface="Courier New"/>
                <a:cs typeface="Courier"/>
                <a:sym typeface="Courier New"/>
              </a:rPr>
              <a:t>for </a:t>
            </a:r>
            <a:r>
              <a:rPr lang="en-US" sz="2400" i="0" u="none" strike="noStrike" cap="none" dirty="0" err="1">
                <a:solidFill>
                  <a:schemeClr val="lt1"/>
                </a:solidFill>
                <a:latin typeface="Courier"/>
                <a:ea typeface="Courier New"/>
                <a:cs typeface="Courier"/>
                <a:sym typeface="Courier New"/>
              </a:rPr>
              <a:t>linea</a:t>
            </a:r>
            <a:r>
              <a:rPr lang="en-US" sz="2400" i="0" u="none" strike="noStrike" cap="none" dirty="0">
                <a:solidFill>
                  <a:schemeClr val="lt1"/>
                </a:solidFill>
                <a:latin typeface="Courier"/>
                <a:ea typeface="Courier New"/>
                <a:cs typeface="Courier"/>
                <a:sym typeface="Courier New"/>
              </a:rPr>
              <a:t> in </a:t>
            </a:r>
            <a:r>
              <a:rPr lang="en-US" sz="2400" dirty="0" err="1">
                <a:solidFill>
                  <a:schemeClr val="lt1"/>
                </a:solidFill>
                <a:latin typeface="Courier"/>
                <a:ea typeface="Courier New"/>
                <a:cs typeface="Courier"/>
                <a:sym typeface="Courier New"/>
              </a:rPr>
              <a:t>manejador</a:t>
            </a:r>
            <a:r>
              <a:rPr lang="en-US" sz="2400" i="0" u="none" strike="noStrike" cap="none" dirty="0">
                <a:solidFill>
                  <a:schemeClr val="lt1"/>
                </a:solidFill>
                <a:latin typeface="Courier"/>
                <a:ea typeface="Courier New"/>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2400" i="0" u="none" strike="noStrike" cap="none" dirty="0">
                <a:solidFill>
                  <a:schemeClr val="lt1"/>
                </a:solidFill>
                <a:latin typeface="Courier"/>
                <a:ea typeface="Courier New"/>
                <a:cs typeface="Courier"/>
                <a:sym typeface="Courier New"/>
              </a:rPr>
              <a:t>    </a:t>
            </a:r>
            <a:r>
              <a:rPr lang="en-US" sz="2400" i="0" u="none" strike="noStrike" cap="none" dirty="0" err="1">
                <a:solidFill>
                  <a:schemeClr val="lt1"/>
                </a:solidFill>
                <a:latin typeface="Courier"/>
                <a:ea typeface="Courier New"/>
                <a:cs typeface="Courier"/>
                <a:sym typeface="Courier New"/>
              </a:rPr>
              <a:t>linea</a:t>
            </a:r>
            <a:r>
              <a:rPr lang="en-US" sz="2400" i="0" u="none" strike="noStrike" cap="none" dirty="0">
                <a:solidFill>
                  <a:schemeClr val="lt1"/>
                </a:solidFill>
                <a:latin typeface="Courier"/>
                <a:ea typeface="Courier New"/>
                <a:cs typeface="Courier"/>
                <a:sym typeface="Courier New"/>
              </a:rPr>
              <a:t> = </a:t>
            </a:r>
            <a:r>
              <a:rPr lang="en-US" sz="2400" i="0" u="none" strike="noStrike" cap="none" dirty="0" err="1">
                <a:solidFill>
                  <a:schemeClr val="lt1"/>
                </a:solidFill>
                <a:latin typeface="Courier"/>
                <a:ea typeface="Courier New"/>
                <a:cs typeface="Courier"/>
                <a:sym typeface="Courier New"/>
              </a:rPr>
              <a:t>linea.rstrip</a:t>
            </a:r>
            <a:r>
              <a:rPr lang="en-US" sz="2400" i="0" u="none" strike="noStrike" cap="none" dirty="0">
                <a:solidFill>
                  <a:schemeClr val="lt1"/>
                </a:solidFill>
                <a:latin typeface="Courier"/>
                <a:ea typeface="Courier New"/>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2400" i="0" u="none" strike="noStrike" cap="none" dirty="0">
                <a:solidFill>
                  <a:schemeClr val="lt1"/>
                </a:solidFill>
                <a:latin typeface="Courier"/>
                <a:ea typeface="Courier New"/>
                <a:cs typeface="Courier"/>
                <a:sym typeface="Courier New"/>
              </a:rPr>
              <a:t>    if </a:t>
            </a:r>
            <a:r>
              <a:rPr lang="en-US" sz="2400" i="0" u="none" strike="noStrike" cap="none" dirty="0" err="1">
                <a:solidFill>
                  <a:srgbClr val="00FF00"/>
                </a:solidFill>
                <a:latin typeface="Courier"/>
                <a:ea typeface="Courier New"/>
                <a:cs typeface="Courier"/>
                <a:sym typeface="Courier New"/>
              </a:rPr>
              <a:t>re.search</a:t>
            </a:r>
            <a:r>
              <a:rPr lang="en-US" sz="2400" i="0" u="none" strike="noStrike" cap="none" dirty="0">
                <a:solidFill>
                  <a:srgbClr val="00FF00"/>
                </a:solidFill>
                <a:latin typeface="Courier"/>
                <a:ea typeface="Courier New"/>
                <a:cs typeface="Courier"/>
                <a:sym typeface="Courier New"/>
              </a:rPr>
              <a:t>('</a:t>
            </a:r>
            <a:r>
              <a:rPr lang="en-US" sz="2400" i="0" u="none" strike="noStrike" cap="none" dirty="0">
                <a:solidFill>
                  <a:srgbClr val="FFFF00"/>
                </a:solidFill>
                <a:latin typeface="Courier"/>
                <a:ea typeface="Courier New"/>
                <a:cs typeface="Courier"/>
                <a:sym typeface="Courier New"/>
              </a:rPr>
              <a:t>^</a:t>
            </a:r>
            <a:r>
              <a:rPr lang="en-US" sz="2400" i="0" u="none" strike="noStrike" cap="none" dirty="0">
                <a:solidFill>
                  <a:srgbClr val="00FF00"/>
                </a:solidFill>
                <a:latin typeface="Courier"/>
                <a:ea typeface="Courier New"/>
                <a:cs typeface="Courier"/>
                <a:sym typeface="Courier New"/>
              </a:rPr>
              <a:t>From:', </a:t>
            </a:r>
            <a:r>
              <a:rPr lang="en-US" sz="2400" i="0" u="none" strike="noStrike" cap="none" dirty="0" err="1">
                <a:solidFill>
                  <a:srgbClr val="00FF00"/>
                </a:solidFill>
                <a:latin typeface="Courier"/>
                <a:ea typeface="Courier New"/>
                <a:cs typeface="Courier"/>
                <a:sym typeface="Courier New"/>
              </a:rPr>
              <a:t>linea</a:t>
            </a:r>
            <a:r>
              <a:rPr lang="en-US" sz="2400" i="0" u="none" strike="noStrike" cap="none" dirty="0">
                <a:solidFill>
                  <a:srgbClr val="00FF00"/>
                </a:solidFill>
                <a:latin typeface="Courier"/>
                <a:ea typeface="Courier New"/>
                <a:cs typeface="Courier"/>
                <a:sym typeface="Courier New"/>
              </a:rPr>
              <a:t>)</a:t>
            </a:r>
            <a:r>
              <a:rPr lang="en-US" sz="2400" i="0" u="none" strike="noStrike" cap="none" dirty="0">
                <a:solidFill>
                  <a:schemeClr val="lt1"/>
                </a:solidFill>
                <a:latin typeface="Courier"/>
                <a:ea typeface="Courier New"/>
                <a:cs typeface="Courier"/>
                <a:sym typeface="Courier New"/>
              </a:rPr>
              <a:t> :</a:t>
            </a:r>
          </a:p>
          <a:p>
            <a:pPr marL="0" marR="0" lvl="0" indent="0" algn="l" rtl="0">
              <a:lnSpc>
                <a:spcPct val="100000"/>
              </a:lnSpc>
              <a:spcBef>
                <a:spcPts val="0"/>
              </a:spcBef>
              <a:spcAft>
                <a:spcPts val="0"/>
              </a:spcAft>
              <a:buClr>
                <a:schemeClr val="lt1"/>
              </a:buClr>
              <a:buSzPct val="25000"/>
              <a:buFont typeface="Cabin"/>
              <a:buNone/>
            </a:pPr>
            <a:r>
              <a:rPr lang="en-US" sz="2400" i="0" u="none" strike="noStrike" cap="none" dirty="0">
                <a:solidFill>
                  <a:schemeClr val="lt1"/>
                </a:solidFill>
                <a:latin typeface="Courier"/>
                <a:ea typeface="Courier New"/>
                <a:cs typeface="Courier"/>
                <a:sym typeface="Courier New"/>
              </a:rPr>
              <a:t>        print(</a:t>
            </a:r>
            <a:r>
              <a:rPr lang="en-US" sz="2400" i="0" u="none" strike="noStrike" cap="none" dirty="0" err="1">
                <a:solidFill>
                  <a:schemeClr val="lt1"/>
                </a:solidFill>
                <a:latin typeface="Courier"/>
                <a:ea typeface="Courier New"/>
                <a:cs typeface="Courier"/>
                <a:sym typeface="Courier New"/>
              </a:rPr>
              <a:t>linea</a:t>
            </a:r>
            <a:r>
              <a:rPr lang="en-US" sz="2400" i="0" u="none" strike="noStrike" cap="none" dirty="0">
                <a:solidFill>
                  <a:schemeClr val="lt1"/>
                </a:solidFill>
                <a:latin typeface="Courier"/>
                <a:ea typeface="Courier New"/>
                <a:cs typeface="Courier"/>
                <a:sym typeface="Courier New"/>
              </a:rPr>
              <a:t>)</a:t>
            </a:r>
          </a:p>
        </p:txBody>
      </p:sp>
      <p:sp>
        <p:nvSpPr>
          <p:cNvPr id="267" name="Shape 267"/>
          <p:cNvSpPr txBox="1"/>
          <p:nvPr/>
        </p:nvSpPr>
        <p:spPr>
          <a:xfrm>
            <a:off x="682250" y="3305150"/>
            <a:ext cx="8364000" cy="3232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2400" i="0" u="none" strike="noStrike" cap="none" dirty="0" err="1">
                <a:solidFill>
                  <a:schemeClr val="lt1"/>
                </a:solidFill>
                <a:latin typeface="Courier"/>
                <a:ea typeface="Courier New"/>
                <a:cs typeface="Courier"/>
                <a:sym typeface="Courier New"/>
              </a:rPr>
              <a:t>manejador</a:t>
            </a:r>
            <a:r>
              <a:rPr lang="en-US" sz="2400" i="0" u="none" strike="noStrike" cap="none" dirty="0">
                <a:solidFill>
                  <a:schemeClr val="lt1"/>
                </a:solidFill>
                <a:latin typeface="Courier"/>
                <a:ea typeface="Courier New"/>
                <a:cs typeface="Courier"/>
                <a:sym typeface="Courier New"/>
              </a:rPr>
              <a:t> = open('mbox-short.txt')</a:t>
            </a:r>
          </a:p>
          <a:p>
            <a:pPr marL="0" marR="0" lvl="0" indent="0" algn="l" rtl="0">
              <a:lnSpc>
                <a:spcPct val="100000"/>
              </a:lnSpc>
              <a:spcBef>
                <a:spcPts val="0"/>
              </a:spcBef>
              <a:spcAft>
                <a:spcPts val="0"/>
              </a:spcAft>
              <a:buClr>
                <a:schemeClr val="lt1"/>
              </a:buClr>
              <a:buSzPct val="25000"/>
              <a:buFont typeface="Cabin"/>
              <a:buNone/>
            </a:pPr>
            <a:r>
              <a:rPr lang="en-US" sz="2400" i="0" u="none" strike="noStrike" cap="none" dirty="0">
                <a:solidFill>
                  <a:schemeClr val="lt1"/>
                </a:solidFill>
                <a:latin typeface="Courier"/>
                <a:ea typeface="Courier New"/>
                <a:cs typeface="Courier"/>
                <a:sym typeface="Courier New"/>
              </a:rPr>
              <a:t>for </a:t>
            </a:r>
            <a:r>
              <a:rPr lang="en-US" sz="2400" i="0" u="none" strike="noStrike" cap="none" dirty="0" err="1">
                <a:solidFill>
                  <a:schemeClr val="lt1"/>
                </a:solidFill>
                <a:latin typeface="Courier"/>
                <a:ea typeface="Courier New"/>
                <a:cs typeface="Courier"/>
                <a:sym typeface="Courier New"/>
              </a:rPr>
              <a:t>linea</a:t>
            </a:r>
            <a:r>
              <a:rPr lang="en-US" sz="2400" i="0" u="none" strike="noStrike" cap="none" dirty="0">
                <a:solidFill>
                  <a:schemeClr val="lt1"/>
                </a:solidFill>
                <a:latin typeface="Courier"/>
                <a:ea typeface="Courier New"/>
                <a:cs typeface="Courier"/>
                <a:sym typeface="Courier New"/>
              </a:rPr>
              <a:t> in </a:t>
            </a:r>
            <a:r>
              <a:rPr lang="en-US" sz="2400" i="0" u="none" strike="noStrike" cap="none" dirty="0" err="1">
                <a:solidFill>
                  <a:schemeClr val="lt1"/>
                </a:solidFill>
                <a:latin typeface="Courier"/>
                <a:ea typeface="Courier New"/>
                <a:cs typeface="Courier"/>
                <a:sym typeface="Courier New"/>
              </a:rPr>
              <a:t>manejador</a:t>
            </a:r>
            <a:r>
              <a:rPr lang="en-US" sz="2400" i="0" u="none" strike="noStrike" cap="none" dirty="0">
                <a:solidFill>
                  <a:schemeClr val="lt1"/>
                </a:solidFill>
                <a:latin typeface="Courier"/>
                <a:ea typeface="Courier New"/>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2400" i="0" u="none" strike="noStrike" cap="none" dirty="0">
                <a:solidFill>
                  <a:schemeClr val="lt1"/>
                </a:solidFill>
                <a:latin typeface="Courier"/>
                <a:ea typeface="Courier New"/>
                <a:cs typeface="Courier"/>
                <a:sym typeface="Courier New"/>
              </a:rPr>
              <a:t>    </a:t>
            </a:r>
            <a:r>
              <a:rPr lang="en-US" sz="2400" i="0" u="none" strike="noStrike" cap="none" dirty="0" err="1">
                <a:solidFill>
                  <a:schemeClr val="lt1"/>
                </a:solidFill>
                <a:latin typeface="Courier"/>
                <a:ea typeface="Courier New"/>
                <a:cs typeface="Courier"/>
                <a:sym typeface="Courier New"/>
              </a:rPr>
              <a:t>linea</a:t>
            </a:r>
            <a:r>
              <a:rPr lang="en-US" sz="2400" i="0" u="none" strike="noStrike" cap="none" dirty="0">
                <a:solidFill>
                  <a:schemeClr val="lt1"/>
                </a:solidFill>
                <a:latin typeface="Courier"/>
                <a:ea typeface="Courier New"/>
                <a:cs typeface="Courier"/>
                <a:sym typeface="Courier New"/>
              </a:rPr>
              <a:t> = </a:t>
            </a:r>
            <a:r>
              <a:rPr lang="en-US" sz="2400" i="0" u="none" strike="noStrike" cap="none" dirty="0" err="1">
                <a:solidFill>
                  <a:schemeClr val="lt1"/>
                </a:solidFill>
                <a:latin typeface="Courier"/>
                <a:ea typeface="Courier New"/>
                <a:cs typeface="Courier"/>
                <a:sym typeface="Courier New"/>
              </a:rPr>
              <a:t>linea.rstrip</a:t>
            </a:r>
            <a:r>
              <a:rPr lang="en-US" sz="2400" i="0" u="none" strike="noStrike" cap="none" dirty="0">
                <a:solidFill>
                  <a:schemeClr val="lt1"/>
                </a:solidFill>
                <a:latin typeface="Courier"/>
                <a:ea typeface="Courier New"/>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2400" i="0" u="none" strike="noStrike" cap="none" dirty="0">
                <a:solidFill>
                  <a:schemeClr val="lt1"/>
                </a:solidFill>
                <a:latin typeface="Courier"/>
                <a:ea typeface="Courier New"/>
                <a:cs typeface="Courier"/>
                <a:sym typeface="Courier New"/>
              </a:rPr>
              <a:t>    if </a:t>
            </a:r>
            <a:r>
              <a:rPr lang="en-US" sz="2400" i="0" u="none" strike="noStrike" cap="none" dirty="0" err="1">
                <a:solidFill>
                  <a:srgbClr val="FF00FF"/>
                </a:solidFill>
                <a:latin typeface="Courier"/>
                <a:ea typeface="Courier New"/>
                <a:cs typeface="Courier"/>
                <a:sym typeface="Courier New"/>
              </a:rPr>
              <a:t>linea.startswith</a:t>
            </a:r>
            <a:r>
              <a:rPr lang="en-US" sz="2400" i="0" u="none" strike="noStrike" cap="none" dirty="0">
                <a:solidFill>
                  <a:srgbClr val="FF00FF"/>
                </a:solidFill>
                <a:latin typeface="Courier"/>
                <a:ea typeface="Courier New"/>
                <a:cs typeface="Courier"/>
                <a:sym typeface="Courier New"/>
              </a:rPr>
              <a:t>('From:')</a:t>
            </a:r>
            <a:r>
              <a:rPr lang="en-US" sz="2400" i="0" u="none" strike="noStrike" cap="none" dirty="0">
                <a:solidFill>
                  <a:schemeClr val="lt1"/>
                </a:solidFill>
                <a:latin typeface="Courier"/>
                <a:ea typeface="Courier New"/>
                <a:cs typeface="Courier"/>
                <a:sym typeface="Courier New"/>
              </a:rPr>
              <a:t> :</a:t>
            </a:r>
          </a:p>
          <a:p>
            <a:pPr marL="0" marR="0" lvl="0" indent="0" algn="l" rtl="0">
              <a:lnSpc>
                <a:spcPct val="100000"/>
              </a:lnSpc>
              <a:spcBef>
                <a:spcPts val="0"/>
              </a:spcBef>
              <a:spcAft>
                <a:spcPts val="0"/>
              </a:spcAft>
              <a:buClr>
                <a:schemeClr val="lt1"/>
              </a:buClr>
              <a:buSzPct val="25000"/>
              <a:buFont typeface="Cabin"/>
              <a:buNone/>
            </a:pPr>
            <a:r>
              <a:rPr lang="en-US" sz="2400" i="0" u="none" strike="noStrike" cap="none" dirty="0">
                <a:solidFill>
                  <a:schemeClr val="lt1"/>
                </a:solidFill>
                <a:latin typeface="Courier"/>
                <a:ea typeface="Courier New"/>
                <a:cs typeface="Courier"/>
                <a:sym typeface="Courier New"/>
              </a:rPr>
              <a:t>        print(</a:t>
            </a:r>
            <a:r>
              <a:rPr lang="en-US" sz="2400" i="0" u="none" strike="noStrike" cap="none" dirty="0" err="1">
                <a:solidFill>
                  <a:schemeClr val="lt1"/>
                </a:solidFill>
                <a:latin typeface="Courier"/>
                <a:ea typeface="Courier New"/>
                <a:cs typeface="Courier"/>
                <a:sym typeface="Courier New"/>
              </a:rPr>
              <a:t>linea</a:t>
            </a:r>
            <a:r>
              <a:rPr lang="en-US" sz="2400" i="0" u="none" strike="noStrike" cap="none" dirty="0">
                <a:solidFill>
                  <a:schemeClr val="lt1"/>
                </a:solidFill>
                <a:latin typeface="Courier"/>
                <a:ea typeface="Courier New"/>
                <a:cs typeface="Courier"/>
                <a:sym typeface="Courier New"/>
              </a:rPr>
              <a:t>)</a:t>
            </a:r>
          </a:p>
        </p:txBody>
      </p:sp>
      <p:sp>
        <p:nvSpPr>
          <p:cNvPr id="268" name="Shape 268"/>
          <p:cNvSpPr txBox="1"/>
          <p:nvPr/>
        </p:nvSpPr>
        <p:spPr>
          <a:xfrm>
            <a:off x="240550" y="7454900"/>
            <a:ext cx="15762299"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s-MX" sz="3600" u="none" strike="noStrike" cap="none" dirty="0">
                <a:solidFill>
                  <a:srgbClr val="FFD966"/>
                </a:solidFill>
                <a:latin typeface="Arial Regular" charset="0"/>
                <a:ea typeface="Arial Regular" charset="0"/>
                <a:cs typeface="Arial Regular" charset="0"/>
                <a:sym typeface="Cabin"/>
              </a:rPr>
              <a:t>Ajustamos lo que coincide agregando caracteres especiales a la cadena</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80"/>
        <p:cNvGrpSpPr/>
        <p:nvPr/>
      </p:nvGrpSpPr>
      <p:grpSpPr>
        <a:xfrm>
          <a:off x="0" y="0"/>
          <a:ext cx="0" cy="0"/>
          <a:chOff x="0" y="0"/>
          <a:chExt cx="0" cy="0"/>
        </a:xfrm>
      </p:grpSpPr>
      <p:sp>
        <p:nvSpPr>
          <p:cNvPr id="281" name="Shape 281"/>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n-US" sz="7600" u="none" strike="noStrike" cap="none" dirty="0" err="1">
                <a:solidFill>
                  <a:srgbClr val="FFD966"/>
                </a:solidFill>
                <a:latin typeface="Arial Regular" charset="0"/>
                <a:ea typeface="Arial Regular" charset="0"/>
                <a:cs typeface="Arial Regular" charset="0"/>
                <a:sym typeface="Cabin"/>
              </a:rPr>
              <a:t>Caracteres</a:t>
            </a:r>
            <a:r>
              <a:rPr lang="en-US" sz="7600" u="none" strike="noStrike" cap="none" dirty="0">
                <a:solidFill>
                  <a:srgbClr val="FFD966"/>
                </a:solidFill>
                <a:latin typeface="Arial Regular" charset="0"/>
                <a:ea typeface="Arial Regular" charset="0"/>
                <a:cs typeface="Arial Regular" charset="0"/>
                <a:sym typeface="Cabin"/>
              </a:rPr>
              <a:t> </a:t>
            </a:r>
            <a:r>
              <a:rPr lang="en-US" sz="7600" u="none" strike="noStrike" cap="none" dirty="0" err="1">
                <a:solidFill>
                  <a:srgbClr val="FFD966"/>
                </a:solidFill>
                <a:latin typeface="Arial Regular" charset="0"/>
                <a:ea typeface="Arial Regular" charset="0"/>
                <a:cs typeface="Arial Regular" charset="0"/>
                <a:sym typeface="Cabin"/>
              </a:rPr>
              <a:t>comodín</a:t>
            </a:r>
            <a:endParaRPr lang="en-US" sz="7600" u="none" strike="noStrike" cap="none" dirty="0">
              <a:solidFill>
                <a:srgbClr val="FFD966"/>
              </a:solidFill>
              <a:latin typeface="Arial Regular" charset="0"/>
              <a:ea typeface="Arial Regular" charset="0"/>
              <a:cs typeface="Arial Regular" charset="0"/>
              <a:sym typeface="Cabin"/>
            </a:endParaRPr>
          </a:p>
        </p:txBody>
      </p:sp>
      <p:sp>
        <p:nvSpPr>
          <p:cNvPr id="282" name="Shape 282"/>
          <p:cNvSpPr txBox="1">
            <a:spLocks noGrp="1"/>
          </p:cNvSpPr>
          <p:nvPr>
            <p:ph idx="1"/>
          </p:nvPr>
        </p:nvSpPr>
        <p:spPr>
          <a:xfrm>
            <a:off x="1155700" y="2603500"/>
            <a:ext cx="13932000" cy="2256511"/>
          </a:xfrm>
          <a:prstGeom prst="rect">
            <a:avLst/>
          </a:prstGeom>
          <a:noFill/>
          <a:ln>
            <a:noFill/>
          </a:ln>
        </p:spPr>
        <p:txBody>
          <a:bodyPr lIns="38100" tIns="38100" rIns="38100" bIns="38100" anchor="ctr" anchorCtr="0">
            <a:noAutofit/>
          </a:bodyPr>
          <a:lstStyle/>
          <a:p>
            <a:pPr marL="749300" marR="0" lvl="0" indent="-371094" algn="l" rtl="0">
              <a:lnSpc>
                <a:spcPct val="100000"/>
              </a:lnSpc>
              <a:spcBef>
                <a:spcPts val="0"/>
              </a:spcBef>
              <a:spcAft>
                <a:spcPts val="0"/>
              </a:spcAft>
              <a:buClr>
                <a:schemeClr val="lt1"/>
              </a:buClr>
              <a:buSzPct val="100000"/>
              <a:buFont typeface="Cabin"/>
              <a:buChar char="•"/>
            </a:pPr>
            <a:r>
              <a:rPr lang="es-MX" sz="3600" u="none" strike="noStrike" cap="none" dirty="0">
                <a:solidFill>
                  <a:schemeClr val="lt1"/>
                </a:solidFill>
                <a:latin typeface="Arial Regular" charset="0"/>
                <a:ea typeface="Arial Regular" charset="0"/>
                <a:cs typeface="Arial Regular" charset="0"/>
                <a:sym typeface="Cabin"/>
              </a:rPr>
              <a:t>El carácter </a:t>
            </a:r>
            <a:r>
              <a:rPr lang="es-MX" sz="3600" dirty="0">
                <a:solidFill>
                  <a:srgbClr val="00FF00"/>
                </a:solidFill>
                <a:latin typeface="Arial Regular" charset="0"/>
                <a:ea typeface="Arial Regular" charset="0"/>
                <a:cs typeface="Arial Regular" charset="0"/>
                <a:sym typeface="Cabin"/>
              </a:rPr>
              <a:t>punto</a:t>
            </a:r>
            <a:r>
              <a:rPr lang="es-MX" sz="3600" u="none" strike="noStrike" cap="none" dirty="0">
                <a:solidFill>
                  <a:schemeClr val="lt1"/>
                </a:solidFill>
                <a:latin typeface="Arial Regular" charset="0"/>
                <a:ea typeface="Arial Regular" charset="0"/>
                <a:cs typeface="Arial Regular" charset="0"/>
                <a:sym typeface="Cabin"/>
              </a:rPr>
              <a:t> encuentra cualquier carácter</a:t>
            </a:r>
          </a:p>
          <a:p>
            <a:pPr marL="749300" marR="0" lvl="0" indent="-371094" algn="l" rtl="0">
              <a:lnSpc>
                <a:spcPct val="100000"/>
              </a:lnSpc>
              <a:spcBef>
                <a:spcPts val="3500"/>
              </a:spcBef>
              <a:spcAft>
                <a:spcPts val="0"/>
              </a:spcAft>
              <a:buClr>
                <a:schemeClr val="lt1"/>
              </a:buClr>
              <a:buSzPct val="100000"/>
              <a:buFont typeface="Cabin"/>
              <a:buChar char="•"/>
            </a:pPr>
            <a:r>
              <a:rPr lang="es-MX" sz="3600" u="none" strike="noStrike" cap="none" dirty="0">
                <a:solidFill>
                  <a:schemeClr val="lt1"/>
                </a:solidFill>
                <a:latin typeface="Arial Regular" charset="0"/>
                <a:ea typeface="Arial Regular" charset="0"/>
                <a:cs typeface="Arial Regular" charset="0"/>
                <a:sym typeface="Cabin"/>
              </a:rPr>
              <a:t>Si agregas el carácter de </a:t>
            </a:r>
            <a:r>
              <a:rPr lang="es-MX" sz="3600" u="none" strike="noStrike" cap="none" dirty="0">
                <a:solidFill>
                  <a:srgbClr val="FF7F00"/>
                </a:solidFill>
                <a:latin typeface="Arial Regular" charset="0"/>
                <a:ea typeface="Arial Regular" charset="0"/>
                <a:cs typeface="Arial Regular" charset="0"/>
                <a:sym typeface="Cabin"/>
              </a:rPr>
              <a:t>asterisco</a:t>
            </a:r>
            <a:r>
              <a:rPr lang="es-MX" sz="3600" u="none" strike="noStrike" cap="none" dirty="0">
                <a:solidFill>
                  <a:schemeClr val="lt1"/>
                </a:solidFill>
                <a:latin typeface="Arial Regular" charset="0"/>
                <a:ea typeface="Arial Regular" charset="0"/>
                <a:cs typeface="Arial Regular" charset="0"/>
                <a:sym typeface="Cabin"/>
              </a:rPr>
              <a:t>, el carácter es </a:t>
            </a:r>
            <a:r>
              <a:rPr lang="es-MX" sz="3600" dirty="0">
                <a:solidFill>
                  <a:schemeClr val="lt1"/>
                </a:solidFill>
                <a:latin typeface="Arial Regular" charset="0"/>
                <a:ea typeface="Arial Regular" charset="0"/>
                <a:cs typeface="Arial Regular" charset="0"/>
                <a:sym typeface="Cabin"/>
              </a:rPr>
              <a:t>“cualquier número de veces”</a:t>
            </a:r>
          </a:p>
        </p:txBody>
      </p:sp>
      <p:sp>
        <p:nvSpPr>
          <p:cNvPr id="283" name="Shape 283"/>
          <p:cNvSpPr txBox="1"/>
          <p:nvPr/>
        </p:nvSpPr>
        <p:spPr>
          <a:xfrm>
            <a:off x="1877019" y="5408975"/>
            <a:ext cx="9507300" cy="22160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New"/>
                <a:cs typeface="Courier"/>
                <a:sym typeface="Courier New"/>
              </a:rPr>
              <a:t>X</a:t>
            </a:r>
            <a:r>
              <a:rPr lang="en-US" sz="3000" i="0" u="none" strike="noStrike" cap="none" dirty="0">
                <a:solidFill>
                  <a:srgbClr val="00FF00"/>
                </a:solidFill>
                <a:latin typeface="Courier"/>
                <a:ea typeface="Courier New"/>
                <a:cs typeface="Courier"/>
                <a:sym typeface="Courier New"/>
              </a:rPr>
              <a:t>-Sieve</a:t>
            </a:r>
            <a:r>
              <a:rPr lang="en-US" sz="3000" i="0" u="none" strike="noStrike" cap="none" dirty="0">
                <a:solidFill>
                  <a:srgbClr val="FFFF00"/>
                </a:solidFill>
                <a:latin typeface="Courier"/>
                <a:ea typeface="Courier New"/>
                <a:cs typeface="Courier"/>
                <a:sym typeface="Courier New"/>
              </a:rPr>
              <a:t>: </a:t>
            </a:r>
            <a:r>
              <a:rPr lang="en-US" sz="3000" i="0" u="none" strike="noStrike" cap="none" dirty="0">
                <a:solidFill>
                  <a:schemeClr val="lt1"/>
                </a:solidFill>
                <a:latin typeface="Courier"/>
                <a:ea typeface="Courier New"/>
                <a:cs typeface="Courier"/>
                <a:sym typeface="Courier New"/>
              </a:rPr>
              <a:t>CMU Sieve 2.3</a:t>
            </a: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New"/>
                <a:cs typeface="Courier"/>
                <a:sym typeface="Courier New"/>
              </a:rPr>
              <a:t>X</a:t>
            </a:r>
            <a:r>
              <a:rPr lang="en-US" sz="3000" i="0" u="none" strike="noStrike" cap="none" dirty="0">
                <a:solidFill>
                  <a:srgbClr val="00FF00"/>
                </a:solidFill>
                <a:latin typeface="Courier"/>
                <a:ea typeface="Courier New"/>
                <a:cs typeface="Courier"/>
                <a:sym typeface="Courier New"/>
              </a:rPr>
              <a:t>-DSPAM-Result</a:t>
            </a:r>
            <a:r>
              <a:rPr lang="en-US" sz="3000" i="0" u="none" strike="noStrike" cap="none" dirty="0">
                <a:solidFill>
                  <a:srgbClr val="FFFF00"/>
                </a:solidFill>
                <a:latin typeface="Courier"/>
                <a:ea typeface="Courier New"/>
                <a:cs typeface="Courier"/>
                <a:sym typeface="Courier New"/>
              </a:rPr>
              <a:t>: </a:t>
            </a:r>
            <a:r>
              <a:rPr lang="en-US" sz="3000" i="0" u="none" strike="noStrike" cap="none" dirty="0">
                <a:solidFill>
                  <a:schemeClr val="lt1"/>
                </a:solidFill>
                <a:latin typeface="Courier"/>
                <a:ea typeface="Courier New"/>
                <a:cs typeface="Courier"/>
                <a:sym typeface="Courier New"/>
              </a:rPr>
              <a:t>Innocent</a:t>
            </a: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New"/>
                <a:cs typeface="Courier"/>
                <a:sym typeface="Courier New"/>
              </a:rPr>
              <a:t>X</a:t>
            </a:r>
            <a:r>
              <a:rPr lang="en-US" sz="3000" i="0" u="none" strike="noStrike" cap="none" dirty="0">
                <a:solidFill>
                  <a:srgbClr val="00FF00"/>
                </a:solidFill>
                <a:latin typeface="Courier"/>
                <a:ea typeface="Courier New"/>
                <a:cs typeface="Courier"/>
                <a:sym typeface="Courier New"/>
              </a:rPr>
              <a:t>-DSPAM-Confidence</a:t>
            </a:r>
            <a:r>
              <a:rPr lang="en-US" sz="3000" i="0" u="none" strike="noStrike" cap="none" dirty="0">
                <a:solidFill>
                  <a:srgbClr val="FFFF00"/>
                </a:solidFill>
                <a:latin typeface="Courier"/>
                <a:ea typeface="Courier New"/>
                <a:cs typeface="Courier"/>
                <a:sym typeface="Courier New"/>
              </a:rPr>
              <a:t>:</a:t>
            </a:r>
            <a:r>
              <a:rPr lang="en-US" sz="3000" i="0" u="none" strike="noStrike" cap="none" dirty="0">
                <a:solidFill>
                  <a:schemeClr val="lt1"/>
                </a:solidFill>
                <a:latin typeface="Courier"/>
                <a:ea typeface="Courier New"/>
                <a:cs typeface="Courier"/>
                <a:sym typeface="Courier New"/>
              </a:rPr>
              <a:t> 0.8475</a:t>
            </a: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New"/>
                <a:cs typeface="Courier"/>
                <a:sym typeface="Courier New"/>
              </a:rPr>
              <a:t>X</a:t>
            </a:r>
            <a:r>
              <a:rPr lang="en-US" sz="3000" i="0" u="none" strike="noStrike" cap="none" dirty="0">
                <a:solidFill>
                  <a:srgbClr val="00FF00"/>
                </a:solidFill>
                <a:latin typeface="Courier"/>
                <a:ea typeface="Courier New"/>
                <a:cs typeface="Courier"/>
                <a:sym typeface="Courier New"/>
              </a:rPr>
              <a:t>-Content-Type-Message-Body</a:t>
            </a:r>
            <a:r>
              <a:rPr lang="en-US" sz="3000" i="0" u="none" strike="noStrike" cap="none" dirty="0">
                <a:solidFill>
                  <a:srgbClr val="FFFF00"/>
                </a:solidFill>
                <a:latin typeface="Courier"/>
                <a:ea typeface="Courier New"/>
                <a:cs typeface="Courier"/>
                <a:sym typeface="Courier New"/>
              </a:rPr>
              <a:t>: </a:t>
            </a:r>
            <a:r>
              <a:rPr lang="en-US" sz="3000" i="0" u="none" strike="noStrike" cap="none" dirty="0">
                <a:solidFill>
                  <a:schemeClr val="lt1"/>
                </a:solidFill>
                <a:latin typeface="Courier"/>
                <a:ea typeface="Courier New"/>
                <a:cs typeface="Courier"/>
                <a:sym typeface="Courier New"/>
              </a:rPr>
              <a:t>text/plain</a:t>
            </a:r>
          </a:p>
        </p:txBody>
      </p:sp>
      <p:sp>
        <p:nvSpPr>
          <p:cNvPr id="284" name="Shape 284"/>
          <p:cNvSpPr txBox="1"/>
          <p:nvPr/>
        </p:nvSpPr>
        <p:spPr>
          <a:xfrm>
            <a:off x="11843075" y="6286475"/>
            <a:ext cx="3071700" cy="97800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n-US" sz="6000" b="0" i="0" u="none" strike="noStrike" cap="none">
                <a:solidFill>
                  <a:srgbClr val="FF00FF"/>
                </a:solidFill>
                <a:latin typeface="Courier"/>
                <a:ea typeface="Courier New"/>
                <a:cs typeface="Courier"/>
                <a:sym typeface="Courier New"/>
              </a:rPr>
              <a:t>^</a:t>
            </a:r>
            <a:r>
              <a:rPr lang="en-US" sz="6000" b="0" i="0" u="none" strike="noStrike" cap="none">
                <a:solidFill>
                  <a:srgbClr val="FFFF00"/>
                </a:solidFill>
                <a:latin typeface="Courier"/>
                <a:ea typeface="Courier New"/>
                <a:cs typeface="Courier"/>
                <a:sym typeface="Courier New"/>
              </a:rPr>
              <a:t>X</a:t>
            </a:r>
            <a:r>
              <a:rPr lang="en-US" sz="6000" b="0" i="0" u="none" strike="noStrike" cap="none">
                <a:solidFill>
                  <a:srgbClr val="00FF00"/>
                </a:solidFill>
                <a:latin typeface="Courier"/>
                <a:ea typeface="Courier New"/>
                <a:cs typeface="Courier"/>
                <a:sym typeface="Courier New"/>
              </a:rPr>
              <a:t>.</a:t>
            </a:r>
            <a:r>
              <a:rPr lang="en-US" sz="6000" b="0" i="0" u="none" strike="noStrike" cap="none">
                <a:solidFill>
                  <a:srgbClr val="FF7F00"/>
                </a:solidFill>
                <a:latin typeface="Courier"/>
                <a:ea typeface="Courier New"/>
                <a:cs typeface="Courier"/>
                <a:sym typeface="Courier New"/>
              </a:rPr>
              <a:t>*</a:t>
            </a:r>
            <a:r>
              <a:rPr lang="en-US" sz="6000" b="0" i="0" u="none" strike="noStrike" cap="none">
                <a:solidFill>
                  <a:srgbClr val="FFFF00"/>
                </a:solidFill>
                <a:latin typeface="Courier"/>
                <a:ea typeface="Courier New"/>
                <a:cs typeface="Courier"/>
                <a:sym typeface="Courier New"/>
              </a:rPr>
              <a:t>:</a:t>
            </a:r>
          </a:p>
        </p:txBody>
      </p:sp>
      <p:sp>
        <p:nvSpPr>
          <p:cNvPr id="285" name="Shape 285"/>
          <p:cNvSpPr txBox="1"/>
          <p:nvPr/>
        </p:nvSpPr>
        <p:spPr>
          <a:xfrm>
            <a:off x="7351711" y="5143500"/>
            <a:ext cx="4962525" cy="6222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n-US" sz="3600" u="none" strike="noStrike" cap="none" dirty="0" err="1">
                <a:solidFill>
                  <a:srgbClr val="FF00FF"/>
                </a:solidFill>
                <a:latin typeface="Arial Regular" charset="0"/>
                <a:ea typeface="Arial Regular" charset="0"/>
                <a:cs typeface="Arial Regular" charset="0"/>
                <a:sym typeface="Cabin"/>
              </a:rPr>
              <a:t>Encuentra</a:t>
            </a:r>
            <a:r>
              <a:rPr lang="en-US" sz="3600" u="none" strike="noStrike" cap="none" dirty="0">
                <a:solidFill>
                  <a:srgbClr val="FF00FF"/>
                </a:solidFill>
                <a:latin typeface="Arial Regular" charset="0"/>
                <a:ea typeface="Arial Regular" charset="0"/>
                <a:cs typeface="Arial Regular" charset="0"/>
                <a:sym typeface="Cabin"/>
              </a:rPr>
              <a:t> el </a:t>
            </a:r>
            <a:r>
              <a:rPr lang="en-US" sz="3600" u="none" strike="noStrike" cap="none" dirty="0" err="1">
                <a:solidFill>
                  <a:srgbClr val="FF00FF"/>
                </a:solidFill>
                <a:latin typeface="Arial Regular" charset="0"/>
                <a:ea typeface="Arial Regular" charset="0"/>
                <a:cs typeface="Arial Regular" charset="0"/>
                <a:sym typeface="Cabin"/>
              </a:rPr>
              <a:t>inicio</a:t>
            </a:r>
            <a:r>
              <a:rPr lang="en-US" sz="3600" u="none" strike="noStrike" cap="none" dirty="0">
                <a:solidFill>
                  <a:srgbClr val="FF00FF"/>
                </a:solidFill>
                <a:latin typeface="Arial Regular" charset="0"/>
                <a:ea typeface="Arial Regular" charset="0"/>
                <a:cs typeface="Arial Regular" charset="0"/>
                <a:sym typeface="Cabin"/>
              </a:rPr>
              <a:t> de </a:t>
            </a:r>
            <a:r>
              <a:rPr lang="en-US" sz="3600" u="none" strike="noStrike" cap="none" dirty="0" err="1">
                <a:solidFill>
                  <a:srgbClr val="FF00FF"/>
                </a:solidFill>
                <a:latin typeface="Arial Regular" charset="0"/>
                <a:ea typeface="Arial Regular" charset="0"/>
                <a:cs typeface="Arial Regular" charset="0"/>
                <a:sym typeface="Cabin"/>
              </a:rPr>
              <a:t>línea</a:t>
            </a:r>
            <a:endParaRPr lang="en-US" sz="3600" u="none" strike="noStrike" cap="none" dirty="0">
              <a:solidFill>
                <a:srgbClr val="FF00FF"/>
              </a:solidFill>
              <a:latin typeface="Arial Regular" charset="0"/>
              <a:ea typeface="Arial Regular" charset="0"/>
              <a:cs typeface="Arial Regular" charset="0"/>
              <a:sym typeface="Cabin"/>
            </a:endParaRPr>
          </a:p>
        </p:txBody>
      </p:sp>
      <p:sp>
        <p:nvSpPr>
          <p:cNvPr id="286" name="Shape 286"/>
          <p:cNvSpPr txBox="1"/>
          <p:nvPr/>
        </p:nvSpPr>
        <p:spPr>
          <a:xfrm>
            <a:off x="11277600" y="8052439"/>
            <a:ext cx="4818899"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n-US" sz="3600" u="none" strike="noStrike" cap="none" dirty="0" err="1">
                <a:solidFill>
                  <a:srgbClr val="00FF00"/>
                </a:solidFill>
                <a:latin typeface="Arial Regular" charset="0"/>
                <a:ea typeface="Arial Regular" charset="0"/>
                <a:cs typeface="Arial Regular" charset="0"/>
                <a:sym typeface="Cabin"/>
              </a:rPr>
              <a:t>Encuentra</a:t>
            </a:r>
            <a:r>
              <a:rPr lang="en-US" sz="3600" u="none" strike="noStrike" cap="none" dirty="0">
                <a:solidFill>
                  <a:srgbClr val="00FF00"/>
                </a:solidFill>
                <a:latin typeface="Arial Regular" charset="0"/>
                <a:ea typeface="Arial Regular" charset="0"/>
                <a:cs typeface="Arial Regular" charset="0"/>
                <a:sym typeface="Cabin"/>
              </a:rPr>
              <a:t> </a:t>
            </a:r>
            <a:r>
              <a:rPr lang="en-US" sz="3600" u="none" strike="noStrike" cap="none" dirty="0" err="1">
                <a:solidFill>
                  <a:srgbClr val="00FF00"/>
                </a:solidFill>
                <a:latin typeface="Arial Regular" charset="0"/>
                <a:ea typeface="Arial Regular" charset="0"/>
                <a:cs typeface="Arial Regular" charset="0"/>
                <a:sym typeface="Cabin"/>
              </a:rPr>
              <a:t>cualquier</a:t>
            </a:r>
            <a:r>
              <a:rPr lang="en-US" sz="3600" u="none" strike="noStrike" cap="none" dirty="0">
                <a:solidFill>
                  <a:srgbClr val="00FF00"/>
                </a:solidFill>
                <a:latin typeface="Arial Regular" charset="0"/>
                <a:ea typeface="Arial Regular" charset="0"/>
                <a:cs typeface="Arial Regular" charset="0"/>
                <a:sym typeface="Cabin"/>
              </a:rPr>
              <a:t> </a:t>
            </a:r>
            <a:r>
              <a:rPr lang="en-US" sz="3600" u="none" strike="noStrike" cap="none" dirty="0" err="1">
                <a:solidFill>
                  <a:srgbClr val="00FF00"/>
                </a:solidFill>
                <a:latin typeface="Arial Regular" charset="0"/>
                <a:ea typeface="Arial Regular" charset="0"/>
                <a:cs typeface="Arial Regular" charset="0"/>
                <a:sym typeface="Cabin"/>
              </a:rPr>
              <a:t>carácter</a:t>
            </a:r>
            <a:endParaRPr lang="en-US" sz="3600" u="none" strike="noStrike" cap="none" dirty="0">
              <a:solidFill>
                <a:srgbClr val="00FF00"/>
              </a:solidFill>
              <a:latin typeface="Arial Regular" charset="0"/>
              <a:ea typeface="Arial Regular" charset="0"/>
              <a:cs typeface="Arial Regular" charset="0"/>
              <a:sym typeface="Cabin"/>
            </a:endParaRPr>
          </a:p>
        </p:txBody>
      </p:sp>
      <p:sp>
        <p:nvSpPr>
          <p:cNvPr id="287" name="Shape 287"/>
          <p:cNvSpPr txBox="1"/>
          <p:nvPr/>
        </p:nvSpPr>
        <p:spPr>
          <a:xfrm>
            <a:off x="13616000" y="4507637"/>
            <a:ext cx="2212800" cy="125820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7F00"/>
              </a:buClr>
              <a:buSzPct val="25000"/>
              <a:buFont typeface="Cabin"/>
              <a:buNone/>
            </a:pPr>
            <a:r>
              <a:rPr lang="es-MX" sz="3600" dirty="0">
                <a:solidFill>
                  <a:srgbClr val="FF7F00"/>
                </a:solidFill>
                <a:latin typeface="Arial Regular" charset="0"/>
                <a:ea typeface="Arial Regular" charset="0"/>
                <a:cs typeface="Arial Regular" charset="0"/>
                <a:sym typeface="Cabin"/>
              </a:rPr>
              <a:t>M</a:t>
            </a:r>
            <a:r>
              <a:rPr lang="en-US" sz="3600" dirty="0" err="1">
                <a:solidFill>
                  <a:srgbClr val="FF7F00"/>
                </a:solidFill>
                <a:latin typeface="Arial Regular" charset="0"/>
                <a:ea typeface="Arial Regular" charset="0"/>
                <a:cs typeface="Arial Regular" charset="0"/>
                <a:sym typeface="Cabin"/>
              </a:rPr>
              <a:t>uchas</a:t>
            </a:r>
            <a:r>
              <a:rPr lang="en-US" sz="3600" dirty="0">
                <a:solidFill>
                  <a:srgbClr val="FF7F00"/>
                </a:solidFill>
                <a:latin typeface="Arial Regular" charset="0"/>
                <a:ea typeface="Arial Regular" charset="0"/>
                <a:cs typeface="Arial Regular" charset="0"/>
                <a:sym typeface="Cabin"/>
              </a:rPr>
              <a:t> </a:t>
            </a:r>
            <a:r>
              <a:rPr lang="en-US" sz="3600" dirty="0" err="1">
                <a:solidFill>
                  <a:srgbClr val="FF7F00"/>
                </a:solidFill>
                <a:latin typeface="Arial Regular" charset="0"/>
                <a:ea typeface="Arial Regular" charset="0"/>
                <a:cs typeface="Arial Regular" charset="0"/>
                <a:sym typeface="Cabin"/>
              </a:rPr>
              <a:t>veces</a:t>
            </a:r>
            <a:endParaRPr lang="en-US" sz="3600" u="none" strike="noStrike" cap="none" dirty="0">
              <a:solidFill>
                <a:srgbClr val="FF7F00"/>
              </a:solidFill>
              <a:latin typeface="Arial Regular" charset="0"/>
              <a:ea typeface="Arial Regular" charset="0"/>
              <a:cs typeface="Arial Regular" charset="0"/>
              <a:sym typeface="Cabin"/>
            </a:endParaRPr>
          </a:p>
        </p:txBody>
      </p:sp>
      <p:cxnSp>
        <p:nvCxnSpPr>
          <p:cNvPr id="288" name="Shape 288"/>
          <p:cNvCxnSpPr/>
          <p:nvPr/>
        </p:nvCxnSpPr>
        <p:spPr>
          <a:xfrm>
            <a:off x="13417487" y="7264500"/>
            <a:ext cx="81000" cy="590699"/>
          </a:xfrm>
          <a:prstGeom prst="straightConnector1">
            <a:avLst/>
          </a:prstGeom>
          <a:noFill/>
          <a:ln w="76200" cap="rnd" cmpd="sng">
            <a:solidFill>
              <a:srgbClr val="00FF00"/>
            </a:solidFill>
            <a:prstDash val="solid"/>
            <a:miter/>
            <a:headEnd type="stealth" w="med" len="med"/>
            <a:tailEnd type="none" w="med" len="med"/>
          </a:ln>
        </p:spPr>
      </p:cxnSp>
      <p:cxnSp>
        <p:nvCxnSpPr>
          <p:cNvPr id="289" name="Shape 289"/>
          <p:cNvCxnSpPr>
            <a:endCxn id="287" idx="2"/>
          </p:cNvCxnSpPr>
          <p:nvPr/>
        </p:nvCxnSpPr>
        <p:spPr>
          <a:xfrm rot="10800000" flipH="1">
            <a:off x="14122400" y="5765837"/>
            <a:ext cx="600000" cy="606000"/>
          </a:xfrm>
          <a:prstGeom prst="straightConnector1">
            <a:avLst/>
          </a:prstGeom>
          <a:noFill/>
          <a:ln w="76200" cap="rnd" cmpd="sng">
            <a:solidFill>
              <a:srgbClr val="FF7F00"/>
            </a:solidFill>
            <a:prstDash val="solid"/>
            <a:miter/>
            <a:headEnd type="stealth" w="med" len="med"/>
            <a:tailEnd type="none" w="med" len="med"/>
          </a:ln>
        </p:spPr>
      </p:cxnSp>
      <p:cxnSp>
        <p:nvCxnSpPr>
          <p:cNvPr id="290" name="Shape 290"/>
          <p:cNvCxnSpPr/>
          <p:nvPr/>
        </p:nvCxnSpPr>
        <p:spPr>
          <a:xfrm flipH="1" flipV="1">
            <a:off x="11277600" y="5601534"/>
            <a:ext cx="962561" cy="863680"/>
          </a:xfrm>
          <a:prstGeom prst="straightConnector1">
            <a:avLst/>
          </a:prstGeom>
          <a:noFill/>
          <a:ln w="76200" cap="rnd" cmpd="sng">
            <a:solidFill>
              <a:srgbClr val="FF00FF"/>
            </a:solidFill>
            <a:prstDash val="solid"/>
            <a:miter/>
            <a:headEnd type="stealth" w="med" len="med"/>
            <a:tailEnd type="none" w="med" len="med"/>
          </a:ln>
        </p:spPr>
      </p:cxn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94"/>
        <p:cNvGrpSpPr/>
        <p:nvPr/>
      </p:nvGrpSpPr>
      <p:grpSpPr>
        <a:xfrm>
          <a:off x="0" y="0"/>
          <a:ext cx="0" cy="0"/>
          <a:chOff x="0" y="0"/>
          <a:chExt cx="0" cy="0"/>
        </a:xfrm>
      </p:grpSpPr>
      <p:sp>
        <p:nvSpPr>
          <p:cNvPr id="295" name="Shape 295"/>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n-US" sz="7600" u="none" strike="noStrike" cap="none" dirty="0" err="1">
                <a:solidFill>
                  <a:srgbClr val="FFD966"/>
                </a:solidFill>
                <a:latin typeface="Arial Regular" charset="0"/>
                <a:ea typeface="Arial Regular" charset="0"/>
                <a:cs typeface="Arial Regular" charset="0"/>
                <a:sym typeface="Cabin"/>
              </a:rPr>
              <a:t>Ajustando</a:t>
            </a:r>
            <a:r>
              <a:rPr lang="en-US" sz="7600" u="none" strike="noStrike" cap="none" dirty="0">
                <a:solidFill>
                  <a:srgbClr val="FFD966"/>
                </a:solidFill>
                <a:latin typeface="Arial Regular" charset="0"/>
                <a:ea typeface="Arial Regular" charset="0"/>
                <a:cs typeface="Arial Regular" charset="0"/>
                <a:sym typeface="Cabin"/>
              </a:rPr>
              <a:t> Tu </a:t>
            </a:r>
            <a:r>
              <a:rPr lang="en-US" sz="7600" u="none" strike="noStrike" cap="none" dirty="0" err="1">
                <a:solidFill>
                  <a:srgbClr val="FFD966"/>
                </a:solidFill>
                <a:latin typeface="Arial Regular" charset="0"/>
                <a:ea typeface="Arial Regular" charset="0"/>
                <a:cs typeface="Arial Regular" charset="0"/>
                <a:sym typeface="Cabin"/>
              </a:rPr>
              <a:t>Coincidencia</a:t>
            </a:r>
            <a:endParaRPr lang="en-US" sz="7600" u="none" strike="noStrike" cap="none" dirty="0">
              <a:solidFill>
                <a:srgbClr val="FFD966"/>
              </a:solidFill>
              <a:latin typeface="Arial Regular" charset="0"/>
              <a:ea typeface="Arial Regular" charset="0"/>
              <a:cs typeface="Arial Regular" charset="0"/>
              <a:sym typeface="Cabin"/>
            </a:endParaRPr>
          </a:p>
        </p:txBody>
      </p:sp>
      <p:sp>
        <p:nvSpPr>
          <p:cNvPr id="304" name="Shape 304"/>
          <p:cNvSpPr txBox="1">
            <a:spLocks noGrp="1"/>
          </p:cNvSpPr>
          <p:nvPr>
            <p:ph idx="1"/>
          </p:nvPr>
        </p:nvSpPr>
        <p:spPr>
          <a:xfrm>
            <a:off x="1155700" y="2603500"/>
            <a:ext cx="13932000" cy="1508649"/>
          </a:xfrm>
          <a:prstGeom prst="rect">
            <a:avLst/>
          </a:prstGeom>
          <a:noFill/>
          <a:ln>
            <a:noFill/>
          </a:ln>
        </p:spPr>
        <p:txBody>
          <a:bodyPr lIns="38100" tIns="38100" rIns="38100" bIns="38100" anchor="t" anchorCtr="0">
            <a:noAutofit/>
          </a:bodyPr>
          <a:lstStyle/>
          <a:p>
            <a:pPr marL="0" marR="0" lvl="0" indent="0" algn="l" rtl="0">
              <a:lnSpc>
                <a:spcPct val="100000"/>
              </a:lnSpc>
              <a:spcBef>
                <a:spcPts val="0"/>
              </a:spcBef>
              <a:spcAft>
                <a:spcPts val="0"/>
              </a:spcAft>
              <a:buSzPct val="100000"/>
              <a:buNone/>
            </a:pPr>
            <a:r>
              <a:rPr lang="es-MX" sz="3600" u="none" strike="noStrike" cap="none" dirty="0">
                <a:solidFill>
                  <a:schemeClr val="lt1"/>
                </a:solidFill>
                <a:latin typeface="Arial Regular" charset="0"/>
                <a:ea typeface="Arial Regular" charset="0"/>
                <a:cs typeface="Arial Regular" charset="0"/>
                <a:sym typeface="Cabin"/>
              </a:rPr>
              <a:t>Dependiendo que tan </a:t>
            </a:r>
            <a:r>
              <a:rPr lang="es-MX" sz="3600" dirty="0">
                <a:solidFill>
                  <a:schemeClr val="lt1"/>
                </a:solidFill>
                <a:latin typeface="Arial Regular" charset="0"/>
                <a:ea typeface="Arial Regular" charset="0"/>
                <a:cs typeface="Arial Regular" charset="0"/>
                <a:sym typeface="Cabin"/>
              </a:rPr>
              <a:t>“limpios”</a:t>
            </a:r>
            <a:r>
              <a:rPr lang="es-MX" sz="3600" u="none" strike="noStrike" cap="none" dirty="0">
                <a:solidFill>
                  <a:schemeClr val="lt1"/>
                </a:solidFill>
                <a:latin typeface="Arial Regular" charset="0"/>
                <a:ea typeface="Arial Regular" charset="0"/>
                <a:cs typeface="Arial Regular" charset="0"/>
                <a:sym typeface="Cabin"/>
              </a:rPr>
              <a:t> estén tus datos y el propósito de tu aplicación, puedes reducir tu coincidencia un poco</a:t>
            </a:r>
          </a:p>
        </p:txBody>
      </p:sp>
      <p:sp>
        <p:nvSpPr>
          <p:cNvPr id="296" name="Shape 296"/>
          <p:cNvSpPr txBox="1"/>
          <p:nvPr/>
        </p:nvSpPr>
        <p:spPr>
          <a:xfrm>
            <a:off x="1247775" y="5460627"/>
            <a:ext cx="8796300" cy="21843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New"/>
                <a:cs typeface="Courier"/>
                <a:sym typeface="Courier New"/>
              </a:rPr>
              <a:t>X</a:t>
            </a:r>
            <a:r>
              <a:rPr lang="en-US" sz="3000" i="0" u="none" strike="noStrike" cap="none" dirty="0">
                <a:solidFill>
                  <a:srgbClr val="00FF00"/>
                </a:solidFill>
                <a:latin typeface="Courier"/>
                <a:ea typeface="Courier New"/>
                <a:cs typeface="Courier"/>
                <a:sym typeface="Courier New"/>
              </a:rPr>
              <a:t>-Sieve</a:t>
            </a:r>
            <a:r>
              <a:rPr lang="en-US" sz="3000" i="0" u="none" strike="noStrike" cap="none" dirty="0">
                <a:solidFill>
                  <a:srgbClr val="FFFF00"/>
                </a:solidFill>
                <a:latin typeface="Courier"/>
                <a:ea typeface="Courier New"/>
                <a:cs typeface="Courier"/>
                <a:sym typeface="Courier New"/>
              </a:rPr>
              <a:t>: </a:t>
            </a:r>
            <a:r>
              <a:rPr lang="en-US" sz="3000" i="0" u="none" strike="noStrike" cap="none" dirty="0">
                <a:solidFill>
                  <a:schemeClr val="lt1"/>
                </a:solidFill>
                <a:latin typeface="Courier"/>
                <a:ea typeface="Courier New"/>
                <a:cs typeface="Courier"/>
                <a:sym typeface="Courier New"/>
              </a:rPr>
              <a:t>CMU Sieve 2.3</a:t>
            </a: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New"/>
                <a:cs typeface="Courier"/>
                <a:sym typeface="Courier New"/>
              </a:rPr>
              <a:t>X</a:t>
            </a:r>
            <a:r>
              <a:rPr lang="en-US" sz="3000" i="0" u="none" strike="noStrike" cap="none" dirty="0">
                <a:solidFill>
                  <a:srgbClr val="00FF00"/>
                </a:solidFill>
                <a:latin typeface="Courier"/>
                <a:ea typeface="Courier New"/>
                <a:cs typeface="Courier"/>
                <a:sym typeface="Courier New"/>
              </a:rPr>
              <a:t>-DSPAM-Result</a:t>
            </a:r>
            <a:r>
              <a:rPr lang="en-US" sz="3000" i="0" u="none" strike="noStrike" cap="none" dirty="0">
                <a:solidFill>
                  <a:srgbClr val="FFFF00"/>
                </a:solidFill>
                <a:latin typeface="Courier"/>
                <a:ea typeface="Courier New"/>
                <a:cs typeface="Courier"/>
                <a:sym typeface="Courier New"/>
              </a:rPr>
              <a:t>: </a:t>
            </a:r>
            <a:r>
              <a:rPr lang="en-US" sz="3000" i="0" u="none" strike="noStrike" cap="none" dirty="0">
                <a:solidFill>
                  <a:schemeClr val="lt1"/>
                </a:solidFill>
                <a:latin typeface="Courier"/>
                <a:ea typeface="Courier New"/>
                <a:cs typeface="Courier"/>
                <a:sym typeface="Courier New"/>
              </a:rPr>
              <a:t>Innocent</a:t>
            </a: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New"/>
                <a:cs typeface="Courier"/>
                <a:sym typeface="Courier New"/>
              </a:rPr>
              <a:t>X</a:t>
            </a:r>
            <a:r>
              <a:rPr lang="en-US" sz="3000" i="0" u="none" strike="noStrike" cap="none" dirty="0">
                <a:solidFill>
                  <a:srgbClr val="00FA00"/>
                </a:solidFill>
                <a:latin typeface="Courier"/>
                <a:ea typeface="Courier New"/>
                <a:cs typeface="Courier"/>
                <a:sym typeface="Courier New"/>
              </a:rPr>
              <a:t>-</a:t>
            </a:r>
            <a:r>
              <a:rPr lang="en-US" sz="3000" i="0" u="none" strike="noStrike" cap="none" dirty="0">
                <a:solidFill>
                  <a:srgbClr val="00FF00"/>
                </a:solidFill>
                <a:latin typeface="Courier"/>
                <a:ea typeface="Courier New"/>
                <a:cs typeface="Courier"/>
                <a:sym typeface="Courier New"/>
              </a:rPr>
              <a:t>Plane is behind schedule</a:t>
            </a:r>
            <a:r>
              <a:rPr lang="en-US" sz="3000" i="0" u="none" strike="noStrike" cap="none" dirty="0">
                <a:solidFill>
                  <a:srgbClr val="FFFF00"/>
                </a:solidFill>
                <a:latin typeface="Courier"/>
                <a:ea typeface="Courier New"/>
                <a:cs typeface="Courier"/>
                <a:sym typeface="Courier New"/>
              </a:rPr>
              <a:t>: </a:t>
            </a:r>
            <a:r>
              <a:rPr lang="en-US" sz="3000" i="0" u="none" strike="noStrike" cap="none" dirty="0">
                <a:solidFill>
                  <a:schemeClr val="lt1"/>
                </a:solidFill>
                <a:latin typeface="Courier"/>
                <a:ea typeface="Courier New"/>
                <a:cs typeface="Courier"/>
                <a:sym typeface="Courier New"/>
              </a:rPr>
              <a:t>two weeks</a:t>
            </a:r>
          </a:p>
          <a:p>
            <a:pPr marL="0" marR="0" lvl="0" indent="0" algn="l" rtl="0">
              <a:lnSpc>
                <a:spcPct val="100000"/>
              </a:lnSpc>
              <a:spcBef>
                <a:spcPts val="0"/>
              </a:spcBef>
              <a:spcAft>
                <a:spcPts val="0"/>
              </a:spcAft>
              <a:buClr>
                <a:srgbClr val="FFFF00"/>
              </a:buClr>
              <a:buSzPct val="25000"/>
              <a:buFont typeface="Cabin"/>
              <a:buNone/>
            </a:pPr>
            <a:r>
              <a:rPr lang="en-US" sz="3000" dirty="0">
                <a:solidFill>
                  <a:srgbClr val="FFFF00"/>
                </a:solidFill>
                <a:latin typeface="Courier"/>
                <a:ea typeface="Courier New"/>
                <a:cs typeface="Courier"/>
                <a:sym typeface="Courier New"/>
              </a:rPr>
              <a:t>X</a:t>
            </a:r>
            <a:r>
              <a:rPr lang="en-US" sz="3000" dirty="0">
                <a:solidFill>
                  <a:srgbClr val="00FA00"/>
                </a:solidFill>
                <a:latin typeface="Courier"/>
                <a:ea typeface="Courier New"/>
                <a:cs typeface="Courier"/>
                <a:sym typeface="Courier New"/>
              </a:rPr>
              <a:t>-</a:t>
            </a:r>
            <a:r>
              <a:rPr lang="en-US" sz="3000" dirty="0">
                <a:solidFill>
                  <a:srgbClr val="FFFF00"/>
                </a:solidFill>
                <a:latin typeface="Courier"/>
                <a:ea typeface="Courier New"/>
                <a:cs typeface="Courier"/>
                <a:sym typeface="Courier New"/>
              </a:rPr>
              <a:t>: </a:t>
            </a:r>
            <a:r>
              <a:rPr lang="en-US" sz="3000" dirty="0">
                <a:solidFill>
                  <a:schemeClr val="lt1"/>
                </a:solidFill>
                <a:latin typeface="Courier"/>
                <a:ea typeface="Courier New"/>
                <a:cs typeface="Courier"/>
                <a:sym typeface="Courier New"/>
              </a:rPr>
              <a:t>Very short</a:t>
            </a:r>
            <a:endParaRPr lang="en-US" sz="3000" i="0" u="none" strike="noStrike" cap="none" dirty="0">
              <a:solidFill>
                <a:schemeClr val="lt1"/>
              </a:solidFill>
              <a:latin typeface="Courier"/>
              <a:ea typeface="Courier New"/>
              <a:cs typeface="Courier"/>
              <a:sym typeface="Courier New"/>
            </a:endParaRPr>
          </a:p>
        </p:txBody>
      </p:sp>
      <p:sp>
        <p:nvSpPr>
          <p:cNvPr id="297" name="Shape 297"/>
          <p:cNvSpPr txBox="1"/>
          <p:nvPr/>
        </p:nvSpPr>
        <p:spPr>
          <a:xfrm>
            <a:off x="12074525" y="6286500"/>
            <a:ext cx="3071700" cy="97800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n-US" sz="6000" b="0" i="0" u="none" strike="noStrike" cap="none">
                <a:solidFill>
                  <a:srgbClr val="FF00FF"/>
                </a:solidFill>
                <a:latin typeface="Courier"/>
                <a:ea typeface="Courier New"/>
                <a:cs typeface="Courier"/>
                <a:sym typeface="Courier New"/>
              </a:rPr>
              <a:t>^</a:t>
            </a:r>
            <a:r>
              <a:rPr lang="en-US" sz="6000" b="0" i="0" u="none" strike="noStrike" cap="none">
                <a:solidFill>
                  <a:srgbClr val="FFFF00"/>
                </a:solidFill>
                <a:latin typeface="Courier"/>
                <a:ea typeface="Courier New"/>
                <a:cs typeface="Courier"/>
                <a:sym typeface="Courier New"/>
              </a:rPr>
              <a:t>X</a:t>
            </a:r>
            <a:r>
              <a:rPr lang="en-US" sz="6000" b="0" i="0" u="none" strike="noStrike" cap="none">
                <a:solidFill>
                  <a:srgbClr val="00FF00"/>
                </a:solidFill>
                <a:latin typeface="Courier"/>
                <a:ea typeface="Courier New"/>
                <a:cs typeface="Courier"/>
                <a:sym typeface="Courier New"/>
              </a:rPr>
              <a:t>.</a:t>
            </a:r>
            <a:r>
              <a:rPr lang="en-US" sz="6000" b="0" i="0" u="none" strike="noStrike" cap="none">
                <a:solidFill>
                  <a:srgbClr val="FF7F00"/>
                </a:solidFill>
                <a:latin typeface="Courier"/>
                <a:ea typeface="Courier New"/>
                <a:cs typeface="Courier"/>
                <a:sym typeface="Courier New"/>
              </a:rPr>
              <a:t>*</a:t>
            </a:r>
            <a:r>
              <a:rPr lang="en-US" sz="6000" b="0" i="0" u="none" strike="noStrike" cap="none">
                <a:solidFill>
                  <a:srgbClr val="FFFF00"/>
                </a:solidFill>
                <a:latin typeface="Courier"/>
                <a:ea typeface="Courier New"/>
                <a:cs typeface="Courier"/>
                <a:sym typeface="Courier New"/>
              </a:rPr>
              <a:t>:</a:t>
            </a:r>
          </a:p>
        </p:txBody>
      </p:sp>
      <p:sp>
        <p:nvSpPr>
          <p:cNvPr id="298" name="Shape 298"/>
          <p:cNvSpPr txBox="1"/>
          <p:nvPr/>
        </p:nvSpPr>
        <p:spPr>
          <a:xfrm>
            <a:off x="9020364" y="4601150"/>
            <a:ext cx="3619021" cy="1287147"/>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n-US" sz="3600" u="none" strike="noStrike" cap="none" dirty="0" err="1">
                <a:solidFill>
                  <a:srgbClr val="FF00FF"/>
                </a:solidFill>
                <a:latin typeface="Arial Regular" charset="0"/>
                <a:ea typeface="Arial Regular" charset="0"/>
                <a:cs typeface="Arial Regular" charset="0"/>
                <a:sym typeface="Cabin"/>
              </a:rPr>
              <a:t>Encuentra</a:t>
            </a:r>
            <a:r>
              <a:rPr lang="en-US" sz="3600" u="none" strike="noStrike" cap="none" dirty="0">
                <a:solidFill>
                  <a:srgbClr val="FF00FF"/>
                </a:solidFill>
                <a:latin typeface="Arial Regular" charset="0"/>
                <a:ea typeface="Arial Regular" charset="0"/>
                <a:cs typeface="Arial Regular" charset="0"/>
                <a:sym typeface="Cabin"/>
              </a:rPr>
              <a:t> el </a:t>
            </a:r>
            <a:r>
              <a:rPr lang="en-US" sz="3600" u="none" strike="noStrike" cap="none" dirty="0" err="1">
                <a:solidFill>
                  <a:srgbClr val="FF00FF"/>
                </a:solidFill>
                <a:latin typeface="Arial Regular" charset="0"/>
                <a:ea typeface="Arial Regular" charset="0"/>
                <a:cs typeface="Arial Regular" charset="0"/>
                <a:sym typeface="Cabin"/>
              </a:rPr>
              <a:t>inicio</a:t>
            </a:r>
            <a:r>
              <a:rPr lang="en-US" sz="3600" u="none" strike="noStrike" cap="none" dirty="0">
                <a:solidFill>
                  <a:srgbClr val="FF00FF"/>
                </a:solidFill>
                <a:latin typeface="Arial Regular" charset="0"/>
                <a:ea typeface="Arial Regular" charset="0"/>
                <a:cs typeface="Arial Regular" charset="0"/>
                <a:sym typeface="Cabin"/>
              </a:rPr>
              <a:t> de </a:t>
            </a:r>
            <a:r>
              <a:rPr lang="en-US" sz="3600" u="none" strike="noStrike" cap="none" dirty="0" err="1">
                <a:solidFill>
                  <a:srgbClr val="FF00FF"/>
                </a:solidFill>
                <a:latin typeface="Arial Regular" charset="0"/>
                <a:ea typeface="Arial Regular" charset="0"/>
                <a:cs typeface="Arial Regular" charset="0"/>
                <a:sym typeface="Cabin"/>
              </a:rPr>
              <a:t>línea</a:t>
            </a:r>
            <a:endParaRPr lang="en-US" sz="3600" u="none" strike="noStrike" cap="none" dirty="0">
              <a:solidFill>
                <a:srgbClr val="FF00FF"/>
              </a:solidFill>
              <a:latin typeface="Arial Regular" charset="0"/>
              <a:ea typeface="Arial Regular" charset="0"/>
              <a:cs typeface="Arial Regular" charset="0"/>
              <a:sym typeface="Cabin"/>
            </a:endParaRPr>
          </a:p>
        </p:txBody>
      </p:sp>
      <p:sp>
        <p:nvSpPr>
          <p:cNvPr id="299" name="Shape 299"/>
          <p:cNvSpPr txBox="1"/>
          <p:nvPr/>
        </p:nvSpPr>
        <p:spPr>
          <a:xfrm>
            <a:off x="11236637" y="7982051"/>
            <a:ext cx="4818899"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n-US" sz="3600" u="none" strike="noStrike" cap="none" dirty="0" err="1">
                <a:solidFill>
                  <a:srgbClr val="00FF00"/>
                </a:solidFill>
                <a:latin typeface="Arial Regular" charset="0"/>
                <a:ea typeface="Arial Regular" charset="0"/>
                <a:cs typeface="Arial Regular" charset="0"/>
                <a:sym typeface="Cabin"/>
              </a:rPr>
              <a:t>Encuentra</a:t>
            </a:r>
            <a:r>
              <a:rPr lang="en-US" sz="3600" u="none" strike="noStrike" cap="none" dirty="0">
                <a:solidFill>
                  <a:srgbClr val="00FF00"/>
                </a:solidFill>
                <a:latin typeface="Arial Regular" charset="0"/>
                <a:ea typeface="Arial Regular" charset="0"/>
                <a:cs typeface="Arial Regular" charset="0"/>
                <a:sym typeface="Cabin"/>
              </a:rPr>
              <a:t> </a:t>
            </a:r>
            <a:r>
              <a:rPr lang="en-US" sz="3600" u="none" strike="noStrike" cap="none" dirty="0" err="1">
                <a:solidFill>
                  <a:srgbClr val="00FF00"/>
                </a:solidFill>
                <a:latin typeface="Arial Regular" charset="0"/>
                <a:ea typeface="Arial Regular" charset="0"/>
                <a:cs typeface="Arial Regular" charset="0"/>
                <a:sym typeface="Cabin"/>
              </a:rPr>
              <a:t>cualquier</a:t>
            </a:r>
            <a:r>
              <a:rPr lang="en-US" sz="3600" u="none" strike="noStrike" cap="none" dirty="0">
                <a:solidFill>
                  <a:srgbClr val="00FF00"/>
                </a:solidFill>
                <a:latin typeface="Arial Regular" charset="0"/>
                <a:ea typeface="Arial Regular" charset="0"/>
                <a:cs typeface="Arial Regular" charset="0"/>
                <a:sym typeface="Cabin"/>
              </a:rPr>
              <a:t> </a:t>
            </a:r>
            <a:r>
              <a:rPr lang="en-US" sz="3600" u="none" strike="noStrike" cap="none" dirty="0" err="1">
                <a:solidFill>
                  <a:srgbClr val="00FF00"/>
                </a:solidFill>
                <a:latin typeface="Arial Regular" charset="0"/>
                <a:ea typeface="Arial Regular" charset="0"/>
                <a:cs typeface="Arial Regular" charset="0"/>
                <a:sym typeface="Cabin"/>
              </a:rPr>
              <a:t>carácter</a:t>
            </a:r>
            <a:endParaRPr lang="en-US" sz="3600" u="none" strike="noStrike" cap="none" dirty="0">
              <a:solidFill>
                <a:srgbClr val="00FF00"/>
              </a:solidFill>
              <a:latin typeface="Arial Regular" charset="0"/>
              <a:ea typeface="Arial Regular" charset="0"/>
              <a:cs typeface="Arial Regular" charset="0"/>
              <a:sym typeface="Cabin"/>
            </a:endParaRPr>
          </a:p>
        </p:txBody>
      </p:sp>
      <p:sp>
        <p:nvSpPr>
          <p:cNvPr id="300" name="Shape 300"/>
          <p:cNvSpPr txBox="1"/>
          <p:nvPr/>
        </p:nvSpPr>
        <p:spPr>
          <a:xfrm>
            <a:off x="13616000" y="4507637"/>
            <a:ext cx="2212800" cy="125820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7F00"/>
              </a:buClr>
              <a:buSzPct val="25000"/>
              <a:buFont typeface="Cabin"/>
              <a:buNone/>
            </a:pPr>
            <a:r>
              <a:rPr lang="en-US" sz="3600" u="none" strike="noStrike" cap="none" dirty="0" err="1">
                <a:solidFill>
                  <a:srgbClr val="FF7F00"/>
                </a:solidFill>
                <a:latin typeface="Arial Regular" charset="0"/>
                <a:ea typeface="Arial Regular" charset="0"/>
                <a:cs typeface="Arial Regular" charset="0"/>
                <a:sym typeface="Cabin"/>
              </a:rPr>
              <a:t>Muchas</a:t>
            </a:r>
            <a:r>
              <a:rPr lang="en-US" sz="3600" u="none" strike="noStrike" cap="none" dirty="0">
                <a:solidFill>
                  <a:srgbClr val="FF7F00"/>
                </a:solidFill>
                <a:latin typeface="Arial Regular" charset="0"/>
                <a:ea typeface="Arial Regular" charset="0"/>
                <a:cs typeface="Arial Regular" charset="0"/>
                <a:sym typeface="Cabin"/>
              </a:rPr>
              <a:t> </a:t>
            </a:r>
            <a:r>
              <a:rPr lang="en-US" sz="3600" u="none" strike="noStrike" cap="none" dirty="0" err="1">
                <a:solidFill>
                  <a:srgbClr val="FF7F00"/>
                </a:solidFill>
                <a:latin typeface="Arial Regular" charset="0"/>
                <a:ea typeface="Arial Regular" charset="0"/>
                <a:cs typeface="Arial Regular" charset="0"/>
                <a:sym typeface="Cabin"/>
              </a:rPr>
              <a:t>veces</a:t>
            </a:r>
            <a:endParaRPr lang="en-US" sz="3600" u="none" strike="noStrike" cap="none" dirty="0">
              <a:solidFill>
                <a:srgbClr val="FF7F00"/>
              </a:solidFill>
              <a:latin typeface="Arial Regular" charset="0"/>
              <a:ea typeface="Arial Regular" charset="0"/>
              <a:cs typeface="Arial Regular" charset="0"/>
              <a:sym typeface="Cabin"/>
            </a:endParaRPr>
          </a:p>
        </p:txBody>
      </p:sp>
      <p:cxnSp>
        <p:nvCxnSpPr>
          <p:cNvPr id="301" name="Shape 301"/>
          <p:cNvCxnSpPr/>
          <p:nvPr/>
        </p:nvCxnSpPr>
        <p:spPr>
          <a:xfrm>
            <a:off x="13646087" y="7264500"/>
            <a:ext cx="81000" cy="590699"/>
          </a:xfrm>
          <a:prstGeom prst="straightConnector1">
            <a:avLst/>
          </a:prstGeom>
          <a:noFill/>
          <a:ln w="76200" cap="rnd" cmpd="sng">
            <a:solidFill>
              <a:srgbClr val="00FF00"/>
            </a:solidFill>
            <a:prstDash val="solid"/>
            <a:miter/>
            <a:headEnd type="stealth" w="med" len="med"/>
            <a:tailEnd type="none" w="med" len="med"/>
          </a:ln>
        </p:spPr>
      </p:cxnSp>
      <p:cxnSp>
        <p:nvCxnSpPr>
          <p:cNvPr id="302" name="Shape 302"/>
          <p:cNvCxnSpPr>
            <a:endCxn id="300" idx="2"/>
          </p:cNvCxnSpPr>
          <p:nvPr/>
        </p:nvCxnSpPr>
        <p:spPr>
          <a:xfrm rot="10800000" flipH="1">
            <a:off x="14122400" y="5765837"/>
            <a:ext cx="600000" cy="606000"/>
          </a:xfrm>
          <a:prstGeom prst="straightConnector1">
            <a:avLst/>
          </a:prstGeom>
          <a:noFill/>
          <a:ln w="76200" cap="rnd" cmpd="sng">
            <a:solidFill>
              <a:srgbClr val="FF7F00"/>
            </a:solidFill>
            <a:prstDash val="solid"/>
            <a:miter/>
            <a:headEnd type="stealth" w="med" len="med"/>
            <a:tailEnd type="none" w="med" len="med"/>
          </a:ln>
        </p:spPr>
      </p:cxnSp>
      <p:cxnSp>
        <p:nvCxnSpPr>
          <p:cNvPr id="303" name="Shape 303"/>
          <p:cNvCxnSpPr/>
          <p:nvPr/>
        </p:nvCxnSpPr>
        <p:spPr>
          <a:xfrm rot="10800000">
            <a:off x="11615674" y="5797499"/>
            <a:ext cx="982800" cy="632400"/>
          </a:xfrm>
          <a:prstGeom prst="straightConnector1">
            <a:avLst/>
          </a:prstGeom>
          <a:noFill/>
          <a:ln w="76200" cap="rnd" cmpd="sng">
            <a:solidFill>
              <a:srgbClr val="FF00FF"/>
            </a:solidFill>
            <a:prstDash val="solid"/>
            <a:miter/>
            <a:headEnd type="stealth" w="med" len="med"/>
            <a:tailEnd type="none" w="med" len="med"/>
          </a:ln>
        </p:spPr>
      </p:cxn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08"/>
        <p:cNvGrpSpPr/>
        <p:nvPr/>
      </p:nvGrpSpPr>
      <p:grpSpPr>
        <a:xfrm>
          <a:off x="0" y="0"/>
          <a:ext cx="0" cy="0"/>
          <a:chOff x="0" y="0"/>
          <a:chExt cx="0" cy="0"/>
        </a:xfrm>
      </p:grpSpPr>
      <p:sp>
        <p:nvSpPr>
          <p:cNvPr id="309" name="Shape 309"/>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n-US" sz="7600" u="none" strike="noStrike" cap="none" dirty="0" err="1">
                <a:solidFill>
                  <a:srgbClr val="FFD966"/>
                </a:solidFill>
                <a:latin typeface="Arial Regular" charset="0"/>
                <a:ea typeface="Arial Regular" charset="0"/>
                <a:cs typeface="Arial Regular" charset="0"/>
                <a:sym typeface="Cabin"/>
              </a:rPr>
              <a:t>Ajustando</a:t>
            </a:r>
            <a:r>
              <a:rPr lang="en-US" sz="7600" u="none" strike="noStrike" cap="none" dirty="0">
                <a:solidFill>
                  <a:srgbClr val="FFD966"/>
                </a:solidFill>
                <a:latin typeface="Arial Regular" charset="0"/>
                <a:ea typeface="Arial Regular" charset="0"/>
                <a:cs typeface="Arial Regular" charset="0"/>
                <a:sym typeface="Cabin"/>
              </a:rPr>
              <a:t> Tu </a:t>
            </a:r>
            <a:r>
              <a:rPr lang="en-US" sz="7600" u="none" strike="noStrike" cap="none" dirty="0" err="1">
                <a:solidFill>
                  <a:srgbClr val="FFD966"/>
                </a:solidFill>
                <a:latin typeface="Arial Regular" charset="0"/>
                <a:ea typeface="Arial Regular" charset="0"/>
                <a:cs typeface="Arial Regular" charset="0"/>
                <a:sym typeface="Cabin"/>
              </a:rPr>
              <a:t>Coincidencia</a:t>
            </a:r>
            <a:endParaRPr lang="en-US" sz="7600" u="none" strike="noStrike" cap="none" dirty="0">
              <a:solidFill>
                <a:srgbClr val="FFD966"/>
              </a:solidFill>
              <a:latin typeface="Arial Regular" charset="0"/>
              <a:ea typeface="Arial Regular" charset="0"/>
              <a:cs typeface="Arial Regular" charset="0"/>
              <a:sym typeface="Cabin"/>
            </a:endParaRPr>
          </a:p>
        </p:txBody>
      </p:sp>
      <p:sp>
        <p:nvSpPr>
          <p:cNvPr id="310" name="Shape 310"/>
          <p:cNvSpPr txBox="1">
            <a:spLocks noGrp="1"/>
          </p:cNvSpPr>
          <p:nvPr>
            <p:ph idx="1"/>
          </p:nvPr>
        </p:nvSpPr>
        <p:spPr>
          <a:xfrm>
            <a:off x="1155700" y="2603501"/>
            <a:ext cx="13932000" cy="1562100"/>
          </a:xfrm>
          <a:prstGeom prst="rect">
            <a:avLst/>
          </a:prstGeom>
          <a:noFill/>
          <a:ln>
            <a:noFill/>
          </a:ln>
        </p:spPr>
        <p:txBody>
          <a:bodyPr lIns="38100" tIns="38100" rIns="38100" bIns="38100" anchor="t" anchorCtr="0">
            <a:noAutofit/>
          </a:bodyPr>
          <a:lstStyle/>
          <a:p>
            <a:pPr marL="0" marR="0" lvl="0" indent="0" algn="l" rtl="0">
              <a:lnSpc>
                <a:spcPct val="100000"/>
              </a:lnSpc>
              <a:spcBef>
                <a:spcPts val="0"/>
              </a:spcBef>
              <a:spcAft>
                <a:spcPts val="0"/>
              </a:spcAft>
              <a:buSzPct val="100000"/>
              <a:buNone/>
            </a:pPr>
            <a:r>
              <a:rPr lang="es-MX" sz="3600" u="none" strike="noStrike" cap="none" dirty="0">
                <a:solidFill>
                  <a:schemeClr val="lt1"/>
                </a:solidFill>
                <a:latin typeface="Arial Regular" charset="0"/>
                <a:ea typeface="Arial Regular" charset="0"/>
                <a:cs typeface="Arial Regular" charset="0"/>
                <a:sym typeface="Cabin"/>
              </a:rPr>
              <a:t>Dependiendo que tan “limpios</a:t>
            </a:r>
            <a:r>
              <a:rPr lang="es-MX" sz="3600" dirty="0">
                <a:solidFill>
                  <a:schemeClr val="lt1"/>
                </a:solidFill>
                <a:latin typeface="Arial Regular" charset="0"/>
                <a:ea typeface="Arial Regular" charset="0"/>
                <a:cs typeface="Arial Regular" charset="0"/>
                <a:sym typeface="Cabin"/>
              </a:rPr>
              <a:t>” estén tus datos y el propósito de tu aplicación, puedes reducir tu coincidencia un poco</a:t>
            </a:r>
            <a:endParaRPr lang="es-MX" sz="3600" u="none" strike="noStrike" cap="none" dirty="0">
              <a:solidFill>
                <a:schemeClr val="lt1"/>
              </a:solidFill>
              <a:latin typeface="Arial Regular" charset="0"/>
              <a:ea typeface="Arial Regular" charset="0"/>
              <a:cs typeface="Arial Regular" charset="0"/>
              <a:sym typeface="Cabin"/>
            </a:endParaRPr>
          </a:p>
        </p:txBody>
      </p:sp>
      <p:sp>
        <p:nvSpPr>
          <p:cNvPr id="311" name="Shape 311"/>
          <p:cNvSpPr txBox="1"/>
          <p:nvPr/>
        </p:nvSpPr>
        <p:spPr>
          <a:xfrm>
            <a:off x="1247775" y="4654550"/>
            <a:ext cx="8781600" cy="2993046"/>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New"/>
                <a:cs typeface="Courier"/>
                <a:sym typeface="Courier New"/>
              </a:rPr>
              <a:t>X-</a:t>
            </a:r>
            <a:r>
              <a:rPr lang="en-US" sz="3000" i="0" u="none" strike="noStrike" cap="none" dirty="0">
                <a:solidFill>
                  <a:srgbClr val="00FF00"/>
                </a:solidFill>
                <a:latin typeface="Courier"/>
                <a:ea typeface="Courier New"/>
                <a:cs typeface="Courier"/>
                <a:sym typeface="Courier New"/>
              </a:rPr>
              <a:t>Sieve</a:t>
            </a:r>
            <a:r>
              <a:rPr lang="en-US" sz="3000" i="0" u="none" strike="noStrike" cap="none" dirty="0">
                <a:solidFill>
                  <a:srgbClr val="FFFF00"/>
                </a:solidFill>
                <a:latin typeface="Courier"/>
                <a:ea typeface="Courier New"/>
                <a:cs typeface="Courier"/>
                <a:sym typeface="Courier New"/>
              </a:rPr>
              <a:t>: </a:t>
            </a:r>
            <a:r>
              <a:rPr lang="en-US" sz="3000" i="0" u="none" strike="noStrike" cap="none" dirty="0">
                <a:solidFill>
                  <a:schemeClr val="lt1"/>
                </a:solidFill>
                <a:latin typeface="Courier"/>
                <a:ea typeface="Courier New"/>
                <a:cs typeface="Courier"/>
                <a:sym typeface="Courier New"/>
              </a:rPr>
              <a:t>CMU Sieve 2.3</a:t>
            </a: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New"/>
                <a:cs typeface="Courier"/>
                <a:sym typeface="Courier New"/>
              </a:rPr>
              <a:t>X-</a:t>
            </a:r>
            <a:r>
              <a:rPr lang="en-US" sz="3000" i="0" u="none" strike="noStrike" cap="none" dirty="0">
                <a:solidFill>
                  <a:srgbClr val="00FF00"/>
                </a:solidFill>
                <a:latin typeface="Courier"/>
                <a:ea typeface="Courier New"/>
                <a:cs typeface="Courier"/>
                <a:sym typeface="Courier New"/>
              </a:rPr>
              <a:t>DSPAM-Result</a:t>
            </a:r>
            <a:r>
              <a:rPr lang="en-US" sz="3000" i="0" u="none" strike="noStrike" cap="none" dirty="0">
                <a:solidFill>
                  <a:srgbClr val="FFFF00"/>
                </a:solidFill>
                <a:latin typeface="Courier"/>
                <a:ea typeface="Courier New"/>
                <a:cs typeface="Courier"/>
                <a:sym typeface="Courier New"/>
              </a:rPr>
              <a:t>: </a:t>
            </a:r>
            <a:r>
              <a:rPr lang="en-US" sz="3000" i="0" u="none" strike="noStrike" cap="none" dirty="0">
                <a:solidFill>
                  <a:schemeClr val="lt1"/>
                </a:solidFill>
                <a:latin typeface="Courier"/>
                <a:ea typeface="Courier New"/>
                <a:cs typeface="Courier"/>
                <a:sym typeface="Courier New"/>
              </a:rPr>
              <a:t>Innocent</a:t>
            </a:r>
          </a:p>
          <a:p>
            <a:pPr marL="0" marR="0" lvl="0" indent="0" algn="l" rtl="0">
              <a:lnSpc>
                <a:spcPct val="100000"/>
              </a:lnSpc>
              <a:spcBef>
                <a:spcPts val="0"/>
              </a:spcBef>
              <a:spcAft>
                <a:spcPts val="0"/>
              </a:spcAft>
              <a:buClr>
                <a:srgbClr val="FFFF00"/>
              </a:buClr>
              <a:buSzPct val="25000"/>
              <a:buFont typeface="Cabin"/>
              <a:buNone/>
            </a:pPr>
            <a:r>
              <a:rPr lang="en-US" sz="3000" dirty="0">
                <a:solidFill>
                  <a:srgbClr val="FFFF00"/>
                </a:solidFill>
                <a:latin typeface="Courier"/>
                <a:ea typeface="Courier New"/>
                <a:cs typeface="Courier"/>
                <a:sym typeface="Courier New"/>
              </a:rPr>
              <a:t>X-</a:t>
            </a:r>
            <a:r>
              <a:rPr lang="en-US" sz="3000" dirty="0">
                <a:solidFill>
                  <a:schemeClr val="lt1"/>
                </a:solidFill>
                <a:latin typeface="Courier"/>
                <a:ea typeface="Courier New"/>
                <a:cs typeface="Courier"/>
                <a:sym typeface="Courier New"/>
              </a:rPr>
              <a:t>: Very Short</a:t>
            </a:r>
            <a:endParaRPr lang="en-US" sz="3000" i="0" u="none" strike="noStrike" cap="none" dirty="0">
              <a:solidFill>
                <a:schemeClr val="lt1"/>
              </a:solidFill>
              <a:latin typeface="Courier"/>
              <a:ea typeface="Courier New"/>
              <a:cs typeface="Courier"/>
              <a:sym typeface="Courier New"/>
            </a:endParaRP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rgbClr val="FFFF00"/>
                </a:solidFill>
                <a:latin typeface="Courier"/>
                <a:ea typeface="Courier New"/>
                <a:cs typeface="Courier"/>
                <a:sym typeface="Courier New"/>
              </a:rPr>
              <a:t>X-</a:t>
            </a:r>
            <a:r>
              <a:rPr lang="en-US" sz="3000" i="0" u="none" strike="noStrike" cap="none" dirty="0">
                <a:solidFill>
                  <a:schemeClr val="lt1"/>
                </a:solidFill>
                <a:latin typeface="Courier"/>
                <a:ea typeface="Courier New"/>
                <a:cs typeface="Courier"/>
                <a:sym typeface="Courier New"/>
              </a:rPr>
              <a:t>Plane is behind schedule: two weeks</a:t>
            </a:r>
          </a:p>
        </p:txBody>
      </p:sp>
      <p:sp>
        <p:nvSpPr>
          <p:cNvPr id="312" name="Shape 312"/>
          <p:cNvSpPr txBox="1"/>
          <p:nvPr/>
        </p:nvSpPr>
        <p:spPr>
          <a:xfrm>
            <a:off x="11690350" y="6286500"/>
            <a:ext cx="3259500" cy="97800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n-US" sz="6000" b="0" i="0" u="none" strike="noStrike" cap="none" dirty="0">
                <a:solidFill>
                  <a:srgbClr val="FF00FF"/>
                </a:solidFill>
                <a:latin typeface="Courier"/>
                <a:ea typeface="Courier New"/>
                <a:cs typeface="Courier"/>
                <a:sym typeface="Courier New"/>
              </a:rPr>
              <a:t>^</a:t>
            </a:r>
            <a:r>
              <a:rPr lang="en-US" sz="6000" b="0" i="0" u="none" strike="noStrike" cap="none" dirty="0">
                <a:solidFill>
                  <a:srgbClr val="FFFF00"/>
                </a:solidFill>
                <a:latin typeface="Courier"/>
                <a:ea typeface="Courier New"/>
                <a:cs typeface="Courier"/>
                <a:sym typeface="Courier New"/>
              </a:rPr>
              <a:t>X-</a:t>
            </a:r>
            <a:r>
              <a:rPr lang="en-US" sz="6000" b="0" i="0" u="none" strike="noStrike" cap="none" dirty="0">
                <a:solidFill>
                  <a:srgbClr val="00FF00"/>
                </a:solidFill>
                <a:latin typeface="Courier"/>
                <a:ea typeface="Courier New"/>
                <a:cs typeface="Courier"/>
                <a:sym typeface="Courier New"/>
              </a:rPr>
              <a:t>\S</a:t>
            </a:r>
            <a:r>
              <a:rPr lang="en-US" sz="6000" b="0" i="0" u="none" strike="noStrike" cap="none" dirty="0">
                <a:solidFill>
                  <a:srgbClr val="FF7F00"/>
                </a:solidFill>
                <a:latin typeface="Courier"/>
                <a:ea typeface="Courier New"/>
                <a:cs typeface="Courier"/>
                <a:sym typeface="Courier New"/>
              </a:rPr>
              <a:t>+</a:t>
            </a:r>
            <a:r>
              <a:rPr lang="en-US" sz="6000" b="0" i="0" u="none" strike="noStrike" cap="none" dirty="0">
                <a:solidFill>
                  <a:srgbClr val="FFFF00"/>
                </a:solidFill>
                <a:latin typeface="Courier"/>
                <a:ea typeface="Courier New"/>
                <a:cs typeface="Courier"/>
                <a:sym typeface="Courier New"/>
              </a:rPr>
              <a:t>:</a:t>
            </a:r>
          </a:p>
        </p:txBody>
      </p:sp>
      <p:sp>
        <p:nvSpPr>
          <p:cNvPr id="313" name="Shape 313"/>
          <p:cNvSpPr txBox="1"/>
          <p:nvPr/>
        </p:nvSpPr>
        <p:spPr>
          <a:xfrm>
            <a:off x="8555279" y="4918386"/>
            <a:ext cx="3885819" cy="1195364"/>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n-US" sz="3600" u="none" strike="noStrike" cap="none" dirty="0" err="1">
                <a:solidFill>
                  <a:srgbClr val="FF00FF"/>
                </a:solidFill>
                <a:latin typeface="Arial Regular" charset="0"/>
                <a:ea typeface="Arial Regular" charset="0"/>
                <a:cs typeface="Arial Regular" charset="0"/>
                <a:sym typeface="Cabin"/>
              </a:rPr>
              <a:t>Encuentra</a:t>
            </a:r>
            <a:r>
              <a:rPr lang="en-US" sz="3600" u="none" strike="noStrike" cap="none" dirty="0">
                <a:solidFill>
                  <a:srgbClr val="FF00FF"/>
                </a:solidFill>
                <a:latin typeface="Arial Regular" charset="0"/>
                <a:ea typeface="Arial Regular" charset="0"/>
                <a:cs typeface="Arial Regular" charset="0"/>
                <a:sym typeface="Cabin"/>
              </a:rPr>
              <a:t> el </a:t>
            </a:r>
            <a:r>
              <a:rPr lang="en-US" sz="3600" u="none" strike="noStrike" cap="none" dirty="0" err="1">
                <a:solidFill>
                  <a:srgbClr val="FF00FF"/>
                </a:solidFill>
                <a:latin typeface="Arial Regular" charset="0"/>
                <a:ea typeface="Arial Regular" charset="0"/>
                <a:cs typeface="Arial Regular" charset="0"/>
                <a:sym typeface="Cabin"/>
              </a:rPr>
              <a:t>inicio</a:t>
            </a:r>
            <a:r>
              <a:rPr lang="en-US" sz="3600" u="none" strike="noStrike" cap="none" dirty="0">
                <a:solidFill>
                  <a:srgbClr val="FF00FF"/>
                </a:solidFill>
                <a:latin typeface="Arial Regular" charset="0"/>
                <a:ea typeface="Arial Regular" charset="0"/>
                <a:cs typeface="Arial Regular" charset="0"/>
                <a:sym typeface="Cabin"/>
              </a:rPr>
              <a:t> de </a:t>
            </a:r>
            <a:r>
              <a:rPr lang="en-US" sz="3600" u="none" strike="noStrike" cap="none" dirty="0" err="1">
                <a:solidFill>
                  <a:srgbClr val="FF00FF"/>
                </a:solidFill>
                <a:latin typeface="Arial Regular" charset="0"/>
                <a:ea typeface="Arial Regular" charset="0"/>
                <a:cs typeface="Arial Regular" charset="0"/>
                <a:sym typeface="Cabin"/>
              </a:rPr>
              <a:t>línea</a:t>
            </a:r>
            <a:endParaRPr lang="en-US" sz="3600" u="none" strike="noStrike" cap="none" dirty="0">
              <a:solidFill>
                <a:srgbClr val="FF00FF"/>
              </a:solidFill>
              <a:latin typeface="Arial Regular" charset="0"/>
              <a:ea typeface="Arial Regular" charset="0"/>
              <a:cs typeface="Arial Regular" charset="0"/>
              <a:sym typeface="Cabin"/>
            </a:endParaRPr>
          </a:p>
        </p:txBody>
      </p:sp>
      <p:sp>
        <p:nvSpPr>
          <p:cNvPr id="314" name="Shape 314"/>
          <p:cNvSpPr txBox="1"/>
          <p:nvPr/>
        </p:nvSpPr>
        <p:spPr>
          <a:xfrm>
            <a:off x="7556501" y="7801246"/>
            <a:ext cx="8267697" cy="6222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n-US" sz="3600" u="none" strike="noStrike" cap="none" dirty="0" err="1">
                <a:solidFill>
                  <a:srgbClr val="00FF00"/>
                </a:solidFill>
                <a:latin typeface="Arial Regular" charset="0"/>
                <a:ea typeface="Arial Regular" charset="0"/>
                <a:cs typeface="Arial Regular" charset="0"/>
                <a:sym typeface="Cabin"/>
              </a:rPr>
              <a:t>Encuentra</a:t>
            </a:r>
            <a:r>
              <a:rPr lang="en-US" sz="3600" u="none" strike="noStrike" cap="none" dirty="0">
                <a:solidFill>
                  <a:srgbClr val="00FF00"/>
                </a:solidFill>
                <a:latin typeface="Arial Regular" charset="0"/>
                <a:ea typeface="Arial Regular" charset="0"/>
                <a:cs typeface="Arial Regular" charset="0"/>
                <a:sym typeface="Cabin"/>
              </a:rPr>
              <a:t> </a:t>
            </a:r>
            <a:r>
              <a:rPr lang="en-US" sz="3600" u="none" strike="noStrike" cap="none" dirty="0" err="1">
                <a:solidFill>
                  <a:srgbClr val="00FF00"/>
                </a:solidFill>
                <a:latin typeface="Arial Regular" charset="0"/>
                <a:ea typeface="Arial Regular" charset="0"/>
                <a:cs typeface="Arial Regular" charset="0"/>
                <a:sym typeface="Cabin"/>
              </a:rPr>
              <a:t>cualquier</a:t>
            </a:r>
            <a:r>
              <a:rPr lang="en-US" sz="3600" u="none" strike="noStrike" cap="none" dirty="0">
                <a:solidFill>
                  <a:srgbClr val="00FF00"/>
                </a:solidFill>
                <a:latin typeface="Arial Regular" charset="0"/>
                <a:ea typeface="Arial Regular" charset="0"/>
                <a:cs typeface="Arial Regular" charset="0"/>
                <a:sym typeface="Cabin"/>
              </a:rPr>
              <a:t> </a:t>
            </a:r>
            <a:r>
              <a:rPr lang="en-US" sz="3600" u="none" strike="noStrike" cap="none" dirty="0" err="1">
                <a:solidFill>
                  <a:srgbClr val="00FF00"/>
                </a:solidFill>
                <a:latin typeface="Arial Regular" charset="0"/>
                <a:ea typeface="Arial Regular" charset="0"/>
                <a:cs typeface="Arial Regular" charset="0"/>
                <a:sym typeface="Cabin"/>
              </a:rPr>
              <a:t>carácter</a:t>
            </a:r>
            <a:r>
              <a:rPr lang="en-US" sz="3600" u="none" strike="noStrike" cap="none" dirty="0">
                <a:solidFill>
                  <a:srgbClr val="00FF00"/>
                </a:solidFill>
                <a:latin typeface="Arial Regular" charset="0"/>
                <a:ea typeface="Arial Regular" charset="0"/>
                <a:cs typeface="Arial Regular" charset="0"/>
                <a:sym typeface="Cabin"/>
              </a:rPr>
              <a:t> que no sea </a:t>
            </a:r>
            <a:r>
              <a:rPr lang="en-US" sz="3600" u="none" strike="noStrike" cap="none" dirty="0" err="1">
                <a:solidFill>
                  <a:srgbClr val="00FF00"/>
                </a:solidFill>
                <a:latin typeface="Arial Regular" charset="0"/>
                <a:ea typeface="Arial Regular" charset="0"/>
                <a:cs typeface="Arial Regular" charset="0"/>
                <a:sym typeface="Cabin"/>
              </a:rPr>
              <a:t>espacio</a:t>
            </a:r>
            <a:r>
              <a:rPr lang="en-US" sz="3600" u="none" strike="noStrike" cap="none" dirty="0">
                <a:solidFill>
                  <a:srgbClr val="00FF00"/>
                </a:solidFill>
                <a:latin typeface="Arial Regular" charset="0"/>
                <a:ea typeface="Arial Regular" charset="0"/>
                <a:cs typeface="Arial Regular" charset="0"/>
                <a:sym typeface="Cabin"/>
              </a:rPr>
              <a:t> </a:t>
            </a:r>
            <a:r>
              <a:rPr lang="en-US" sz="3600" u="none" strike="noStrike" cap="none" dirty="0" err="1">
                <a:solidFill>
                  <a:srgbClr val="00FF00"/>
                </a:solidFill>
                <a:latin typeface="Arial Regular" charset="0"/>
                <a:ea typeface="Arial Regular" charset="0"/>
                <a:cs typeface="Arial Regular" charset="0"/>
                <a:sym typeface="Cabin"/>
              </a:rPr>
              <a:t>en</a:t>
            </a:r>
            <a:r>
              <a:rPr lang="en-US" sz="3600" u="none" strike="noStrike" cap="none" dirty="0">
                <a:solidFill>
                  <a:srgbClr val="00FF00"/>
                </a:solidFill>
                <a:latin typeface="Arial Regular" charset="0"/>
                <a:ea typeface="Arial Regular" charset="0"/>
                <a:cs typeface="Arial Regular" charset="0"/>
                <a:sym typeface="Cabin"/>
              </a:rPr>
              <a:t> </a:t>
            </a:r>
            <a:r>
              <a:rPr lang="en-US" sz="3600" u="none" strike="noStrike" cap="none" dirty="0" err="1">
                <a:solidFill>
                  <a:srgbClr val="00FF00"/>
                </a:solidFill>
                <a:latin typeface="Arial Regular" charset="0"/>
                <a:ea typeface="Arial Regular" charset="0"/>
                <a:cs typeface="Arial Regular" charset="0"/>
                <a:sym typeface="Cabin"/>
              </a:rPr>
              <a:t>blanco</a:t>
            </a:r>
            <a:endParaRPr lang="en-US" sz="3600" u="none" strike="noStrike" cap="none" dirty="0">
              <a:solidFill>
                <a:srgbClr val="00FF00"/>
              </a:solidFill>
              <a:latin typeface="Arial Regular" charset="0"/>
              <a:ea typeface="Arial Regular" charset="0"/>
              <a:cs typeface="Arial Regular" charset="0"/>
              <a:sym typeface="Cabin"/>
            </a:endParaRPr>
          </a:p>
        </p:txBody>
      </p:sp>
      <p:sp>
        <p:nvSpPr>
          <p:cNvPr id="315" name="Shape 315"/>
          <p:cNvSpPr txBox="1"/>
          <p:nvPr/>
        </p:nvSpPr>
        <p:spPr>
          <a:xfrm>
            <a:off x="13065125" y="4654550"/>
            <a:ext cx="3060700" cy="114300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7F00"/>
              </a:buClr>
              <a:buSzPct val="25000"/>
              <a:buFont typeface="Cabin"/>
              <a:buNone/>
            </a:pPr>
            <a:r>
              <a:rPr lang="en-US" sz="3600" u="none" strike="noStrike" cap="none" dirty="0">
                <a:solidFill>
                  <a:srgbClr val="FF7F00"/>
                </a:solidFill>
                <a:latin typeface="Arial Regular" charset="0"/>
                <a:ea typeface="Arial Regular" charset="0"/>
                <a:cs typeface="Arial Regular" charset="0"/>
                <a:sym typeface="Cabin"/>
              </a:rPr>
              <a:t>Una o </a:t>
            </a:r>
            <a:r>
              <a:rPr lang="en-US" sz="3600" u="none" strike="noStrike" cap="none" dirty="0" err="1">
                <a:solidFill>
                  <a:srgbClr val="FF7F00"/>
                </a:solidFill>
                <a:latin typeface="Arial Regular" charset="0"/>
                <a:ea typeface="Arial Regular" charset="0"/>
                <a:cs typeface="Arial Regular" charset="0"/>
                <a:sym typeface="Cabin"/>
              </a:rPr>
              <a:t>más</a:t>
            </a:r>
            <a:r>
              <a:rPr lang="en-US" sz="3600" u="none" strike="noStrike" cap="none" dirty="0">
                <a:solidFill>
                  <a:srgbClr val="FF7F00"/>
                </a:solidFill>
                <a:latin typeface="Arial Regular" charset="0"/>
                <a:ea typeface="Arial Regular" charset="0"/>
                <a:cs typeface="Arial Regular" charset="0"/>
                <a:sym typeface="Cabin"/>
              </a:rPr>
              <a:t> </a:t>
            </a:r>
            <a:r>
              <a:rPr lang="en-US" sz="3600" u="none" strike="noStrike" cap="none" dirty="0" err="1">
                <a:solidFill>
                  <a:srgbClr val="FF7F00"/>
                </a:solidFill>
                <a:latin typeface="Arial Regular" charset="0"/>
                <a:ea typeface="Arial Regular" charset="0"/>
                <a:cs typeface="Arial Regular" charset="0"/>
                <a:sym typeface="Cabin"/>
              </a:rPr>
              <a:t>veces</a:t>
            </a:r>
            <a:endParaRPr lang="en-US" sz="3600" u="none" strike="noStrike" cap="none" dirty="0">
              <a:solidFill>
                <a:srgbClr val="FF7F00"/>
              </a:solidFill>
              <a:latin typeface="Arial Regular" charset="0"/>
              <a:ea typeface="Arial Regular" charset="0"/>
              <a:cs typeface="Arial Regular" charset="0"/>
              <a:sym typeface="Cabin"/>
            </a:endParaRPr>
          </a:p>
        </p:txBody>
      </p:sp>
      <p:cxnSp>
        <p:nvCxnSpPr>
          <p:cNvPr id="316" name="Shape 316"/>
          <p:cNvCxnSpPr>
            <a:stCxn id="312" idx="2"/>
          </p:cNvCxnSpPr>
          <p:nvPr/>
        </p:nvCxnSpPr>
        <p:spPr>
          <a:xfrm flipH="1">
            <a:off x="13065125" y="7264500"/>
            <a:ext cx="254975" cy="387245"/>
          </a:xfrm>
          <a:prstGeom prst="straightConnector1">
            <a:avLst/>
          </a:prstGeom>
          <a:noFill/>
          <a:ln w="76200" cap="rnd" cmpd="sng">
            <a:solidFill>
              <a:srgbClr val="00FF00"/>
            </a:solidFill>
            <a:prstDash val="solid"/>
            <a:miter/>
            <a:headEnd type="stealth" w="med" len="med"/>
            <a:tailEnd type="none" w="med" len="med"/>
          </a:ln>
        </p:spPr>
      </p:cxnSp>
      <p:cxnSp>
        <p:nvCxnSpPr>
          <p:cNvPr id="317" name="Shape 317"/>
          <p:cNvCxnSpPr/>
          <p:nvPr/>
        </p:nvCxnSpPr>
        <p:spPr>
          <a:xfrm rot="10800000" flipH="1">
            <a:off x="14313179" y="5797550"/>
            <a:ext cx="357000" cy="632400"/>
          </a:xfrm>
          <a:prstGeom prst="straightConnector1">
            <a:avLst/>
          </a:prstGeom>
          <a:noFill/>
          <a:ln w="76200" cap="rnd" cmpd="sng">
            <a:solidFill>
              <a:srgbClr val="FF7F00"/>
            </a:solidFill>
            <a:prstDash val="solid"/>
            <a:miter/>
            <a:headEnd type="stealth" w="med" len="med"/>
            <a:tailEnd type="none" w="med" len="med"/>
          </a:ln>
        </p:spPr>
      </p:cxnSp>
      <p:cxnSp>
        <p:nvCxnSpPr>
          <p:cNvPr id="318" name="Shape 318"/>
          <p:cNvCxnSpPr/>
          <p:nvPr/>
        </p:nvCxnSpPr>
        <p:spPr>
          <a:xfrm rot="10800000">
            <a:off x="11583720" y="5797550"/>
            <a:ext cx="285750" cy="528637"/>
          </a:xfrm>
          <a:prstGeom prst="straightConnector1">
            <a:avLst/>
          </a:prstGeom>
          <a:noFill/>
          <a:ln w="76200" cap="rnd" cmpd="sng">
            <a:solidFill>
              <a:srgbClr val="FF00FF"/>
            </a:solidFill>
            <a:prstDash val="solid"/>
            <a:miter/>
            <a:headEnd type="stealth" w="med" len="med"/>
            <a:tailEnd type="none" w="med" len="med"/>
          </a:ln>
        </p:spPr>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22"/>
        <p:cNvGrpSpPr/>
        <p:nvPr/>
      </p:nvGrpSpPr>
      <p:grpSpPr>
        <a:xfrm>
          <a:off x="0" y="0"/>
          <a:ext cx="0" cy="0"/>
          <a:chOff x="0" y="0"/>
          <a:chExt cx="0" cy="0"/>
        </a:xfrm>
      </p:grpSpPr>
      <p:sp>
        <p:nvSpPr>
          <p:cNvPr id="323" name="Shape 323"/>
          <p:cNvSpPr txBox="1">
            <a:spLocks noGrp="1"/>
          </p:cNvSpPr>
          <p:nvPr>
            <p:ph type="title"/>
          </p:nvPr>
        </p:nvSpPr>
        <p:spPr>
          <a:xfrm>
            <a:off x="596552" y="844726"/>
            <a:ext cx="15050296" cy="1725512"/>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n-US" sz="7600" u="none" strike="noStrike" cap="none" dirty="0" err="1">
                <a:solidFill>
                  <a:srgbClr val="FFD966"/>
                </a:solidFill>
                <a:latin typeface="Arial Regular" charset="0"/>
                <a:ea typeface="Arial Regular" charset="0"/>
                <a:cs typeface="Arial Regular" charset="0"/>
                <a:sym typeface="Cabin"/>
              </a:rPr>
              <a:t>Buscando</a:t>
            </a:r>
            <a:r>
              <a:rPr lang="en-US" sz="7600" u="none" strike="noStrike" cap="none" dirty="0">
                <a:solidFill>
                  <a:srgbClr val="FFD966"/>
                </a:solidFill>
                <a:latin typeface="Arial Regular" charset="0"/>
                <a:ea typeface="Arial Regular" charset="0"/>
                <a:cs typeface="Arial Regular" charset="0"/>
                <a:sym typeface="Cabin"/>
              </a:rPr>
              <a:t> y </a:t>
            </a:r>
            <a:r>
              <a:rPr lang="en-US" sz="7600" u="none" strike="noStrike" cap="none" dirty="0" err="1">
                <a:solidFill>
                  <a:srgbClr val="FFD966"/>
                </a:solidFill>
                <a:latin typeface="Arial Regular" charset="0"/>
                <a:ea typeface="Arial Regular" charset="0"/>
                <a:cs typeface="Arial Regular" charset="0"/>
                <a:sym typeface="Cabin"/>
              </a:rPr>
              <a:t>Extrayendo</a:t>
            </a:r>
            <a:r>
              <a:rPr lang="en-US" sz="7600" u="none" strike="noStrike" cap="none" dirty="0">
                <a:solidFill>
                  <a:srgbClr val="FFD966"/>
                </a:solidFill>
                <a:latin typeface="Arial Regular" charset="0"/>
                <a:ea typeface="Arial Regular" charset="0"/>
                <a:cs typeface="Arial Regular" charset="0"/>
                <a:sym typeface="Cabin"/>
              </a:rPr>
              <a:t> </a:t>
            </a:r>
            <a:r>
              <a:rPr lang="en-US" sz="7600" u="none" strike="noStrike" cap="none" dirty="0" err="1">
                <a:solidFill>
                  <a:srgbClr val="FFD966"/>
                </a:solidFill>
                <a:latin typeface="Arial Regular" charset="0"/>
                <a:ea typeface="Arial Regular" charset="0"/>
                <a:cs typeface="Arial Regular" charset="0"/>
                <a:sym typeface="Cabin"/>
              </a:rPr>
              <a:t>Datos</a:t>
            </a:r>
            <a:endParaRPr lang="en-US" sz="7600" u="none" strike="noStrike" cap="none" dirty="0">
              <a:solidFill>
                <a:srgbClr val="FFD966"/>
              </a:solidFill>
              <a:latin typeface="Arial Regular" charset="0"/>
              <a:ea typeface="Arial Regular" charset="0"/>
              <a:cs typeface="Arial Regular" charset="0"/>
              <a:sym typeface="Cabin"/>
            </a:endParaRPr>
          </a:p>
        </p:txBody>
      </p:sp>
      <p:sp>
        <p:nvSpPr>
          <p:cNvPr id="324" name="Shape 324"/>
          <p:cNvSpPr txBox="1">
            <a:spLocks noGrp="1"/>
          </p:cNvSpPr>
          <p:nvPr>
            <p:ph idx="1"/>
          </p:nvPr>
        </p:nvSpPr>
        <p:spPr>
          <a:xfrm>
            <a:off x="1155700" y="2603501"/>
            <a:ext cx="13932000" cy="2940050"/>
          </a:xfrm>
          <a:prstGeom prst="rect">
            <a:avLst/>
          </a:prstGeom>
          <a:noFill/>
          <a:ln>
            <a:noFill/>
          </a:ln>
        </p:spPr>
        <p:txBody>
          <a:bodyPr lIns="38100" tIns="38100" rIns="38100" bIns="38100" anchor="t" anchorCtr="0">
            <a:noAutofit/>
          </a:bodyPr>
          <a:lstStyle/>
          <a:p>
            <a:pPr marL="749300" marR="0" lvl="0" indent="-371094" algn="l" rtl="0">
              <a:lnSpc>
                <a:spcPct val="100000"/>
              </a:lnSpc>
              <a:spcBef>
                <a:spcPts val="0"/>
              </a:spcBef>
              <a:spcAft>
                <a:spcPts val="0"/>
              </a:spcAft>
              <a:buClr>
                <a:schemeClr val="lt1"/>
              </a:buClr>
              <a:buSzPct val="100000"/>
              <a:buFont typeface="Cabin"/>
              <a:buChar char="•"/>
            </a:pPr>
            <a:r>
              <a:rPr lang="es-MX" sz="3600" u="none" strike="noStrike" cap="none" dirty="0" err="1">
                <a:solidFill>
                  <a:srgbClr val="FF00FF"/>
                </a:solidFill>
                <a:latin typeface="Arial Regular" charset="0"/>
                <a:ea typeface="Arial Regular" charset="0"/>
                <a:cs typeface="Arial Regular" charset="0"/>
                <a:sym typeface="Cabin"/>
              </a:rPr>
              <a:t>re.search</a:t>
            </a:r>
            <a:r>
              <a:rPr lang="es-MX" sz="3600" u="none" strike="noStrike" cap="none" dirty="0">
                <a:solidFill>
                  <a:srgbClr val="FF00FF"/>
                </a:solidFill>
                <a:latin typeface="Arial Regular" charset="0"/>
                <a:ea typeface="Arial Regular" charset="0"/>
                <a:cs typeface="Arial Regular" charset="0"/>
                <a:sym typeface="Cabin"/>
              </a:rPr>
              <a:t>()</a:t>
            </a:r>
            <a:r>
              <a:rPr lang="es-MX" sz="3600" u="none" strike="noStrike" cap="none" dirty="0">
                <a:solidFill>
                  <a:schemeClr val="lt1"/>
                </a:solidFill>
                <a:latin typeface="Arial Regular" charset="0"/>
                <a:ea typeface="Arial Regular" charset="0"/>
                <a:cs typeface="Arial Regular" charset="0"/>
                <a:sym typeface="Cabin"/>
              </a:rPr>
              <a:t> retorna True/False dependiendo de si la cadena coincide con la expresión regular</a:t>
            </a:r>
          </a:p>
          <a:p>
            <a:pPr marL="749300" marR="0" lvl="0" indent="-371094" algn="l" rtl="0">
              <a:lnSpc>
                <a:spcPct val="100000"/>
              </a:lnSpc>
              <a:spcBef>
                <a:spcPts val="3500"/>
              </a:spcBef>
              <a:spcAft>
                <a:spcPts val="0"/>
              </a:spcAft>
              <a:buClr>
                <a:schemeClr val="lt1"/>
              </a:buClr>
              <a:buSzPct val="100000"/>
              <a:buFont typeface="Cabin"/>
              <a:buChar char="•"/>
            </a:pPr>
            <a:r>
              <a:rPr lang="es-MX" sz="3600" u="none" strike="noStrike" cap="none" dirty="0">
                <a:solidFill>
                  <a:schemeClr val="lt1"/>
                </a:solidFill>
                <a:latin typeface="Arial Regular" charset="0"/>
                <a:ea typeface="Arial Regular" charset="0"/>
                <a:cs typeface="Arial Regular" charset="0"/>
                <a:sym typeface="Cabin"/>
              </a:rPr>
              <a:t>Si de hecho queremos extraer la coincidencia, usamos </a:t>
            </a:r>
            <a:r>
              <a:rPr lang="es-MX" sz="3600" u="none" strike="noStrike" cap="none" dirty="0" err="1">
                <a:solidFill>
                  <a:srgbClr val="FF00FF"/>
                </a:solidFill>
                <a:latin typeface="Arial Regular" charset="0"/>
                <a:ea typeface="Arial Regular" charset="0"/>
                <a:cs typeface="Arial Regular" charset="0"/>
                <a:sym typeface="Cabin"/>
              </a:rPr>
              <a:t>re.findall</a:t>
            </a:r>
            <a:r>
              <a:rPr lang="es-MX" sz="3600" u="none" strike="noStrike" cap="none" dirty="0">
                <a:solidFill>
                  <a:srgbClr val="FF00FF"/>
                </a:solidFill>
                <a:latin typeface="Arial Regular" charset="0"/>
                <a:ea typeface="Arial Regular" charset="0"/>
                <a:cs typeface="Arial Regular" charset="0"/>
                <a:sym typeface="Cabin"/>
              </a:rPr>
              <a:t>()</a:t>
            </a:r>
          </a:p>
        </p:txBody>
      </p:sp>
      <p:sp>
        <p:nvSpPr>
          <p:cNvPr id="325" name="Shape 325"/>
          <p:cNvSpPr txBox="1"/>
          <p:nvPr/>
        </p:nvSpPr>
        <p:spPr>
          <a:xfrm>
            <a:off x="6378625" y="5382026"/>
            <a:ext cx="10330799" cy="24629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2600" i="0" u="none" strike="noStrike" cap="none" dirty="0">
                <a:solidFill>
                  <a:schemeClr val="lt1"/>
                </a:solidFill>
                <a:latin typeface="Courier"/>
                <a:ea typeface="Courier New"/>
                <a:cs typeface="Courier"/>
                <a:sym typeface="Courier New"/>
              </a:rPr>
              <a:t>&gt;&gt;&gt; import re</a:t>
            </a:r>
          </a:p>
          <a:p>
            <a:pPr lvl="0">
              <a:buClr>
                <a:schemeClr val="lt1"/>
              </a:buClr>
              <a:buSzPct val="25000"/>
            </a:pPr>
            <a:r>
              <a:rPr lang="en-US" sz="2600" i="0" u="none" strike="noStrike" cap="none" dirty="0">
                <a:solidFill>
                  <a:schemeClr val="lt1"/>
                </a:solidFill>
                <a:latin typeface="Courier"/>
                <a:ea typeface="Courier New"/>
                <a:cs typeface="Courier"/>
                <a:sym typeface="Courier New"/>
              </a:rPr>
              <a:t>&gt;&gt;&gt; x = </a:t>
            </a:r>
            <a:r>
              <a:rPr lang="en-US" sz="2600" dirty="0">
                <a:solidFill>
                  <a:schemeClr val="lt1"/>
                </a:solidFill>
                <a:latin typeface="Courier"/>
                <a:ea typeface="Courier New"/>
                <a:cs typeface="Courier"/>
                <a:sym typeface="Courier New"/>
              </a:rPr>
              <a:t>'Mis </a:t>
            </a:r>
            <a:r>
              <a:rPr lang="en-US" sz="2600" i="0" u="none" strike="noStrike" cap="none" dirty="0">
                <a:solidFill>
                  <a:schemeClr val="lt1"/>
                </a:solidFill>
                <a:latin typeface="Courier"/>
                <a:ea typeface="Courier New"/>
                <a:cs typeface="Courier"/>
                <a:sym typeface="Courier New"/>
              </a:rPr>
              <a:t>2 </a:t>
            </a:r>
            <a:r>
              <a:rPr lang="en-US" sz="2600" i="0" u="none" strike="noStrike" cap="none" dirty="0" err="1">
                <a:solidFill>
                  <a:schemeClr val="lt1"/>
                </a:solidFill>
                <a:latin typeface="Courier"/>
                <a:ea typeface="Courier New"/>
                <a:cs typeface="Courier"/>
                <a:sym typeface="Courier New"/>
              </a:rPr>
              <a:t>números</a:t>
            </a:r>
            <a:r>
              <a:rPr lang="en-US" sz="2600" i="0" u="none" strike="noStrike" cap="none" dirty="0">
                <a:solidFill>
                  <a:schemeClr val="lt1"/>
                </a:solidFill>
                <a:latin typeface="Courier"/>
                <a:ea typeface="Courier New"/>
                <a:cs typeface="Courier"/>
                <a:sym typeface="Courier New"/>
              </a:rPr>
              <a:t> </a:t>
            </a:r>
            <a:r>
              <a:rPr lang="en-US" sz="2600" i="0" u="none" strike="noStrike" cap="none" dirty="0" err="1">
                <a:solidFill>
                  <a:schemeClr val="lt1"/>
                </a:solidFill>
                <a:latin typeface="Courier"/>
                <a:ea typeface="Courier New"/>
                <a:cs typeface="Courier"/>
                <a:sym typeface="Courier New"/>
              </a:rPr>
              <a:t>favoritos</a:t>
            </a:r>
            <a:r>
              <a:rPr lang="en-US" sz="2600" i="0" u="none" strike="noStrike" cap="none" dirty="0">
                <a:solidFill>
                  <a:schemeClr val="lt1"/>
                </a:solidFill>
                <a:latin typeface="Courier"/>
                <a:ea typeface="Courier New"/>
                <a:cs typeface="Courier"/>
                <a:sym typeface="Courier New"/>
              </a:rPr>
              <a:t> son 19 y 42'</a:t>
            </a:r>
          </a:p>
          <a:p>
            <a:pPr marL="0" marR="0" lvl="0" indent="0" algn="l" rtl="0">
              <a:lnSpc>
                <a:spcPct val="100000"/>
              </a:lnSpc>
              <a:spcBef>
                <a:spcPts val="0"/>
              </a:spcBef>
              <a:spcAft>
                <a:spcPts val="0"/>
              </a:spcAft>
              <a:buClr>
                <a:schemeClr val="lt1"/>
              </a:buClr>
              <a:buSzPct val="25000"/>
              <a:buFont typeface="Cabin"/>
              <a:buNone/>
            </a:pPr>
            <a:r>
              <a:rPr lang="en-US" sz="2600" i="0" u="none" strike="noStrike" cap="none" dirty="0">
                <a:solidFill>
                  <a:schemeClr val="lt1"/>
                </a:solidFill>
                <a:latin typeface="Courier"/>
                <a:ea typeface="Courier New"/>
                <a:cs typeface="Courier"/>
                <a:sym typeface="Courier New"/>
              </a:rPr>
              <a:t>&gt;&gt;&gt; y = </a:t>
            </a:r>
            <a:r>
              <a:rPr lang="en-US" sz="2600" i="0" u="none" strike="noStrike" cap="none" dirty="0" err="1">
                <a:solidFill>
                  <a:srgbClr val="FF00FF"/>
                </a:solidFill>
                <a:latin typeface="Courier"/>
                <a:ea typeface="Courier New"/>
                <a:cs typeface="Courier"/>
                <a:sym typeface="Courier New"/>
              </a:rPr>
              <a:t>re.findall</a:t>
            </a:r>
            <a:r>
              <a:rPr lang="en-US" sz="2600" i="0" u="none" strike="noStrike" cap="none" dirty="0">
                <a:solidFill>
                  <a:schemeClr val="lt1"/>
                </a:solidFill>
                <a:latin typeface="Courier"/>
                <a:ea typeface="Courier New"/>
                <a:cs typeface="Courier"/>
                <a:sym typeface="Courier New"/>
              </a:rPr>
              <a:t>('</a:t>
            </a:r>
            <a:r>
              <a:rPr lang="en-US" sz="2600" i="0" u="none" strike="noStrike" cap="none" dirty="0">
                <a:solidFill>
                  <a:srgbClr val="FFFF00"/>
                </a:solidFill>
                <a:latin typeface="Courier"/>
                <a:ea typeface="Courier New"/>
                <a:cs typeface="Courier"/>
                <a:sym typeface="Courier New"/>
              </a:rPr>
              <a:t>[0-9]+</a:t>
            </a:r>
            <a:r>
              <a:rPr lang="en-US" sz="2600" i="0" u="none" strike="noStrike" cap="none" dirty="0">
                <a:solidFill>
                  <a:schemeClr val="lt1"/>
                </a:solidFill>
                <a:latin typeface="Courier"/>
                <a:ea typeface="Courier New"/>
                <a:cs typeface="Courier"/>
                <a:sym typeface="Courier New"/>
              </a:rPr>
              <a:t>',x)</a:t>
            </a:r>
          </a:p>
          <a:p>
            <a:pPr marL="0" marR="0" lvl="0" indent="0" algn="l" rtl="0">
              <a:lnSpc>
                <a:spcPct val="100000"/>
              </a:lnSpc>
              <a:spcBef>
                <a:spcPts val="0"/>
              </a:spcBef>
              <a:spcAft>
                <a:spcPts val="0"/>
              </a:spcAft>
              <a:buClr>
                <a:schemeClr val="lt1"/>
              </a:buClr>
              <a:buSzPct val="25000"/>
              <a:buFont typeface="Cabin"/>
              <a:buNone/>
            </a:pPr>
            <a:r>
              <a:rPr lang="en-US" sz="2600" i="0" u="none" strike="noStrike" cap="none" dirty="0">
                <a:solidFill>
                  <a:schemeClr val="lt1"/>
                </a:solidFill>
                <a:latin typeface="Courier"/>
                <a:ea typeface="Courier New"/>
                <a:cs typeface="Courier"/>
                <a:sym typeface="Courier New"/>
              </a:rPr>
              <a:t>&gt;&gt;&gt; print(y)</a:t>
            </a:r>
          </a:p>
          <a:p>
            <a:pPr marL="0" marR="0" lvl="0" indent="0" algn="l" rtl="0">
              <a:lnSpc>
                <a:spcPct val="100000"/>
              </a:lnSpc>
              <a:spcBef>
                <a:spcPts val="0"/>
              </a:spcBef>
              <a:spcAft>
                <a:spcPts val="0"/>
              </a:spcAft>
              <a:buClr>
                <a:srgbClr val="FF7F00"/>
              </a:buClr>
              <a:buSzPct val="25000"/>
              <a:buFont typeface="Cabin"/>
              <a:buNone/>
            </a:pPr>
            <a:r>
              <a:rPr lang="en-US" sz="2600" i="0" u="none" strike="noStrike" cap="none" dirty="0">
                <a:solidFill>
                  <a:srgbClr val="FF7F00"/>
                </a:solidFill>
                <a:latin typeface="Courier"/>
                <a:ea typeface="Courier New"/>
                <a:cs typeface="Courier"/>
                <a:sym typeface="Courier New"/>
              </a:rPr>
              <a:t>['2', '19', '42']</a:t>
            </a:r>
          </a:p>
        </p:txBody>
      </p:sp>
      <p:sp>
        <p:nvSpPr>
          <p:cNvPr id="326" name="Shape 326"/>
          <p:cNvSpPr txBox="1"/>
          <p:nvPr/>
        </p:nvSpPr>
        <p:spPr>
          <a:xfrm>
            <a:off x="1798638" y="5699125"/>
            <a:ext cx="2772299" cy="9144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abin"/>
              <a:buNone/>
            </a:pPr>
            <a:r>
              <a:rPr lang="en-US" sz="6000" b="0" i="0" u="none" strike="noStrike" cap="none">
                <a:solidFill>
                  <a:srgbClr val="FFFF00"/>
                </a:solidFill>
                <a:latin typeface="Courier"/>
                <a:ea typeface="Courier New"/>
                <a:cs typeface="Courier"/>
                <a:sym typeface="Courier New"/>
              </a:rPr>
              <a:t>[0-9]+</a:t>
            </a:r>
          </a:p>
        </p:txBody>
      </p:sp>
      <p:sp>
        <p:nvSpPr>
          <p:cNvPr id="327" name="Shape 327"/>
          <p:cNvSpPr txBox="1"/>
          <p:nvPr/>
        </p:nvSpPr>
        <p:spPr>
          <a:xfrm>
            <a:off x="1003300" y="7286625"/>
            <a:ext cx="4154488"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n-US" sz="3600" u="none" strike="noStrike" cap="none" dirty="0">
                <a:solidFill>
                  <a:srgbClr val="FFFF00"/>
                </a:solidFill>
                <a:latin typeface="Arial Regular" charset="0"/>
                <a:ea typeface="Arial Regular" charset="0"/>
                <a:cs typeface="Arial Regular" charset="0"/>
                <a:sym typeface="Cabin"/>
              </a:rPr>
              <a:t>Uno o </a:t>
            </a:r>
            <a:r>
              <a:rPr lang="en-US" sz="3600" u="none" strike="noStrike" cap="none" dirty="0" err="1">
                <a:solidFill>
                  <a:srgbClr val="FFFF00"/>
                </a:solidFill>
                <a:latin typeface="Arial Regular" charset="0"/>
                <a:ea typeface="Arial Regular" charset="0"/>
                <a:cs typeface="Arial Regular" charset="0"/>
                <a:sym typeface="Cabin"/>
              </a:rPr>
              <a:t>más</a:t>
            </a:r>
            <a:r>
              <a:rPr lang="en-US" sz="3600" u="none" strike="noStrike" cap="none" dirty="0">
                <a:solidFill>
                  <a:srgbClr val="FFFF00"/>
                </a:solidFill>
                <a:latin typeface="Arial Regular" charset="0"/>
                <a:ea typeface="Arial Regular" charset="0"/>
                <a:cs typeface="Arial Regular" charset="0"/>
                <a:sym typeface="Cabin"/>
              </a:rPr>
              <a:t> </a:t>
            </a:r>
            <a:r>
              <a:rPr lang="en-US" sz="3600" u="none" strike="noStrike" cap="none" dirty="0" err="1">
                <a:solidFill>
                  <a:srgbClr val="FFFF00"/>
                </a:solidFill>
                <a:latin typeface="Arial Regular" charset="0"/>
                <a:ea typeface="Arial Regular" charset="0"/>
                <a:cs typeface="Arial Regular" charset="0"/>
                <a:sym typeface="Cabin"/>
              </a:rPr>
              <a:t>digitos</a:t>
            </a:r>
            <a:endParaRPr lang="en-US" sz="3600" u="none" strike="noStrike" cap="none" dirty="0">
              <a:solidFill>
                <a:srgbClr val="FFFF00"/>
              </a:solidFill>
              <a:latin typeface="Arial Regular" charset="0"/>
              <a:ea typeface="Arial Regular" charset="0"/>
              <a:cs typeface="Arial Regular" charset="0"/>
              <a:sym typeface="Cabin"/>
            </a:endParaRPr>
          </a:p>
        </p:txBody>
      </p:sp>
      <p:cxnSp>
        <p:nvCxnSpPr>
          <p:cNvPr id="328" name="Shape 328"/>
          <p:cNvCxnSpPr/>
          <p:nvPr/>
        </p:nvCxnSpPr>
        <p:spPr>
          <a:xfrm>
            <a:off x="3168650" y="6629400"/>
            <a:ext cx="81000" cy="590699"/>
          </a:xfrm>
          <a:prstGeom prst="straightConnector1">
            <a:avLst/>
          </a:prstGeom>
          <a:noFill/>
          <a:ln w="76200" cap="rnd" cmpd="sng">
            <a:solidFill>
              <a:srgbClr val="FFFF00"/>
            </a:solidFill>
            <a:prstDash val="solid"/>
            <a:miter/>
            <a:headEnd type="stealth" w="med" len="med"/>
            <a:tailEnd type="none" w="med" len="med"/>
          </a:ln>
        </p:spPr>
      </p:cxn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32"/>
        <p:cNvGrpSpPr/>
        <p:nvPr/>
      </p:nvGrpSpPr>
      <p:grpSpPr>
        <a:xfrm>
          <a:off x="0" y="0"/>
          <a:ext cx="0" cy="0"/>
          <a:chOff x="0" y="0"/>
          <a:chExt cx="0" cy="0"/>
        </a:xfrm>
      </p:grpSpPr>
      <p:sp>
        <p:nvSpPr>
          <p:cNvPr id="333" name="Shape 333"/>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n-US" sz="7600" u="none" strike="noStrike" cap="none" dirty="0" err="1">
                <a:solidFill>
                  <a:srgbClr val="FFD966"/>
                </a:solidFill>
                <a:latin typeface="Arial Regular" charset="0"/>
                <a:ea typeface="Arial Regular" charset="0"/>
                <a:cs typeface="Arial Regular" charset="0"/>
                <a:sym typeface="Cabin"/>
              </a:rPr>
              <a:t>Buscando</a:t>
            </a:r>
            <a:r>
              <a:rPr lang="en-US" sz="7600" u="none" strike="noStrike" cap="none" dirty="0">
                <a:solidFill>
                  <a:srgbClr val="FFD966"/>
                </a:solidFill>
                <a:latin typeface="Arial Regular" charset="0"/>
                <a:ea typeface="Arial Regular" charset="0"/>
                <a:cs typeface="Arial Regular" charset="0"/>
                <a:sym typeface="Cabin"/>
              </a:rPr>
              <a:t> y </a:t>
            </a:r>
            <a:r>
              <a:rPr lang="en-US" sz="7600" u="none" strike="noStrike" cap="none" dirty="0" err="1">
                <a:solidFill>
                  <a:srgbClr val="FFD966"/>
                </a:solidFill>
                <a:latin typeface="Arial Regular" charset="0"/>
                <a:ea typeface="Arial Regular" charset="0"/>
                <a:cs typeface="Arial Regular" charset="0"/>
                <a:sym typeface="Cabin"/>
              </a:rPr>
              <a:t>Extrayendo</a:t>
            </a:r>
            <a:r>
              <a:rPr lang="en-US" sz="7600" u="none" strike="noStrike" cap="none" dirty="0">
                <a:solidFill>
                  <a:srgbClr val="FFD966"/>
                </a:solidFill>
                <a:latin typeface="Arial Regular" charset="0"/>
                <a:ea typeface="Arial Regular" charset="0"/>
                <a:cs typeface="Arial Regular" charset="0"/>
                <a:sym typeface="Cabin"/>
              </a:rPr>
              <a:t> </a:t>
            </a:r>
            <a:r>
              <a:rPr lang="en-US" sz="7600" u="none" strike="noStrike" cap="none" dirty="0" err="1">
                <a:solidFill>
                  <a:srgbClr val="FFD966"/>
                </a:solidFill>
                <a:latin typeface="Arial Regular" charset="0"/>
                <a:ea typeface="Arial Regular" charset="0"/>
                <a:cs typeface="Arial Regular" charset="0"/>
                <a:sym typeface="Cabin"/>
              </a:rPr>
              <a:t>Datos</a:t>
            </a:r>
            <a:endParaRPr lang="en-US" sz="7600" u="none" strike="noStrike" cap="none" dirty="0">
              <a:solidFill>
                <a:srgbClr val="FFD966"/>
              </a:solidFill>
              <a:latin typeface="Arial Regular" charset="0"/>
              <a:ea typeface="Arial Regular" charset="0"/>
              <a:cs typeface="Arial Regular" charset="0"/>
              <a:sym typeface="Cabin"/>
            </a:endParaRPr>
          </a:p>
        </p:txBody>
      </p:sp>
      <p:sp>
        <p:nvSpPr>
          <p:cNvPr id="334" name="Shape 334"/>
          <p:cNvSpPr txBox="1">
            <a:spLocks noGrp="1"/>
          </p:cNvSpPr>
          <p:nvPr>
            <p:ph idx="1"/>
          </p:nvPr>
        </p:nvSpPr>
        <p:spPr>
          <a:xfrm>
            <a:off x="1155700" y="2603501"/>
            <a:ext cx="13932000" cy="1537581"/>
          </a:xfrm>
          <a:prstGeom prst="rect">
            <a:avLst/>
          </a:prstGeom>
          <a:noFill/>
          <a:ln>
            <a:noFill/>
          </a:ln>
        </p:spPr>
        <p:txBody>
          <a:bodyPr lIns="38100" tIns="38100" rIns="38100" bIns="38100" anchor="t" anchorCtr="0">
            <a:noAutofit/>
          </a:bodyPr>
          <a:lstStyle/>
          <a:p>
            <a:pPr marL="0" marR="0" lvl="0" indent="0" algn="l" rtl="0">
              <a:lnSpc>
                <a:spcPct val="100000"/>
              </a:lnSpc>
              <a:spcBef>
                <a:spcPts val="0"/>
              </a:spcBef>
              <a:spcAft>
                <a:spcPts val="0"/>
              </a:spcAft>
              <a:buSzPct val="100000"/>
              <a:buNone/>
            </a:pPr>
            <a:r>
              <a:rPr lang="es-MX" sz="3600" u="none" strike="noStrike" cap="none" dirty="0">
                <a:solidFill>
                  <a:schemeClr val="lt1"/>
                </a:solidFill>
                <a:latin typeface="Arial Regular" charset="0"/>
                <a:ea typeface="Arial Regular" charset="0"/>
                <a:cs typeface="Arial Regular" charset="0"/>
                <a:sym typeface="Cabin"/>
              </a:rPr>
              <a:t>Cuando usamos </a:t>
            </a:r>
            <a:r>
              <a:rPr lang="es-MX" sz="3600" u="none" strike="noStrike" cap="none" dirty="0" err="1">
                <a:solidFill>
                  <a:srgbClr val="FF00FF"/>
                </a:solidFill>
                <a:latin typeface="Arial Regular" charset="0"/>
                <a:ea typeface="Arial Regular" charset="0"/>
                <a:cs typeface="Arial Regular" charset="0"/>
                <a:sym typeface="Cabin"/>
              </a:rPr>
              <a:t>re.findall</a:t>
            </a:r>
            <a:r>
              <a:rPr lang="es-MX" sz="3600" u="none" strike="noStrike" cap="none" dirty="0">
                <a:solidFill>
                  <a:srgbClr val="FF00FF"/>
                </a:solidFill>
                <a:latin typeface="Arial Regular" charset="0"/>
                <a:ea typeface="Arial Regular" charset="0"/>
                <a:cs typeface="Arial Regular" charset="0"/>
                <a:sym typeface="Cabin"/>
              </a:rPr>
              <a:t>()</a:t>
            </a:r>
            <a:r>
              <a:rPr lang="es-MX" sz="3600" u="none" strike="noStrike" cap="none" dirty="0">
                <a:solidFill>
                  <a:schemeClr val="lt1"/>
                </a:solidFill>
                <a:latin typeface="Arial Regular" charset="0"/>
                <a:ea typeface="Arial Regular" charset="0"/>
                <a:cs typeface="Arial Regular" charset="0"/>
                <a:sym typeface="Cabin"/>
              </a:rPr>
              <a:t>, la función regresa una lista de cero o más </a:t>
            </a:r>
            <a:r>
              <a:rPr lang="es-MX" sz="3600" u="none" strike="noStrike" cap="none" dirty="0" err="1">
                <a:solidFill>
                  <a:schemeClr val="lt1"/>
                </a:solidFill>
                <a:latin typeface="Arial Regular" charset="0"/>
                <a:ea typeface="Arial Regular" charset="0"/>
                <a:cs typeface="Arial Regular" charset="0"/>
                <a:sym typeface="Cabin"/>
              </a:rPr>
              <a:t>sub-cadenas</a:t>
            </a:r>
            <a:r>
              <a:rPr lang="es-MX" sz="3600" u="none" strike="noStrike" cap="none" dirty="0">
                <a:solidFill>
                  <a:schemeClr val="lt1"/>
                </a:solidFill>
                <a:latin typeface="Arial Regular" charset="0"/>
                <a:ea typeface="Arial Regular" charset="0"/>
                <a:cs typeface="Arial Regular" charset="0"/>
                <a:sym typeface="Cabin"/>
              </a:rPr>
              <a:t> que coinciden con la expresión regular</a:t>
            </a:r>
          </a:p>
        </p:txBody>
      </p:sp>
      <p:sp>
        <p:nvSpPr>
          <p:cNvPr id="335" name="Shape 335"/>
          <p:cNvSpPr txBox="1"/>
          <p:nvPr/>
        </p:nvSpPr>
        <p:spPr>
          <a:xfrm>
            <a:off x="3120200" y="4378428"/>
            <a:ext cx="11680500" cy="35750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New"/>
                <a:cs typeface="Courier"/>
                <a:sym typeface="Courier New"/>
              </a:rPr>
              <a:t>&gt;&gt;&gt; import re</a:t>
            </a:r>
          </a:p>
          <a:p>
            <a:pPr lvl="0">
              <a:buClr>
                <a:schemeClr val="lt1"/>
              </a:buClr>
              <a:buSzPct val="25000"/>
            </a:pPr>
            <a:r>
              <a:rPr lang="en-US" sz="3000" i="0" u="none" strike="noStrike" cap="none" dirty="0">
                <a:solidFill>
                  <a:schemeClr val="lt1"/>
                </a:solidFill>
                <a:latin typeface="Courier"/>
                <a:ea typeface="Courier New"/>
                <a:cs typeface="Courier"/>
                <a:sym typeface="Courier New"/>
              </a:rPr>
              <a:t>&gt;&gt;&gt; x = </a:t>
            </a:r>
            <a:r>
              <a:rPr lang="en-US" sz="3000" dirty="0">
                <a:solidFill>
                  <a:schemeClr val="lt1"/>
                </a:solidFill>
                <a:latin typeface="Courier"/>
                <a:ea typeface="Courier New"/>
                <a:cs typeface="Courier"/>
                <a:sym typeface="Courier New"/>
              </a:rPr>
              <a:t>'Mis </a:t>
            </a:r>
            <a:r>
              <a:rPr lang="en-US" sz="3000" i="0" u="none" strike="noStrike" cap="none" dirty="0">
                <a:solidFill>
                  <a:schemeClr val="lt1"/>
                </a:solidFill>
                <a:latin typeface="Courier"/>
                <a:ea typeface="Courier New"/>
                <a:cs typeface="Courier"/>
                <a:sym typeface="Courier New"/>
              </a:rPr>
              <a:t>2 </a:t>
            </a:r>
            <a:r>
              <a:rPr lang="en-US" sz="3000" i="0" u="none" strike="noStrike" cap="none" dirty="0" err="1">
                <a:solidFill>
                  <a:schemeClr val="lt1"/>
                </a:solidFill>
                <a:latin typeface="Courier"/>
                <a:ea typeface="Courier New"/>
                <a:cs typeface="Courier"/>
                <a:sym typeface="Courier New"/>
              </a:rPr>
              <a:t>números</a:t>
            </a:r>
            <a:r>
              <a:rPr lang="en-US" sz="3000" i="0" u="none" strike="noStrike" cap="none" dirty="0">
                <a:solidFill>
                  <a:schemeClr val="lt1"/>
                </a:solidFill>
                <a:latin typeface="Courier"/>
                <a:ea typeface="Courier New"/>
                <a:cs typeface="Courier"/>
                <a:sym typeface="Courier New"/>
              </a:rPr>
              <a:t> </a:t>
            </a:r>
            <a:r>
              <a:rPr lang="en-US" sz="3000" i="0" u="none" strike="noStrike" cap="none" dirty="0" err="1">
                <a:solidFill>
                  <a:schemeClr val="lt1"/>
                </a:solidFill>
                <a:latin typeface="Courier"/>
                <a:ea typeface="Courier New"/>
                <a:cs typeface="Courier"/>
                <a:sym typeface="Courier New"/>
              </a:rPr>
              <a:t>favoritos</a:t>
            </a:r>
            <a:r>
              <a:rPr lang="en-US" sz="3000" i="0" u="none" strike="noStrike" cap="none" dirty="0">
                <a:solidFill>
                  <a:schemeClr val="lt1"/>
                </a:solidFill>
                <a:latin typeface="Courier"/>
                <a:ea typeface="Courier New"/>
                <a:cs typeface="Courier"/>
                <a:sym typeface="Courier New"/>
              </a:rPr>
              <a:t> son 19 </a:t>
            </a:r>
            <a:r>
              <a:rPr lang="en-US" sz="3000" dirty="0">
                <a:solidFill>
                  <a:schemeClr val="lt1"/>
                </a:solidFill>
                <a:latin typeface="Courier"/>
                <a:ea typeface="Courier New"/>
                <a:cs typeface="Courier"/>
                <a:sym typeface="Courier New"/>
              </a:rPr>
              <a:t>y</a:t>
            </a:r>
            <a:r>
              <a:rPr lang="en-US" sz="3000" i="0" u="none" strike="noStrike" cap="none" dirty="0">
                <a:solidFill>
                  <a:schemeClr val="lt1"/>
                </a:solidFill>
                <a:latin typeface="Courier"/>
                <a:ea typeface="Courier New"/>
                <a:cs typeface="Courier"/>
                <a:sym typeface="Courier New"/>
              </a:rPr>
              <a:t> 42'</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New"/>
                <a:cs typeface="Courier"/>
                <a:sym typeface="Courier New"/>
              </a:rPr>
              <a:t>&gt;&gt;&gt; y = </a:t>
            </a:r>
            <a:r>
              <a:rPr lang="en-US" sz="3000" i="0" u="none" strike="noStrike" cap="none" dirty="0" err="1">
                <a:solidFill>
                  <a:srgbClr val="FF00FF"/>
                </a:solidFill>
                <a:latin typeface="Courier"/>
                <a:ea typeface="Courier New"/>
                <a:cs typeface="Courier"/>
                <a:sym typeface="Courier New"/>
              </a:rPr>
              <a:t>re.findall</a:t>
            </a:r>
            <a:r>
              <a:rPr lang="en-US" sz="3000" i="0" u="none" strike="noStrike" cap="none" dirty="0">
                <a:solidFill>
                  <a:schemeClr val="lt1"/>
                </a:solidFill>
                <a:latin typeface="Courier"/>
                <a:ea typeface="Courier New"/>
                <a:cs typeface="Courier"/>
                <a:sym typeface="Courier New"/>
              </a:rPr>
              <a:t>('</a:t>
            </a:r>
            <a:r>
              <a:rPr lang="en-US" sz="3000" i="0" u="none" strike="noStrike" cap="none" dirty="0">
                <a:solidFill>
                  <a:srgbClr val="FFFF00"/>
                </a:solidFill>
                <a:latin typeface="Courier"/>
                <a:ea typeface="Courier New"/>
                <a:cs typeface="Courier"/>
                <a:sym typeface="Courier New"/>
              </a:rPr>
              <a:t>[0-9]+</a:t>
            </a:r>
            <a:r>
              <a:rPr lang="en-US" sz="3000" i="0" u="none" strike="noStrike" cap="none" dirty="0">
                <a:solidFill>
                  <a:schemeClr val="lt1"/>
                </a:solidFill>
                <a:latin typeface="Courier"/>
                <a:ea typeface="Courier New"/>
                <a:cs typeface="Courier"/>
                <a:sym typeface="Courier New"/>
              </a:rPr>
              <a:t>',x)</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New"/>
                <a:cs typeface="Courier"/>
                <a:sym typeface="Courier New"/>
              </a:rPr>
              <a:t>&gt;&gt;&gt; print(y)</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rgbClr val="FF7F00"/>
                </a:solidFill>
                <a:latin typeface="Courier"/>
                <a:ea typeface="Courier New"/>
                <a:cs typeface="Courier"/>
                <a:sym typeface="Courier New"/>
              </a:rPr>
              <a:t>['2', '19', '42']</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New"/>
                <a:cs typeface="Courier"/>
                <a:sym typeface="Courier New"/>
              </a:rPr>
              <a:t>&gt;&gt;&gt; y = </a:t>
            </a:r>
            <a:r>
              <a:rPr lang="en-US" sz="3000" i="0" u="none" strike="noStrike" cap="none" dirty="0" err="1">
                <a:solidFill>
                  <a:srgbClr val="FF00FF"/>
                </a:solidFill>
                <a:latin typeface="Courier"/>
                <a:ea typeface="Courier New"/>
                <a:cs typeface="Courier"/>
                <a:sym typeface="Courier New"/>
              </a:rPr>
              <a:t>re.findall</a:t>
            </a:r>
            <a:r>
              <a:rPr lang="en-US" sz="3000" i="0" u="none" strike="noStrike" cap="none" dirty="0">
                <a:solidFill>
                  <a:schemeClr val="lt1"/>
                </a:solidFill>
                <a:latin typeface="Courier"/>
                <a:ea typeface="Courier New"/>
                <a:cs typeface="Courier"/>
                <a:sym typeface="Courier New"/>
              </a:rPr>
              <a:t>('</a:t>
            </a:r>
            <a:r>
              <a:rPr lang="en-US" sz="3000" i="0" u="none" strike="noStrike" cap="none" dirty="0">
                <a:solidFill>
                  <a:srgbClr val="FFFF00"/>
                </a:solidFill>
                <a:latin typeface="Courier"/>
                <a:ea typeface="Courier New"/>
                <a:cs typeface="Courier"/>
                <a:sym typeface="Courier New"/>
              </a:rPr>
              <a:t>[AEIOU]+</a:t>
            </a:r>
            <a:r>
              <a:rPr lang="en-US" sz="3000" i="0" u="none" strike="noStrike" cap="none" dirty="0">
                <a:solidFill>
                  <a:schemeClr val="lt1"/>
                </a:solidFill>
                <a:latin typeface="Courier"/>
                <a:ea typeface="Courier New"/>
                <a:cs typeface="Courier"/>
                <a:sym typeface="Courier New"/>
              </a:rPr>
              <a:t>',x)</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New"/>
                <a:cs typeface="Courier"/>
                <a:sym typeface="Courier New"/>
              </a:rPr>
              <a:t>&gt;&gt;&gt; print(y)</a:t>
            </a:r>
          </a:p>
          <a:p>
            <a:pPr marL="0" marR="0" lvl="0" indent="0" algn="l" rtl="0">
              <a:lnSpc>
                <a:spcPct val="100000"/>
              </a:lnSpc>
              <a:spcBef>
                <a:spcPts val="0"/>
              </a:spcBef>
              <a:spcAft>
                <a:spcPts val="0"/>
              </a:spcAft>
              <a:buClr>
                <a:srgbClr val="FF7F00"/>
              </a:buClr>
              <a:buSzPct val="25000"/>
              <a:buFont typeface="Cabin"/>
              <a:buNone/>
            </a:pPr>
            <a:r>
              <a:rPr lang="en-US" sz="3000" i="0" u="none" strike="noStrike" cap="none" dirty="0">
                <a:solidFill>
                  <a:srgbClr val="FF7F00"/>
                </a:solidFill>
                <a:latin typeface="Courier"/>
                <a:ea typeface="Courier New"/>
                <a:cs typeface="Courier"/>
                <a:sym typeface="Courier New"/>
              </a:rPr>
              <a: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39"/>
        <p:cNvGrpSpPr/>
        <p:nvPr/>
      </p:nvGrpSpPr>
      <p:grpSpPr>
        <a:xfrm>
          <a:off x="0" y="0"/>
          <a:ext cx="0" cy="0"/>
          <a:chOff x="0" y="0"/>
          <a:chExt cx="0" cy="0"/>
        </a:xfrm>
      </p:grpSpPr>
      <p:sp>
        <p:nvSpPr>
          <p:cNvPr id="340" name="Shape 340"/>
          <p:cNvSpPr txBox="1">
            <a:spLocks noGrp="1"/>
          </p:cNvSpPr>
          <p:nvPr>
            <p:ph type="title"/>
          </p:nvPr>
        </p:nvSpPr>
        <p:spPr>
          <a:xfrm>
            <a:off x="0" y="905084"/>
            <a:ext cx="16255999" cy="1247721"/>
          </a:xfrm>
          <a:prstGeom prst="rect">
            <a:avLst/>
          </a:prstGeom>
          <a:noFill/>
          <a:ln>
            <a:noFill/>
          </a:ln>
        </p:spPr>
        <p:txBody>
          <a:bodyPr lIns="38100" tIns="38100" rIns="38100" bIns="38100" anchor="ctr" anchorCtr="0">
            <a:noAutofit/>
          </a:bodyPr>
          <a:lstStyle/>
          <a:p>
            <a:pPr lvl="0">
              <a:spcBef>
                <a:spcPts val="0"/>
              </a:spcBef>
              <a:buClr>
                <a:schemeClr val="lt1"/>
              </a:buClr>
              <a:buSzPct val="25000"/>
            </a:pPr>
            <a:r>
              <a:rPr lang="en-US" sz="7600" u="none" strike="noStrike" cap="none" dirty="0" err="1">
                <a:solidFill>
                  <a:srgbClr val="FFD966"/>
                </a:solidFill>
                <a:latin typeface="Arial Regular" charset="0"/>
                <a:ea typeface="Arial Regular" charset="0"/>
                <a:cs typeface="Arial Regular" charset="0"/>
                <a:sym typeface="Cabin"/>
              </a:rPr>
              <a:t>Advertencia</a:t>
            </a:r>
            <a:r>
              <a:rPr lang="en-US" sz="7600" u="none" strike="noStrike" cap="none" dirty="0">
                <a:solidFill>
                  <a:srgbClr val="FFD966"/>
                </a:solidFill>
                <a:latin typeface="Arial Regular" charset="0"/>
                <a:ea typeface="Arial Regular" charset="0"/>
                <a:cs typeface="Arial Regular" charset="0"/>
                <a:sym typeface="Cabin"/>
              </a:rPr>
              <a:t>: </a:t>
            </a:r>
            <a:r>
              <a:rPr lang="en-US" sz="7600" u="none" strike="noStrike" cap="none" dirty="0" err="1">
                <a:solidFill>
                  <a:srgbClr val="FFD966"/>
                </a:solidFill>
                <a:latin typeface="Arial Regular" charset="0"/>
                <a:ea typeface="Arial Regular" charset="0"/>
                <a:cs typeface="Arial Regular" charset="0"/>
                <a:sym typeface="Cabin"/>
              </a:rPr>
              <a:t>Búsqueda</a:t>
            </a:r>
            <a:r>
              <a:rPr lang="en-US" sz="7600" u="none" strike="noStrike" cap="none" dirty="0">
                <a:solidFill>
                  <a:srgbClr val="FFD966"/>
                </a:solidFill>
                <a:latin typeface="Arial Regular" charset="0"/>
                <a:ea typeface="Arial Regular" charset="0"/>
                <a:cs typeface="Arial Regular" charset="0"/>
                <a:sym typeface="Cabin"/>
              </a:rPr>
              <a:t> </a:t>
            </a:r>
            <a:r>
              <a:rPr lang="en-US" sz="7600" u="none" strike="noStrike" cap="none" dirty="0" err="1">
                <a:solidFill>
                  <a:srgbClr val="FF00FF"/>
                </a:solidFill>
                <a:latin typeface="Arial Regular" charset="0"/>
                <a:ea typeface="Arial Regular" charset="0"/>
                <a:cs typeface="Arial Regular" charset="0"/>
                <a:sym typeface="Cabin"/>
              </a:rPr>
              <a:t>Codiciosa</a:t>
            </a:r>
            <a:endParaRPr lang="en-US" sz="7600" u="none" strike="noStrike" cap="none" dirty="0">
              <a:solidFill>
                <a:srgbClr val="FFD966"/>
              </a:solidFill>
              <a:latin typeface="Arial Regular" charset="0"/>
              <a:ea typeface="Arial Regular" charset="0"/>
              <a:cs typeface="Arial Regular" charset="0"/>
              <a:sym typeface="Cabin"/>
            </a:endParaRPr>
          </a:p>
        </p:txBody>
      </p:sp>
      <p:sp>
        <p:nvSpPr>
          <p:cNvPr id="341" name="Shape 341"/>
          <p:cNvSpPr txBox="1">
            <a:spLocks noGrp="1"/>
          </p:cNvSpPr>
          <p:nvPr>
            <p:ph idx="1"/>
          </p:nvPr>
        </p:nvSpPr>
        <p:spPr>
          <a:xfrm>
            <a:off x="760839" y="2603500"/>
            <a:ext cx="13932000" cy="1565270"/>
          </a:xfrm>
          <a:prstGeom prst="rect">
            <a:avLst/>
          </a:prstGeom>
          <a:noFill/>
          <a:ln>
            <a:noFill/>
          </a:ln>
        </p:spPr>
        <p:txBody>
          <a:bodyPr lIns="38100" tIns="38100" rIns="38100" bIns="38100" anchor="t" anchorCtr="0">
            <a:noAutofit/>
          </a:bodyPr>
          <a:lstStyle/>
          <a:p>
            <a:pPr marL="378206" marR="0" lvl="0" indent="0" algn="l" rtl="0">
              <a:lnSpc>
                <a:spcPct val="100000"/>
              </a:lnSpc>
              <a:spcBef>
                <a:spcPts val="0"/>
              </a:spcBef>
              <a:spcAft>
                <a:spcPts val="0"/>
              </a:spcAft>
              <a:buClr>
                <a:schemeClr val="lt1"/>
              </a:buClr>
              <a:buSzPct val="100000"/>
              <a:buNone/>
            </a:pPr>
            <a:r>
              <a:rPr lang="es-MX" sz="3600" u="none" strike="noStrike" cap="none" dirty="0">
                <a:solidFill>
                  <a:schemeClr val="lt1"/>
                </a:solidFill>
                <a:latin typeface="Arial Regular" charset="0"/>
                <a:ea typeface="Arial Regular" charset="0"/>
                <a:cs typeface="Arial Regular" charset="0"/>
                <a:sym typeface="Cabin"/>
              </a:rPr>
              <a:t>Los caracteres para </a:t>
            </a:r>
            <a:r>
              <a:rPr lang="es-MX" sz="3600" u="none" strike="noStrike" cap="none" dirty="0">
                <a:solidFill>
                  <a:srgbClr val="FF7F00"/>
                </a:solidFill>
                <a:latin typeface="Arial Regular" charset="0"/>
                <a:ea typeface="Arial Regular" charset="0"/>
                <a:cs typeface="Arial Regular" charset="0"/>
                <a:sym typeface="Cabin"/>
              </a:rPr>
              <a:t>repetir</a:t>
            </a:r>
            <a:r>
              <a:rPr lang="es-MX" sz="3600" u="none" strike="noStrike" cap="none" dirty="0">
                <a:solidFill>
                  <a:schemeClr val="lt1"/>
                </a:solidFill>
                <a:latin typeface="Arial Regular" charset="0"/>
                <a:ea typeface="Arial Regular" charset="0"/>
                <a:cs typeface="Arial Regular" charset="0"/>
                <a:sym typeface="Cabin"/>
              </a:rPr>
              <a:t> (</a:t>
            </a:r>
            <a:r>
              <a:rPr lang="es-MX" sz="3600" u="none" strike="noStrike" cap="none" dirty="0">
                <a:solidFill>
                  <a:srgbClr val="FF7F00"/>
                </a:solidFill>
                <a:latin typeface="Arial Regular" charset="0"/>
                <a:ea typeface="Arial Regular" charset="0"/>
                <a:cs typeface="Arial Regular" charset="0"/>
                <a:sym typeface="Cabin"/>
              </a:rPr>
              <a:t>*</a:t>
            </a:r>
            <a:r>
              <a:rPr lang="es-MX" sz="3600" u="none" strike="noStrike" cap="none" dirty="0">
                <a:solidFill>
                  <a:schemeClr val="lt1"/>
                </a:solidFill>
                <a:latin typeface="Arial Regular" charset="0"/>
                <a:ea typeface="Arial Regular" charset="0"/>
                <a:cs typeface="Arial Regular" charset="0"/>
                <a:sym typeface="Cabin"/>
              </a:rPr>
              <a:t> y </a:t>
            </a:r>
            <a:r>
              <a:rPr lang="es-MX" sz="3600" u="none" strike="noStrike" cap="none" dirty="0">
                <a:solidFill>
                  <a:srgbClr val="FF7F00"/>
                </a:solidFill>
                <a:latin typeface="Arial Regular" charset="0"/>
                <a:ea typeface="Arial Regular" charset="0"/>
                <a:cs typeface="Arial Regular" charset="0"/>
                <a:sym typeface="Cabin"/>
              </a:rPr>
              <a:t>+</a:t>
            </a:r>
            <a:r>
              <a:rPr lang="es-MX" sz="3600" u="none" strike="noStrike" cap="none" dirty="0">
                <a:solidFill>
                  <a:schemeClr val="lt1"/>
                </a:solidFill>
                <a:latin typeface="Arial Regular" charset="0"/>
                <a:ea typeface="Arial Regular" charset="0"/>
                <a:cs typeface="Arial Regular" charset="0"/>
                <a:sym typeface="Cabin"/>
              </a:rPr>
              <a:t>) se </a:t>
            </a:r>
            <a:r>
              <a:rPr lang="es-MX" sz="3600" u="none" strike="noStrike" cap="none" dirty="0">
                <a:solidFill>
                  <a:srgbClr val="FF00FF"/>
                </a:solidFill>
                <a:latin typeface="Arial Regular" charset="0"/>
                <a:ea typeface="Arial Regular" charset="0"/>
                <a:cs typeface="Arial Regular" charset="0"/>
                <a:sym typeface="Cabin"/>
              </a:rPr>
              <a:t>extienden</a:t>
            </a:r>
            <a:r>
              <a:rPr lang="es-MX" sz="3600" u="none" strike="noStrike" cap="none" dirty="0">
                <a:solidFill>
                  <a:schemeClr val="lt1"/>
                </a:solidFill>
                <a:latin typeface="Arial Regular" charset="0"/>
                <a:ea typeface="Arial Regular" charset="0"/>
                <a:cs typeface="Arial Regular" charset="0"/>
                <a:sym typeface="Cabin"/>
              </a:rPr>
              <a:t> en ambas direcciones (de forma codiciosa) para encontrar la cadena más larga posible</a:t>
            </a:r>
          </a:p>
        </p:txBody>
      </p:sp>
      <p:sp>
        <p:nvSpPr>
          <p:cNvPr id="342" name="Shape 342"/>
          <p:cNvSpPr txBox="1"/>
          <p:nvPr/>
        </p:nvSpPr>
        <p:spPr>
          <a:xfrm>
            <a:off x="987425" y="4168770"/>
            <a:ext cx="10033000" cy="27051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New"/>
                <a:cs typeface="Courier"/>
                <a:sym typeface="Courier New"/>
              </a:rPr>
              <a:t>&gt;&gt;&gt; import re</a:t>
            </a:r>
          </a:p>
          <a:p>
            <a:pPr lvl="0">
              <a:buClr>
                <a:schemeClr val="lt1"/>
              </a:buClr>
              <a:buSzPct val="25000"/>
            </a:pPr>
            <a:r>
              <a:rPr lang="en-US" sz="3000" i="0" u="none" strike="noStrike" cap="none" dirty="0">
                <a:solidFill>
                  <a:schemeClr val="lt1"/>
                </a:solidFill>
                <a:latin typeface="Courier"/>
                <a:ea typeface="Courier New"/>
                <a:cs typeface="Courier"/>
                <a:sym typeface="Courier New"/>
              </a:rPr>
              <a:t>&gt;&gt;&gt; x = </a:t>
            </a:r>
            <a:r>
              <a:rPr lang="en-US" sz="3000" dirty="0">
                <a:solidFill>
                  <a:schemeClr val="lt1"/>
                </a:solidFill>
                <a:latin typeface="Courier"/>
                <a:ea typeface="Courier New"/>
                <a:cs typeface="Courier"/>
                <a:sym typeface="Courier New"/>
              </a:rPr>
              <a:t>'</a:t>
            </a:r>
            <a:r>
              <a:rPr lang="en-US" sz="3000" dirty="0" err="1">
                <a:solidFill>
                  <a:srgbClr val="FF00FF"/>
                </a:solidFill>
                <a:latin typeface="Courier"/>
                <a:ea typeface="Courier New"/>
                <a:cs typeface="Courier"/>
                <a:sym typeface="Courier New"/>
              </a:rPr>
              <a:t>Desde</a:t>
            </a:r>
            <a:r>
              <a:rPr lang="en-US" sz="3000" i="0" u="none" strike="noStrike" cap="none" dirty="0">
                <a:solidFill>
                  <a:srgbClr val="FF00FF"/>
                </a:solidFill>
                <a:latin typeface="Courier"/>
                <a:ea typeface="Courier New"/>
                <a:cs typeface="Courier"/>
                <a:sym typeface="Courier New"/>
              </a:rPr>
              <a:t>: </a:t>
            </a:r>
            <a:r>
              <a:rPr lang="en-US" sz="3000" i="0" u="none" strike="noStrike" cap="none" dirty="0" err="1">
                <a:solidFill>
                  <a:srgbClr val="FF00FF"/>
                </a:solidFill>
                <a:latin typeface="Courier"/>
                <a:ea typeface="Courier New"/>
                <a:cs typeface="Courier"/>
                <a:sym typeface="Courier New"/>
              </a:rPr>
              <a:t>Usando</a:t>
            </a:r>
            <a:r>
              <a:rPr lang="en-US" sz="3000" i="0" u="none" strike="noStrike" cap="none" dirty="0">
                <a:solidFill>
                  <a:srgbClr val="FF00FF"/>
                </a:solidFill>
                <a:latin typeface="Courier"/>
                <a:ea typeface="Courier New"/>
                <a:cs typeface="Courier"/>
                <a:sym typeface="Courier New"/>
              </a:rPr>
              <a:t> el :</a:t>
            </a:r>
            <a:r>
              <a:rPr lang="en-US" sz="3000" i="0" u="none" strike="noStrike" cap="none" dirty="0">
                <a:solidFill>
                  <a:schemeClr val="lt1"/>
                </a:solidFill>
                <a:latin typeface="Courier"/>
                <a:ea typeface="Courier New"/>
                <a:cs typeface="Courier"/>
                <a:sym typeface="Courier New"/>
              </a:rPr>
              <a:t> </a:t>
            </a:r>
            <a:r>
              <a:rPr lang="en-US" sz="3000" i="0" u="none" strike="noStrike" cap="none" dirty="0" err="1">
                <a:solidFill>
                  <a:schemeClr val="lt1"/>
                </a:solidFill>
                <a:latin typeface="Courier"/>
                <a:ea typeface="Courier New"/>
                <a:cs typeface="Courier"/>
                <a:sym typeface="Courier New"/>
              </a:rPr>
              <a:t>caracter</a:t>
            </a:r>
            <a:r>
              <a:rPr lang="en-US" sz="3000" i="0" u="none" strike="noStrike" cap="none" dirty="0">
                <a:solidFill>
                  <a:schemeClr val="lt1"/>
                </a:solidFill>
                <a:latin typeface="Courier"/>
                <a:ea typeface="Courier New"/>
                <a:cs typeface="Courier"/>
                <a:sym typeface="Courier New"/>
              </a:rPr>
              <a:t>'</a:t>
            </a:r>
          </a:p>
          <a:p>
            <a:pPr lvl="0">
              <a:buClr>
                <a:schemeClr val="lt1"/>
              </a:buClr>
              <a:buSzPct val="25000"/>
            </a:pPr>
            <a:r>
              <a:rPr lang="en-US" sz="3000" i="0" u="none" strike="noStrike" cap="none" dirty="0">
                <a:solidFill>
                  <a:schemeClr val="lt1"/>
                </a:solidFill>
                <a:latin typeface="Courier"/>
                <a:ea typeface="Courier New"/>
                <a:cs typeface="Courier"/>
                <a:sym typeface="Courier New"/>
              </a:rPr>
              <a:t>&gt;&gt;&gt; y = </a:t>
            </a:r>
            <a:r>
              <a:rPr lang="en-US" sz="3000" i="0" u="none" strike="noStrike" cap="none" dirty="0" err="1">
                <a:solidFill>
                  <a:schemeClr val="lt1"/>
                </a:solidFill>
                <a:latin typeface="Courier"/>
                <a:ea typeface="Courier New"/>
                <a:cs typeface="Courier"/>
                <a:sym typeface="Courier New"/>
              </a:rPr>
              <a:t>re.findall</a:t>
            </a:r>
            <a:r>
              <a:rPr lang="en-US" sz="3000" dirty="0">
                <a:solidFill>
                  <a:schemeClr val="lt1"/>
                </a:solidFill>
                <a:latin typeface="Courier"/>
                <a:ea typeface="Courier New"/>
                <a:cs typeface="Courier"/>
                <a:sym typeface="Courier New"/>
              </a:rPr>
              <a:t>('</a:t>
            </a:r>
            <a:r>
              <a:rPr lang="en-US" sz="3000" i="0" u="none" strike="noStrike" cap="none" dirty="0">
                <a:solidFill>
                  <a:srgbClr val="FFFF00"/>
                </a:solidFill>
                <a:latin typeface="Courier"/>
                <a:ea typeface="Courier New"/>
                <a:cs typeface="Courier"/>
                <a:sym typeface="Courier New"/>
              </a:rPr>
              <a:t>^D.+:</a:t>
            </a:r>
            <a:r>
              <a:rPr lang="en-US" sz="3000" i="0" u="none" strike="noStrike" cap="none" dirty="0">
                <a:solidFill>
                  <a:schemeClr val="lt1"/>
                </a:solidFill>
                <a:latin typeface="Courier"/>
                <a:ea typeface="Courier New"/>
                <a:cs typeface="Courier"/>
                <a:sym typeface="Courier New"/>
              </a:rPr>
              <a:t>', x)</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New"/>
                <a:cs typeface="Courier"/>
                <a:sym typeface="Courier New"/>
              </a:rPr>
              <a:t>&gt;&gt;&gt; print(y)</a:t>
            </a:r>
          </a:p>
          <a:p>
            <a:pPr lvl="0">
              <a:buClr>
                <a:schemeClr val="lt1"/>
              </a:buClr>
              <a:buSzPct val="25000"/>
            </a:pPr>
            <a:r>
              <a:rPr lang="en-US" sz="3000" dirty="0">
                <a:solidFill>
                  <a:schemeClr val="lt1"/>
                </a:solidFill>
                <a:latin typeface="Courier"/>
                <a:ea typeface="Courier New"/>
                <a:cs typeface="Courier"/>
                <a:sym typeface="Courier New"/>
              </a:rPr>
              <a:t>['</a:t>
            </a:r>
            <a:r>
              <a:rPr lang="en-US" sz="3000" dirty="0" err="1">
                <a:solidFill>
                  <a:srgbClr val="00FF00"/>
                </a:solidFill>
                <a:latin typeface="Courier"/>
                <a:ea typeface="Courier New"/>
                <a:cs typeface="Courier"/>
                <a:sym typeface="Courier New"/>
              </a:rPr>
              <a:t>Desde</a:t>
            </a:r>
            <a:r>
              <a:rPr lang="en-US" sz="3000" i="0" u="none" strike="noStrike" cap="none" dirty="0">
                <a:solidFill>
                  <a:srgbClr val="00FF00"/>
                </a:solidFill>
                <a:latin typeface="Courier"/>
                <a:ea typeface="Courier New"/>
                <a:cs typeface="Courier"/>
                <a:sym typeface="Courier New"/>
              </a:rPr>
              <a:t>: </a:t>
            </a:r>
            <a:r>
              <a:rPr lang="en-US" sz="3000" i="0" u="none" strike="noStrike" cap="none" dirty="0" err="1">
                <a:solidFill>
                  <a:srgbClr val="00FF00"/>
                </a:solidFill>
                <a:latin typeface="Courier"/>
                <a:ea typeface="Courier New"/>
                <a:cs typeface="Courier"/>
                <a:sym typeface="Courier New"/>
              </a:rPr>
              <a:t>Usando</a:t>
            </a:r>
            <a:r>
              <a:rPr lang="en-US" sz="3000" i="0" u="none" strike="noStrike" cap="none" dirty="0">
                <a:solidFill>
                  <a:srgbClr val="00FF00"/>
                </a:solidFill>
                <a:latin typeface="Courier"/>
                <a:ea typeface="Courier New"/>
                <a:cs typeface="Courier"/>
                <a:sym typeface="Courier New"/>
              </a:rPr>
              <a:t> el :</a:t>
            </a:r>
            <a:r>
              <a:rPr lang="en-US" sz="3000" i="0" u="none" strike="noStrike" cap="none" dirty="0">
                <a:solidFill>
                  <a:schemeClr val="lt1"/>
                </a:solidFill>
                <a:latin typeface="Courier"/>
                <a:ea typeface="Courier New"/>
                <a:cs typeface="Courier"/>
                <a:sym typeface="Courier New"/>
              </a:rPr>
              <a:t>']</a:t>
            </a:r>
          </a:p>
        </p:txBody>
      </p:sp>
      <p:sp>
        <p:nvSpPr>
          <p:cNvPr id="343" name="Shape 343"/>
          <p:cNvSpPr txBox="1"/>
          <p:nvPr/>
        </p:nvSpPr>
        <p:spPr>
          <a:xfrm>
            <a:off x="10909300" y="5153020"/>
            <a:ext cx="2588999" cy="10287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00FF00"/>
              </a:buClr>
              <a:buSzPct val="25000"/>
              <a:buFont typeface="Cabin"/>
              <a:buNone/>
            </a:pPr>
            <a:r>
              <a:rPr lang="en-US" sz="6000" b="0" i="0" u="none" strike="noStrike" cap="none" dirty="0">
                <a:solidFill>
                  <a:srgbClr val="00FF00"/>
                </a:solidFill>
                <a:latin typeface="Courier"/>
                <a:ea typeface="Courier New"/>
                <a:cs typeface="Courier"/>
                <a:sym typeface="Courier New"/>
              </a:rPr>
              <a:t>^D</a:t>
            </a:r>
            <a:r>
              <a:rPr lang="en-US" sz="6000" b="0" i="0" u="none" strike="noStrike" cap="none" dirty="0">
                <a:solidFill>
                  <a:srgbClr val="FF7F00"/>
                </a:solidFill>
                <a:latin typeface="Courier"/>
                <a:ea typeface="Courier New"/>
                <a:cs typeface="Courier"/>
                <a:sym typeface="Courier New"/>
              </a:rPr>
              <a:t>.+</a:t>
            </a:r>
            <a:r>
              <a:rPr lang="en-US" sz="6000" b="0" i="0" u="none" strike="noStrike" cap="none" dirty="0">
                <a:solidFill>
                  <a:srgbClr val="FFFF00"/>
                </a:solidFill>
                <a:latin typeface="Courier"/>
                <a:ea typeface="Courier New"/>
                <a:cs typeface="Courier"/>
                <a:sym typeface="Courier New"/>
              </a:rPr>
              <a:t>:</a:t>
            </a:r>
          </a:p>
        </p:txBody>
      </p:sp>
      <p:sp>
        <p:nvSpPr>
          <p:cNvPr id="344" name="Shape 344"/>
          <p:cNvSpPr txBox="1"/>
          <p:nvPr/>
        </p:nvSpPr>
        <p:spPr>
          <a:xfrm>
            <a:off x="11033877" y="3711570"/>
            <a:ext cx="5041798" cy="114300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7F00"/>
              </a:buClr>
              <a:buSzPct val="25000"/>
              <a:buFont typeface="Cabin"/>
              <a:buNone/>
            </a:pPr>
            <a:r>
              <a:rPr lang="es-MX" sz="3600" u="none" strike="noStrike" cap="none" dirty="0">
                <a:solidFill>
                  <a:srgbClr val="FF7F00"/>
                </a:solidFill>
                <a:latin typeface="Arial Regular" charset="0"/>
                <a:ea typeface="Arial Regular" charset="0"/>
                <a:cs typeface="Arial Regular" charset="0"/>
                <a:sym typeface="Cabin"/>
              </a:rPr>
              <a:t>Uno o más caracteres</a:t>
            </a:r>
          </a:p>
        </p:txBody>
      </p:sp>
      <p:cxnSp>
        <p:nvCxnSpPr>
          <p:cNvPr id="345" name="Shape 345"/>
          <p:cNvCxnSpPr/>
          <p:nvPr/>
        </p:nvCxnSpPr>
        <p:spPr>
          <a:xfrm rot="10800000" flipH="1">
            <a:off x="12652975" y="4568819"/>
            <a:ext cx="799499" cy="793800"/>
          </a:xfrm>
          <a:prstGeom prst="straightConnector1">
            <a:avLst/>
          </a:prstGeom>
          <a:noFill/>
          <a:ln w="76200" cap="rnd" cmpd="sng">
            <a:solidFill>
              <a:srgbClr val="FF7F00"/>
            </a:solidFill>
            <a:prstDash val="solid"/>
            <a:miter/>
            <a:headEnd type="stealth" w="med" len="med"/>
            <a:tailEnd type="none" w="med" len="med"/>
          </a:ln>
        </p:spPr>
      </p:cxnSp>
      <p:sp>
        <p:nvSpPr>
          <p:cNvPr id="346" name="Shape 346"/>
          <p:cNvSpPr txBox="1"/>
          <p:nvPr/>
        </p:nvSpPr>
        <p:spPr>
          <a:xfrm>
            <a:off x="7289800" y="7051670"/>
            <a:ext cx="4165499" cy="114300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s-MX" sz="3600" u="none" strike="noStrike" cap="none" dirty="0">
                <a:solidFill>
                  <a:srgbClr val="00FF00"/>
                </a:solidFill>
                <a:latin typeface="Arial Regular" charset="0"/>
                <a:ea typeface="Arial Regular" charset="0"/>
                <a:cs typeface="Arial Regular" charset="0"/>
                <a:sym typeface="Cabin"/>
              </a:rPr>
              <a:t>El </a:t>
            </a:r>
            <a:r>
              <a:rPr lang="es-MX" sz="3600" dirty="0">
                <a:solidFill>
                  <a:srgbClr val="00FF00"/>
                </a:solidFill>
                <a:latin typeface="Arial Regular" charset="0"/>
                <a:ea typeface="Arial Regular" charset="0"/>
                <a:cs typeface="Arial Regular" charset="0"/>
                <a:sym typeface="Cabin"/>
              </a:rPr>
              <a:t>p</a:t>
            </a:r>
            <a:r>
              <a:rPr lang="es-MX" sz="3600" u="none" strike="noStrike" cap="none" dirty="0">
                <a:solidFill>
                  <a:srgbClr val="00FF00"/>
                </a:solidFill>
                <a:latin typeface="Arial Regular" charset="0"/>
                <a:ea typeface="Arial Regular" charset="0"/>
                <a:cs typeface="Arial Regular" charset="0"/>
                <a:sym typeface="Cabin"/>
              </a:rPr>
              <a:t>rimer carácter es una D</a:t>
            </a:r>
          </a:p>
        </p:txBody>
      </p:sp>
      <p:cxnSp>
        <p:nvCxnSpPr>
          <p:cNvPr id="347" name="Shape 347"/>
          <p:cNvCxnSpPr/>
          <p:nvPr/>
        </p:nvCxnSpPr>
        <p:spPr>
          <a:xfrm flipH="1">
            <a:off x="10757590" y="6183306"/>
            <a:ext cx="514499" cy="935099"/>
          </a:xfrm>
          <a:prstGeom prst="straightConnector1">
            <a:avLst/>
          </a:prstGeom>
          <a:noFill/>
          <a:ln w="76200" cap="rnd" cmpd="sng">
            <a:solidFill>
              <a:srgbClr val="00FF00"/>
            </a:solidFill>
            <a:prstDash val="solid"/>
            <a:miter/>
            <a:headEnd type="stealth" w="med" len="med"/>
            <a:tailEnd type="none" w="med" len="med"/>
          </a:ln>
        </p:spPr>
      </p:cxnSp>
      <p:sp>
        <p:nvSpPr>
          <p:cNvPr id="348" name="Shape 348"/>
          <p:cNvSpPr txBox="1"/>
          <p:nvPr/>
        </p:nvSpPr>
        <p:spPr>
          <a:xfrm>
            <a:off x="11785600" y="7064370"/>
            <a:ext cx="4165499" cy="114300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s-MX" sz="3600" u="none" strike="noStrike" cap="none" dirty="0">
                <a:solidFill>
                  <a:srgbClr val="FFFF00"/>
                </a:solidFill>
                <a:latin typeface="Arial Regular" charset="0"/>
                <a:ea typeface="Arial Regular" charset="0"/>
                <a:cs typeface="Arial Regular" charset="0"/>
                <a:sym typeface="Cabin"/>
              </a:rPr>
              <a:t>El último carácter es un :</a:t>
            </a:r>
            <a:endParaRPr lang="es-MX" sz="3600" b="1" u="none" strike="noStrike" cap="none" dirty="0">
              <a:solidFill>
                <a:srgbClr val="FFFF00"/>
              </a:solidFill>
              <a:latin typeface="Arial Regular" charset="0"/>
              <a:ea typeface="Arial Regular" charset="0"/>
              <a:cs typeface="Arial Regular" charset="0"/>
              <a:sym typeface="Cabin"/>
            </a:endParaRPr>
          </a:p>
        </p:txBody>
      </p:sp>
      <p:cxnSp>
        <p:nvCxnSpPr>
          <p:cNvPr id="349" name="Shape 349"/>
          <p:cNvCxnSpPr/>
          <p:nvPr/>
        </p:nvCxnSpPr>
        <p:spPr>
          <a:xfrm>
            <a:off x="13004875" y="6073845"/>
            <a:ext cx="863400" cy="990599"/>
          </a:xfrm>
          <a:prstGeom prst="straightConnector1">
            <a:avLst/>
          </a:prstGeom>
          <a:noFill/>
          <a:ln w="76200" cap="rnd" cmpd="sng">
            <a:solidFill>
              <a:srgbClr val="FFFF00"/>
            </a:solidFill>
            <a:prstDash val="solid"/>
            <a:miter/>
            <a:headEnd type="stealth" w="med" len="med"/>
            <a:tailEnd type="none" w="med" len="med"/>
          </a:ln>
        </p:spPr>
      </p:cxnSp>
      <p:sp>
        <p:nvSpPr>
          <p:cNvPr id="350" name="Shape 350"/>
          <p:cNvSpPr txBox="1"/>
          <p:nvPr/>
        </p:nvSpPr>
        <p:spPr>
          <a:xfrm>
            <a:off x="1155696" y="7359720"/>
            <a:ext cx="4030200" cy="55230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s-MX" sz="3600" dirty="0">
                <a:solidFill>
                  <a:srgbClr val="FFFF00"/>
                </a:solidFill>
                <a:latin typeface="Arial Regular" charset="0"/>
                <a:ea typeface="Arial Regular" charset="0"/>
                <a:cs typeface="Arial Regular" charset="0"/>
                <a:sym typeface="Cabin"/>
              </a:rPr>
              <a:t>¿Por qué no “</a:t>
            </a:r>
            <a:r>
              <a:rPr lang="es-MX" sz="3600" u="none" strike="noStrike" cap="none" dirty="0">
                <a:solidFill>
                  <a:srgbClr val="FFFF00"/>
                </a:solidFill>
                <a:latin typeface="Arial Regular" charset="0"/>
                <a:ea typeface="Arial Regular" charset="0"/>
                <a:cs typeface="Arial Regular" charset="0"/>
                <a:sym typeface="Cabin"/>
              </a:rPr>
              <a:t>Desde:”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54"/>
        <p:cNvGrpSpPr/>
        <p:nvPr/>
      </p:nvGrpSpPr>
      <p:grpSpPr>
        <a:xfrm>
          <a:off x="0" y="0"/>
          <a:ext cx="0" cy="0"/>
          <a:chOff x="0" y="0"/>
          <a:chExt cx="0" cy="0"/>
        </a:xfrm>
      </p:grpSpPr>
      <p:sp>
        <p:nvSpPr>
          <p:cNvPr id="355" name="Shape 355"/>
          <p:cNvSpPr txBox="1">
            <a:spLocks noGrp="1"/>
          </p:cNvSpPr>
          <p:nvPr>
            <p:ph type="title"/>
          </p:nvPr>
        </p:nvSpPr>
        <p:spPr>
          <a:prstGeom prst="rect">
            <a:avLst/>
          </a:prstGeom>
          <a:noFill/>
          <a:ln>
            <a:noFill/>
          </a:ln>
        </p:spPr>
        <p:txBody>
          <a:bodyPr lIns="38100" tIns="38100" rIns="38100" bIns="38100" anchor="ctr" anchorCtr="0">
            <a:noAutofit/>
          </a:bodyPr>
          <a:lstStyle/>
          <a:p>
            <a:pPr lvl="0">
              <a:spcBef>
                <a:spcPts val="0"/>
              </a:spcBef>
              <a:buClr>
                <a:srgbClr val="00FFFF"/>
              </a:buClr>
              <a:buSzPct val="25000"/>
            </a:pPr>
            <a:r>
              <a:rPr lang="en-US" sz="7600" dirty="0" err="1">
                <a:solidFill>
                  <a:srgbClr val="FFD966"/>
                </a:solidFill>
                <a:latin typeface="Arial Regular" charset="0"/>
                <a:ea typeface="Arial Regular" charset="0"/>
                <a:cs typeface="Arial Regular" charset="0"/>
                <a:sym typeface="Cabin"/>
              </a:rPr>
              <a:t>Búsqueda</a:t>
            </a:r>
            <a:r>
              <a:rPr lang="en-US" sz="7600" dirty="0">
                <a:solidFill>
                  <a:srgbClr val="FFD966"/>
                </a:solidFill>
                <a:latin typeface="Arial Regular" charset="0"/>
                <a:ea typeface="Arial Regular" charset="0"/>
                <a:cs typeface="Arial Regular" charset="0"/>
                <a:sym typeface="Cabin"/>
              </a:rPr>
              <a:t> </a:t>
            </a:r>
            <a:r>
              <a:rPr lang="en-US" sz="7600" u="none" strike="noStrike" cap="none" dirty="0">
                <a:solidFill>
                  <a:srgbClr val="00FFFF"/>
                </a:solidFill>
                <a:latin typeface="Arial Regular" charset="0"/>
                <a:ea typeface="Arial Regular" charset="0"/>
                <a:cs typeface="Arial Regular" charset="0"/>
                <a:sym typeface="Cabin"/>
              </a:rPr>
              <a:t>No-</a:t>
            </a:r>
            <a:r>
              <a:rPr lang="en-US" sz="7600" u="none" strike="noStrike" cap="none" dirty="0" err="1">
                <a:solidFill>
                  <a:srgbClr val="00FFFF"/>
                </a:solidFill>
                <a:latin typeface="Arial Regular" charset="0"/>
                <a:ea typeface="Arial Regular" charset="0"/>
                <a:cs typeface="Arial Regular" charset="0"/>
                <a:sym typeface="Cabin"/>
              </a:rPr>
              <a:t>Codiciosa</a:t>
            </a:r>
            <a:endParaRPr lang="en-US" sz="7600" u="none" strike="noStrike" cap="none" dirty="0">
              <a:solidFill>
                <a:srgbClr val="FFD966"/>
              </a:solidFill>
              <a:latin typeface="Arial Regular" charset="0"/>
              <a:ea typeface="Arial Regular" charset="0"/>
              <a:cs typeface="Arial Regular" charset="0"/>
              <a:sym typeface="Cabin"/>
            </a:endParaRPr>
          </a:p>
        </p:txBody>
      </p:sp>
      <p:sp>
        <p:nvSpPr>
          <p:cNvPr id="356" name="Shape 356"/>
          <p:cNvSpPr txBox="1">
            <a:spLocks noGrp="1"/>
          </p:cNvSpPr>
          <p:nvPr>
            <p:ph idx="1"/>
          </p:nvPr>
        </p:nvSpPr>
        <p:spPr>
          <a:xfrm>
            <a:off x="899574" y="2581469"/>
            <a:ext cx="11416725" cy="1526909"/>
          </a:xfrm>
          <a:prstGeom prst="rect">
            <a:avLst/>
          </a:prstGeom>
          <a:noFill/>
          <a:ln>
            <a:noFill/>
          </a:ln>
        </p:spPr>
        <p:txBody>
          <a:bodyPr lIns="38100" tIns="38100" rIns="38100" bIns="38100" anchor="t" anchorCtr="0">
            <a:noAutofit/>
          </a:bodyPr>
          <a:lstStyle/>
          <a:p>
            <a:pPr marL="378206" marR="0" lvl="0" indent="0" algn="l" rtl="0">
              <a:lnSpc>
                <a:spcPct val="100000"/>
              </a:lnSpc>
              <a:spcBef>
                <a:spcPts val="0"/>
              </a:spcBef>
              <a:spcAft>
                <a:spcPts val="0"/>
              </a:spcAft>
              <a:buClr>
                <a:schemeClr val="lt1"/>
              </a:buClr>
              <a:buSzPct val="100000"/>
              <a:buNone/>
            </a:pPr>
            <a:r>
              <a:rPr lang="es-MX" sz="3600" u="none" strike="noStrike" cap="none" dirty="0">
                <a:solidFill>
                  <a:schemeClr val="lt1"/>
                </a:solidFill>
                <a:latin typeface="Arial Regular" charset="0"/>
                <a:ea typeface="Arial Regular" charset="0"/>
                <a:cs typeface="Arial Regular" charset="0"/>
                <a:sym typeface="Cabin"/>
              </a:rPr>
              <a:t>¡No todos los códigos de repetición de las expresiones regulares son codiciosos! Si agregas el carácter </a:t>
            </a:r>
            <a:r>
              <a:rPr lang="es-MX" sz="3600" u="none" strike="noStrike" cap="none" dirty="0">
                <a:solidFill>
                  <a:srgbClr val="00FFFF"/>
                </a:solidFill>
                <a:latin typeface="Arial Regular" charset="0"/>
                <a:ea typeface="Arial Regular" charset="0"/>
                <a:cs typeface="Arial Regular" charset="0"/>
                <a:sym typeface="Cabin"/>
              </a:rPr>
              <a:t>?</a:t>
            </a:r>
            <a:r>
              <a:rPr lang="es-MX" sz="3600" u="none" strike="noStrike" cap="none" dirty="0">
                <a:solidFill>
                  <a:schemeClr val="lt1"/>
                </a:solidFill>
                <a:latin typeface="Arial Regular" charset="0"/>
                <a:ea typeface="Arial Regular" charset="0"/>
                <a:cs typeface="Arial Regular" charset="0"/>
                <a:sym typeface="Cabin"/>
              </a:rPr>
              <a:t>, el + y * se relajan un poco...</a:t>
            </a:r>
          </a:p>
        </p:txBody>
      </p:sp>
      <p:sp>
        <p:nvSpPr>
          <p:cNvPr id="357" name="Shape 357"/>
          <p:cNvSpPr txBox="1"/>
          <p:nvPr/>
        </p:nvSpPr>
        <p:spPr>
          <a:xfrm>
            <a:off x="987425" y="4597400"/>
            <a:ext cx="10033000" cy="27051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New"/>
                <a:cs typeface="Courier"/>
                <a:sym typeface="Courier New"/>
              </a:rPr>
              <a:t>&gt;&gt;&gt; import re</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New"/>
                <a:cs typeface="Courier"/>
                <a:sym typeface="Courier New"/>
              </a:rPr>
              <a:t>&gt;&gt;&gt; x = '</a:t>
            </a:r>
            <a:r>
              <a:rPr lang="en-US" sz="3000" i="0" u="none" strike="noStrike" cap="none" dirty="0">
                <a:solidFill>
                  <a:srgbClr val="00FFFF"/>
                </a:solidFill>
                <a:latin typeface="Courier"/>
                <a:ea typeface="Courier New"/>
                <a:cs typeface="Courier"/>
                <a:sym typeface="Courier New"/>
              </a:rPr>
              <a:t>From:</a:t>
            </a:r>
            <a:r>
              <a:rPr lang="en-US" sz="3000" i="0" u="none" strike="noStrike" cap="none" dirty="0">
                <a:solidFill>
                  <a:srgbClr val="FF00FF"/>
                </a:solidFill>
                <a:latin typeface="Courier"/>
                <a:ea typeface="Courier New"/>
                <a:cs typeface="Courier"/>
                <a:sym typeface="Courier New"/>
              </a:rPr>
              <a:t> </a:t>
            </a:r>
            <a:r>
              <a:rPr lang="en-US" sz="3000" i="0" u="none" strike="noStrike" cap="none" dirty="0">
                <a:solidFill>
                  <a:schemeClr val="lt1"/>
                </a:solidFill>
                <a:latin typeface="Courier"/>
                <a:ea typeface="Courier New"/>
                <a:cs typeface="Courier"/>
                <a:sym typeface="Courier New"/>
              </a:rPr>
              <a:t>Using the : character'</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New"/>
                <a:cs typeface="Courier"/>
                <a:sym typeface="Courier New"/>
              </a:rPr>
              <a:t>&gt;&gt;&gt; y = </a:t>
            </a:r>
            <a:r>
              <a:rPr lang="en-US" sz="3000" i="0" u="none" strike="noStrike" cap="none" dirty="0" err="1">
                <a:solidFill>
                  <a:schemeClr val="lt1"/>
                </a:solidFill>
                <a:latin typeface="Courier"/>
                <a:ea typeface="Courier New"/>
                <a:cs typeface="Courier"/>
                <a:sym typeface="Courier New"/>
              </a:rPr>
              <a:t>re.findall</a:t>
            </a:r>
            <a:r>
              <a:rPr lang="en-US" sz="3000" i="0" u="none" strike="noStrike" cap="none" dirty="0">
                <a:solidFill>
                  <a:schemeClr val="lt1"/>
                </a:solidFill>
                <a:latin typeface="Courier"/>
                <a:ea typeface="Courier New"/>
                <a:cs typeface="Courier"/>
                <a:sym typeface="Courier New"/>
              </a:rPr>
              <a:t>('</a:t>
            </a:r>
            <a:r>
              <a:rPr lang="en-US" sz="3000" i="0" u="none" strike="noStrike" cap="none" dirty="0">
                <a:solidFill>
                  <a:srgbClr val="FFFF00"/>
                </a:solidFill>
                <a:latin typeface="Courier"/>
                <a:ea typeface="Courier New"/>
                <a:cs typeface="Courier"/>
                <a:sym typeface="Courier New"/>
              </a:rPr>
              <a:t>^F.+?:</a:t>
            </a:r>
            <a:r>
              <a:rPr lang="en-US" sz="3000" i="0" u="none" strike="noStrike" cap="none" dirty="0">
                <a:solidFill>
                  <a:schemeClr val="lt1"/>
                </a:solidFill>
                <a:latin typeface="Courier"/>
                <a:ea typeface="Courier New"/>
                <a:cs typeface="Courier"/>
                <a:sym typeface="Courier New"/>
              </a:rPr>
              <a:t>', x)</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New"/>
                <a:cs typeface="Courier"/>
                <a:sym typeface="Courier New"/>
              </a:rPr>
              <a:t>&gt;&gt;&gt; print(y)</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New"/>
                <a:cs typeface="Courier"/>
                <a:sym typeface="Courier New"/>
              </a:rPr>
              <a:t>['</a:t>
            </a:r>
            <a:r>
              <a:rPr lang="en-US" sz="3000" i="0" u="none" strike="noStrike" cap="none" dirty="0">
                <a:solidFill>
                  <a:srgbClr val="00FF00"/>
                </a:solidFill>
                <a:latin typeface="Courier"/>
                <a:ea typeface="Courier New"/>
                <a:cs typeface="Courier"/>
                <a:sym typeface="Courier New"/>
              </a:rPr>
              <a:t>From:</a:t>
            </a:r>
            <a:r>
              <a:rPr lang="en-US" sz="3000" i="0" u="none" strike="noStrike" cap="none" dirty="0">
                <a:solidFill>
                  <a:schemeClr val="lt1"/>
                </a:solidFill>
                <a:latin typeface="Courier"/>
                <a:ea typeface="Courier New"/>
                <a:cs typeface="Courier"/>
                <a:sym typeface="Courier New"/>
              </a:rPr>
              <a:t>']</a:t>
            </a:r>
          </a:p>
        </p:txBody>
      </p:sp>
      <p:sp>
        <p:nvSpPr>
          <p:cNvPr id="358" name="Shape 358"/>
          <p:cNvSpPr txBox="1"/>
          <p:nvPr/>
        </p:nvSpPr>
        <p:spPr>
          <a:xfrm>
            <a:off x="10833100" y="5281604"/>
            <a:ext cx="2966399" cy="10287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00FF00"/>
              </a:buClr>
              <a:buSzPct val="25000"/>
              <a:buFont typeface="Cabin"/>
              <a:buNone/>
            </a:pPr>
            <a:r>
              <a:rPr lang="en-US" sz="6000" b="0" i="0" u="none" strike="noStrike" cap="none">
                <a:solidFill>
                  <a:srgbClr val="00FF00"/>
                </a:solidFill>
                <a:latin typeface="Courier"/>
                <a:ea typeface="Courier New"/>
                <a:cs typeface="Courier"/>
                <a:sym typeface="Courier New"/>
              </a:rPr>
              <a:t>^F</a:t>
            </a:r>
            <a:r>
              <a:rPr lang="en-US" sz="6000" b="0" i="0" u="none" strike="noStrike" cap="none">
                <a:solidFill>
                  <a:srgbClr val="FF7F00"/>
                </a:solidFill>
                <a:latin typeface="Courier"/>
                <a:ea typeface="Courier New"/>
                <a:cs typeface="Courier"/>
                <a:sym typeface="Courier New"/>
              </a:rPr>
              <a:t>.+?</a:t>
            </a:r>
            <a:r>
              <a:rPr lang="en-US" sz="6000" i="0" u="none" strike="noStrike" cap="none">
                <a:solidFill>
                  <a:srgbClr val="FFFF00"/>
                </a:solidFill>
                <a:latin typeface="Courier"/>
                <a:ea typeface="Courier New"/>
                <a:cs typeface="Courier"/>
                <a:sym typeface="Courier New"/>
              </a:rPr>
              <a:t>:</a:t>
            </a:r>
          </a:p>
        </p:txBody>
      </p:sp>
      <p:sp>
        <p:nvSpPr>
          <p:cNvPr id="359" name="Shape 359"/>
          <p:cNvSpPr txBox="1"/>
          <p:nvPr/>
        </p:nvSpPr>
        <p:spPr>
          <a:xfrm>
            <a:off x="12747625" y="3344854"/>
            <a:ext cx="3238499" cy="166380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7F00"/>
              </a:buClr>
              <a:buSzPct val="25000"/>
              <a:buFont typeface="Cabin"/>
              <a:buNone/>
            </a:pPr>
            <a:r>
              <a:rPr lang="es-MX" sz="3600" u="none" strike="noStrike" cap="none" dirty="0">
                <a:solidFill>
                  <a:srgbClr val="FF7F00"/>
                </a:solidFill>
                <a:latin typeface="Arial Regular" charset="0"/>
                <a:ea typeface="Arial Regular" charset="0"/>
                <a:cs typeface="Arial Regular" charset="0"/>
                <a:sym typeface="Cabin"/>
              </a:rPr>
              <a:t>Uno o más caracteres pero no codicioso</a:t>
            </a:r>
          </a:p>
        </p:txBody>
      </p:sp>
      <p:cxnSp>
        <p:nvCxnSpPr>
          <p:cNvPr id="360" name="Shape 360"/>
          <p:cNvCxnSpPr>
            <a:stCxn id="358" idx="0"/>
          </p:cNvCxnSpPr>
          <p:nvPr/>
        </p:nvCxnSpPr>
        <p:spPr>
          <a:xfrm rot="10800000" flipH="1">
            <a:off x="12316299" y="4472204"/>
            <a:ext cx="547800" cy="809400"/>
          </a:xfrm>
          <a:prstGeom prst="straightConnector1">
            <a:avLst/>
          </a:prstGeom>
          <a:noFill/>
          <a:ln w="76200" cap="rnd" cmpd="sng">
            <a:solidFill>
              <a:srgbClr val="FF7F00"/>
            </a:solidFill>
            <a:prstDash val="solid"/>
            <a:miter/>
            <a:headEnd type="stealth" w="med" len="med"/>
            <a:tailEnd type="none" w="med" len="med"/>
          </a:ln>
        </p:spPr>
      </p:cxnSp>
      <p:sp>
        <p:nvSpPr>
          <p:cNvPr id="361" name="Shape 361"/>
          <p:cNvSpPr txBox="1"/>
          <p:nvPr/>
        </p:nvSpPr>
        <p:spPr>
          <a:xfrm>
            <a:off x="7289800" y="7180254"/>
            <a:ext cx="4165499" cy="114300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s-MX" sz="3600" u="none" strike="noStrike" cap="none" dirty="0">
                <a:solidFill>
                  <a:srgbClr val="00FF00"/>
                </a:solidFill>
                <a:latin typeface="Arial Regular" charset="0"/>
                <a:ea typeface="Arial Regular" charset="0"/>
                <a:cs typeface="Arial Regular" charset="0"/>
                <a:sym typeface="Cabin"/>
              </a:rPr>
              <a:t>El primer carácter es una F</a:t>
            </a:r>
          </a:p>
        </p:txBody>
      </p:sp>
      <p:cxnSp>
        <p:nvCxnSpPr>
          <p:cNvPr id="362" name="Shape 362"/>
          <p:cNvCxnSpPr/>
          <p:nvPr/>
        </p:nvCxnSpPr>
        <p:spPr>
          <a:xfrm flipH="1">
            <a:off x="10644036" y="6311890"/>
            <a:ext cx="514499" cy="935099"/>
          </a:xfrm>
          <a:prstGeom prst="straightConnector1">
            <a:avLst/>
          </a:prstGeom>
          <a:noFill/>
          <a:ln w="76200" cap="rnd" cmpd="sng">
            <a:solidFill>
              <a:srgbClr val="00FF00"/>
            </a:solidFill>
            <a:prstDash val="solid"/>
            <a:miter/>
            <a:headEnd type="stealth" w="med" len="med"/>
            <a:tailEnd type="none" w="med" len="med"/>
          </a:ln>
        </p:spPr>
      </p:cxnSp>
      <p:sp>
        <p:nvSpPr>
          <p:cNvPr id="363" name="Shape 363"/>
          <p:cNvSpPr txBox="1"/>
          <p:nvPr/>
        </p:nvSpPr>
        <p:spPr>
          <a:xfrm>
            <a:off x="11785600" y="7192954"/>
            <a:ext cx="4165499" cy="114300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s-MX" sz="3600" u="none" strike="noStrike" cap="none" dirty="0">
                <a:solidFill>
                  <a:srgbClr val="FFFF00"/>
                </a:solidFill>
                <a:latin typeface="Arial Regular" charset="0"/>
                <a:ea typeface="Arial Regular" charset="0"/>
                <a:cs typeface="Arial Regular" charset="0"/>
                <a:sym typeface="Cabin"/>
              </a:rPr>
              <a:t>El último carácter es un :</a:t>
            </a:r>
            <a:endParaRPr lang="es-MX" sz="3600" b="1" u="none" strike="noStrike" cap="none" dirty="0">
              <a:solidFill>
                <a:srgbClr val="FFFF00"/>
              </a:solidFill>
              <a:latin typeface="Arial Regular" charset="0"/>
              <a:ea typeface="Arial Regular" charset="0"/>
              <a:cs typeface="Arial Regular" charset="0"/>
              <a:sym typeface="Cabin"/>
            </a:endParaRPr>
          </a:p>
        </p:txBody>
      </p:sp>
      <p:cxnSp>
        <p:nvCxnSpPr>
          <p:cNvPr id="364" name="Shape 364"/>
          <p:cNvCxnSpPr>
            <a:endCxn id="363" idx="0"/>
          </p:cNvCxnSpPr>
          <p:nvPr/>
        </p:nvCxnSpPr>
        <p:spPr>
          <a:xfrm>
            <a:off x="13483749" y="6217054"/>
            <a:ext cx="384600" cy="975900"/>
          </a:xfrm>
          <a:prstGeom prst="straightConnector1">
            <a:avLst/>
          </a:prstGeom>
          <a:noFill/>
          <a:ln w="76200" cap="rnd" cmpd="sng">
            <a:solidFill>
              <a:srgbClr val="FFFF00"/>
            </a:solidFill>
            <a:prstDash val="solid"/>
            <a:miter/>
            <a:headEnd type="stealth" w="med" len="med"/>
            <a:tailEnd type="none" w="med" len="med"/>
          </a:ln>
        </p:spPr>
      </p:cxn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68"/>
        <p:cNvGrpSpPr/>
        <p:nvPr/>
      </p:nvGrpSpPr>
      <p:grpSpPr>
        <a:xfrm>
          <a:off x="0" y="0"/>
          <a:ext cx="0" cy="0"/>
          <a:chOff x="0" y="0"/>
          <a:chExt cx="0" cy="0"/>
        </a:xfrm>
      </p:grpSpPr>
      <p:sp>
        <p:nvSpPr>
          <p:cNvPr id="369" name="Shape 369"/>
          <p:cNvSpPr txBox="1">
            <a:spLocks noGrp="1"/>
          </p:cNvSpPr>
          <p:nvPr>
            <p:ph type="title"/>
          </p:nvPr>
        </p:nvSpPr>
        <p:spPr>
          <a:xfrm>
            <a:off x="0" y="905084"/>
            <a:ext cx="16256000" cy="1247721"/>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n-US" sz="7600" u="none" strike="noStrike" cap="none" dirty="0" err="1">
                <a:solidFill>
                  <a:srgbClr val="FFD966"/>
                </a:solidFill>
                <a:latin typeface="Arial Regular" charset="0"/>
                <a:ea typeface="Arial Regular" charset="0"/>
                <a:cs typeface="Arial Regular" charset="0"/>
                <a:sym typeface="Cabin"/>
              </a:rPr>
              <a:t>Ajustando</a:t>
            </a:r>
            <a:r>
              <a:rPr lang="en-US" sz="7600" u="none" strike="noStrike" cap="none" dirty="0">
                <a:solidFill>
                  <a:srgbClr val="FFD966"/>
                </a:solidFill>
                <a:latin typeface="Arial Regular" charset="0"/>
                <a:ea typeface="Arial Regular" charset="0"/>
                <a:cs typeface="Arial Regular" charset="0"/>
                <a:sym typeface="Cabin"/>
              </a:rPr>
              <a:t> </a:t>
            </a:r>
            <a:r>
              <a:rPr lang="en-US" sz="7600" u="none" strike="noStrike" cap="none" dirty="0" err="1">
                <a:solidFill>
                  <a:srgbClr val="FFD966"/>
                </a:solidFill>
                <a:latin typeface="Arial Regular" charset="0"/>
                <a:ea typeface="Arial Regular" charset="0"/>
                <a:cs typeface="Arial Regular" charset="0"/>
                <a:sym typeface="Cabin"/>
              </a:rPr>
              <a:t>Extracción</a:t>
            </a:r>
            <a:r>
              <a:rPr lang="en-US" sz="7600" u="none" strike="noStrike" cap="none" dirty="0">
                <a:solidFill>
                  <a:srgbClr val="FFD966"/>
                </a:solidFill>
                <a:latin typeface="Arial Regular" charset="0"/>
                <a:ea typeface="Arial Regular" charset="0"/>
                <a:cs typeface="Arial Regular" charset="0"/>
                <a:sym typeface="Cabin"/>
              </a:rPr>
              <a:t> de </a:t>
            </a:r>
            <a:r>
              <a:rPr lang="en-US" sz="7600" u="none" strike="noStrike" cap="none" dirty="0" err="1">
                <a:solidFill>
                  <a:srgbClr val="FFD966"/>
                </a:solidFill>
                <a:latin typeface="Arial Regular" charset="0"/>
                <a:ea typeface="Arial Regular" charset="0"/>
                <a:cs typeface="Arial Regular" charset="0"/>
                <a:sym typeface="Cabin"/>
              </a:rPr>
              <a:t>Cadenas</a:t>
            </a:r>
            <a:endParaRPr lang="en-US" sz="7600" u="none" strike="noStrike" cap="none" dirty="0">
              <a:solidFill>
                <a:srgbClr val="FFD966"/>
              </a:solidFill>
              <a:latin typeface="Arial Regular" charset="0"/>
              <a:ea typeface="Arial Regular" charset="0"/>
              <a:cs typeface="Arial Regular" charset="0"/>
              <a:sym typeface="Cabin"/>
            </a:endParaRPr>
          </a:p>
        </p:txBody>
      </p:sp>
      <p:sp>
        <p:nvSpPr>
          <p:cNvPr id="370" name="Shape 370"/>
          <p:cNvSpPr txBox="1">
            <a:spLocks noGrp="1"/>
          </p:cNvSpPr>
          <p:nvPr>
            <p:ph idx="1"/>
          </p:nvPr>
        </p:nvSpPr>
        <p:spPr>
          <a:xfrm>
            <a:off x="1155700" y="2603501"/>
            <a:ext cx="13932000" cy="4065452"/>
          </a:xfrm>
          <a:prstGeom prst="rect">
            <a:avLst/>
          </a:prstGeom>
          <a:noFill/>
          <a:ln>
            <a:noFill/>
          </a:ln>
        </p:spPr>
        <p:txBody>
          <a:bodyPr lIns="38100" tIns="38100" rIns="38100" bIns="38100" anchor="t" anchorCtr="0">
            <a:noAutofit/>
          </a:bodyPr>
          <a:lstStyle/>
          <a:p>
            <a:pPr marL="0" marR="0" lvl="0" indent="0" algn="l" rtl="0">
              <a:lnSpc>
                <a:spcPct val="100000"/>
              </a:lnSpc>
              <a:spcBef>
                <a:spcPts val="0"/>
              </a:spcBef>
              <a:spcAft>
                <a:spcPts val="0"/>
              </a:spcAft>
              <a:buSzPct val="100000"/>
              <a:buNone/>
            </a:pPr>
            <a:r>
              <a:rPr lang="es-MX" sz="3600" u="none" strike="noStrike" cap="none" dirty="0">
                <a:solidFill>
                  <a:schemeClr val="lt1"/>
                </a:solidFill>
                <a:latin typeface="Arial Regular" charset="0"/>
                <a:ea typeface="Arial Regular" charset="0"/>
                <a:cs typeface="Arial Regular" charset="0"/>
                <a:sym typeface="Cabin"/>
              </a:rPr>
              <a:t>Puedes redefinir la coincidencia de </a:t>
            </a:r>
            <a:r>
              <a:rPr lang="es-MX" sz="3600" u="none" strike="noStrike" cap="none" dirty="0" err="1">
                <a:solidFill>
                  <a:srgbClr val="FF00FF"/>
                </a:solidFill>
                <a:latin typeface="Arial Regular" charset="0"/>
                <a:ea typeface="Arial Regular" charset="0"/>
                <a:cs typeface="Arial Regular" charset="0"/>
                <a:sym typeface="Cabin"/>
              </a:rPr>
              <a:t>re.findall</a:t>
            </a:r>
            <a:r>
              <a:rPr lang="es-MX" sz="3600" u="none" strike="noStrike" cap="none" dirty="0">
                <a:solidFill>
                  <a:srgbClr val="FF00FF"/>
                </a:solidFill>
                <a:latin typeface="Arial Regular" charset="0"/>
                <a:ea typeface="Arial Regular" charset="0"/>
                <a:cs typeface="Arial Regular" charset="0"/>
                <a:sym typeface="Cabin"/>
              </a:rPr>
              <a:t>() </a:t>
            </a:r>
            <a:r>
              <a:rPr lang="es-MX" sz="3600" dirty="0">
                <a:solidFill>
                  <a:schemeClr val="lt1"/>
                </a:solidFill>
                <a:latin typeface="Arial Regular" charset="0"/>
                <a:ea typeface="Arial Regular" charset="0"/>
                <a:cs typeface="Arial Regular" charset="0"/>
                <a:sym typeface="Cabin"/>
              </a:rPr>
              <a:t>y determinar de forma separada qué porción de la coincidencia va a ser extraída utilizando paréntesis</a:t>
            </a:r>
            <a:endParaRPr lang="es-MX" sz="3600" u="none" strike="noStrike" cap="none" dirty="0">
              <a:solidFill>
                <a:schemeClr val="lt1"/>
              </a:solidFill>
              <a:latin typeface="Arial Regular" charset="0"/>
              <a:ea typeface="Arial Regular" charset="0"/>
              <a:cs typeface="Arial Regular" charset="0"/>
              <a:sym typeface="Cabin"/>
            </a:endParaRPr>
          </a:p>
        </p:txBody>
      </p:sp>
      <p:sp>
        <p:nvSpPr>
          <p:cNvPr id="371" name="Shape 371"/>
          <p:cNvSpPr txBox="1"/>
          <p:nvPr/>
        </p:nvSpPr>
        <p:spPr>
          <a:xfrm>
            <a:off x="916899" y="4675563"/>
            <a:ext cx="14409602" cy="6730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7F00"/>
              </a:buClr>
              <a:buSzPct val="25000"/>
              <a:buFont typeface="Arial"/>
              <a:buNone/>
            </a:pPr>
            <a:r>
              <a:rPr lang="en-US" sz="3000" i="0" u="none" strike="noStrike" cap="none" dirty="0">
                <a:solidFill>
                  <a:srgbClr val="FF7F00"/>
                </a:solidFill>
                <a:latin typeface="Courier"/>
                <a:ea typeface="Courier New"/>
                <a:cs typeface="Courier"/>
                <a:sym typeface="Courier New"/>
              </a:rPr>
              <a:t>From </a:t>
            </a:r>
            <a:r>
              <a:rPr lang="en-US" sz="3000" i="0" u="none" strike="noStrike" cap="none" dirty="0" err="1">
                <a:solidFill>
                  <a:srgbClr val="00FF00"/>
                </a:solidFill>
                <a:latin typeface="Courier"/>
                <a:ea typeface="Courier New"/>
                <a:cs typeface="Courier"/>
                <a:sym typeface="Courier New"/>
              </a:rPr>
              <a:t>stephen.marquard@uct.ac.za</a:t>
            </a:r>
            <a:r>
              <a:rPr lang="en-US" sz="3000" i="0" u="none" strike="noStrike" cap="none" dirty="0">
                <a:solidFill>
                  <a:srgbClr val="FF7F00"/>
                </a:solidFill>
                <a:latin typeface="Courier"/>
                <a:ea typeface="Courier New"/>
                <a:cs typeface="Courier"/>
                <a:sym typeface="Courier New"/>
              </a:rPr>
              <a:t> Sat Jan  5 09:14:16 2008</a:t>
            </a:r>
          </a:p>
        </p:txBody>
      </p:sp>
      <p:sp>
        <p:nvSpPr>
          <p:cNvPr id="372" name="Shape 372"/>
          <p:cNvSpPr txBox="1"/>
          <p:nvPr/>
        </p:nvSpPr>
        <p:spPr>
          <a:xfrm>
            <a:off x="1345042" y="5765787"/>
            <a:ext cx="11107074" cy="1945784"/>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New"/>
                <a:cs typeface="Courier"/>
                <a:sym typeface="Courier New"/>
              </a:rPr>
              <a:t>&gt;&gt;&gt; y = </a:t>
            </a:r>
            <a:r>
              <a:rPr lang="en-US" sz="3000" i="0" u="none" strike="noStrike" cap="none" dirty="0" err="1">
                <a:solidFill>
                  <a:schemeClr val="lt1"/>
                </a:solidFill>
                <a:latin typeface="Courier"/>
                <a:ea typeface="Courier New"/>
                <a:cs typeface="Courier"/>
                <a:sym typeface="Courier New"/>
              </a:rPr>
              <a:t>re.findall</a:t>
            </a:r>
            <a:r>
              <a:rPr lang="en-US" sz="3000" i="0" u="none" strike="noStrike" cap="none" dirty="0">
                <a:solidFill>
                  <a:schemeClr val="lt1"/>
                </a:solidFill>
                <a:latin typeface="Courier"/>
                <a:ea typeface="Courier New"/>
                <a:cs typeface="Courier"/>
                <a:sym typeface="Courier New"/>
              </a:rPr>
              <a:t>('</a:t>
            </a:r>
            <a:r>
              <a:rPr lang="en-US" sz="3000" i="0" u="none" strike="noStrike" cap="none" dirty="0">
                <a:solidFill>
                  <a:srgbClr val="FFFF00"/>
                </a:solidFill>
                <a:latin typeface="Courier"/>
                <a:ea typeface="Courier New"/>
                <a:cs typeface="Courier"/>
                <a:sym typeface="Courier New"/>
              </a:rPr>
              <a:t>\S+@\</a:t>
            </a:r>
            <a:r>
              <a:rPr lang="en-US" sz="3000" i="0" u="none" strike="noStrike" cap="none" dirty="0" err="1">
                <a:solidFill>
                  <a:srgbClr val="FFFF00"/>
                </a:solidFill>
                <a:latin typeface="Courier"/>
                <a:ea typeface="Courier New"/>
                <a:cs typeface="Courier"/>
                <a:sym typeface="Courier New"/>
              </a:rPr>
              <a:t>S+</a:t>
            </a:r>
            <a:r>
              <a:rPr lang="en-US" sz="3000" i="0" u="none" strike="noStrike" cap="none" dirty="0" err="1">
                <a:solidFill>
                  <a:schemeClr val="lt1"/>
                </a:solidFill>
                <a:latin typeface="Courier"/>
                <a:ea typeface="Courier New"/>
                <a:cs typeface="Courier"/>
                <a:sym typeface="Courier New"/>
              </a:rPr>
              <a:t>',x</a:t>
            </a:r>
            <a:r>
              <a:rPr lang="en-US" sz="3000" i="0" u="none" strike="noStrike" cap="none" dirty="0">
                <a:solidFill>
                  <a:schemeClr val="lt1"/>
                </a:solidFill>
                <a:latin typeface="Courier"/>
                <a:ea typeface="Courier New"/>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New"/>
                <a:cs typeface="Courier"/>
                <a:sym typeface="Courier New"/>
              </a:rPr>
              <a:t>&gt;&gt;&gt; print(y)</a:t>
            </a:r>
          </a:p>
          <a:p>
            <a:pPr marL="0" marR="0" lvl="0" indent="0" algn="l" rtl="0">
              <a:lnSpc>
                <a:spcPct val="100000"/>
              </a:lnSpc>
              <a:spcBef>
                <a:spcPts val="0"/>
              </a:spcBef>
              <a:spcAft>
                <a:spcPts val="0"/>
              </a:spcAft>
              <a:buClr>
                <a:srgbClr val="FFFF00"/>
              </a:buClr>
              <a:buSzPct val="25000"/>
              <a:buFont typeface="Cabin"/>
              <a:buNone/>
            </a:pPr>
            <a:r>
              <a:rPr lang="en-US" sz="3000" i="0" u="none" strike="noStrike" cap="none" dirty="0">
                <a:solidFill>
                  <a:srgbClr val="FFFF00"/>
                </a:solidFill>
                <a:latin typeface="Courier"/>
                <a:ea typeface="Courier New"/>
                <a:cs typeface="Courier"/>
                <a:sym typeface="Courier New"/>
              </a:rPr>
              <a:t>['</a:t>
            </a:r>
            <a:r>
              <a:rPr lang="en-US" sz="3000" i="0" u="none" strike="noStrike" cap="none" dirty="0" err="1">
                <a:solidFill>
                  <a:srgbClr val="FFFF00"/>
                </a:solidFill>
                <a:latin typeface="Courier"/>
                <a:ea typeface="Courier New"/>
                <a:cs typeface="Courier"/>
                <a:sym typeface="Courier New"/>
              </a:rPr>
              <a:t>stephen.marquard@uct.ac.za</a:t>
            </a:r>
            <a:r>
              <a:rPr lang="en-US" sz="3000" i="0" u="none" strike="noStrike" cap="none" dirty="0">
                <a:solidFill>
                  <a:srgbClr val="FFFF00"/>
                </a:solidFill>
                <a:latin typeface="Courier"/>
                <a:ea typeface="Courier New"/>
                <a:cs typeface="Courier"/>
                <a:sym typeface="Courier New"/>
              </a:rPr>
              <a:t>’]</a:t>
            </a:r>
          </a:p>
        </p:txBody>
      </p:sp>
      <p:sp>
        <p:nvSpPr>
          <p:cNvPr id="373" name="Shape 373"/>
          <p:cNvSpPr txBox="1"/>
          <p:nvPr/>
        </p:nvSpPr>
        <p:spPr>
          <a:xfrm>
            <a:off x="11945942" y="5429625"/>
            <a:ext cx="3238499" cy="9269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00FF00"/>
              </a:buClr>
              <a:buSzPct val="25000"/>
              <a:buFont typeface="Cabin"/>
              <a:buNone/>
            </a:pPr>
            <a:r>
              <a:rPr lang="en-US" sz="4400" b="0" i="0" u="none" strike="noStrike" cap="none">
                <a:solidFill>
                  <a:srgbClr val="00FF00"/>
                </a:solidFill>
                <a:latin typeface="Courier"/>
                <a:ea typeface="Courier New"/>
                <a:cs typeface="Courier"/>
                <a:sym typeface="Courier New"/>
              </a:rPr>
              <a:t>\S+</a:t>
            </a:r>
            <a:r>
              <a:rPr lang="en-US" sz="4400">
                <a:solidFill>
                  <a:srgbClr val="FFFF00"/>
                </a:solidFill>
                <a:latin typeface="Courier"/>
                <a:ea typeface="Courier New"/>
                <a:cs typeface="Courier"/>
                <a:sym typeface="Courier New"/>
              </a:rPr>
              <a:t>@</a:t>
            </a:r>
            <a:r>
              <a:rPr lang="en-US" sz="4400" b="0" i="0" u="none" strike="noStrike" cap="none">
                <a:solidFill>
                  <a:srgbClr val="00FF00"/>
                </a:solidFill>
                <a:latin typeface="Courier"/>
                <a:ea typeface="Courier New"/>
                <a:cs typeface="Courier"/>
                <a:sym typeface="Courier New"/>
              </a:rPr>
              <a:t>\S+</a:t>
            </a:r>
          </a:p>
        </p:txBody>
      </p:sp>
      <p:sp>
        <p:nvSpPr>
          <p:cNvPr id="374" name="Shape 374"/>
          <p:cNvSpPr txBox="1"/>
          <p:nvPr/>
        </p:nvSpPr>
        <p:spPr>
          <a:xfrm>
            <a:off x="11557408" y="7236369"/>
            <a:ext cx="4015566" cy="166380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n-US" sz="3600" u="none" strike="noStrike" cap="none" dirty="0">
                <a:solidFill>
                  <a:srgbClr val="00FF00"/>
                </a:solidFill>
                <a:latin typeface="Arial Regular" charset="0"/>
                <a:ea typeface="Arial Regular" charset="0"/>
                <a:cs typeface="Arial Regular" charset="0"/>
                <a:sym typeface="Cabin"/>
              </a:rPr>
              <a:t>Al </a:t>
            </a:r>
            <a:r>
              <a:rPr lang="en-US" sz="3600" u="none" strike="noStrike" cap="none" dirty="0" err="1">
                <a:solidFill>
                  <a:srgbClr val="00FF00"/>
                </a:solidFill>
                <a:latin typeface="Arial Regular" charset="0"/>
                <a:ea typeface="Arial Regular" charset="0"/>
                <a:cs typeface="Arial Regular" charset="0"/>
                <a:sym typeface="Cabin"/>
              </a:rPr>
              <a:t>menos</a:t>
            </a:r>
            <a:r>
              <a:rPr lang="en-US" sz="3600" u="none" strike="noStrike" cap="none" dirty="0">
                <a:solidFill>
                  <a:srgbClr val="00FF00"/>
                </a:solidFill>
                <a:latin typeface="Arial Regular" charset="0"/>
                <a:ea typeface="Arial Regular" charset="0"/>
                <a:cs typeface="Arial Regular" charset="0"/>
                <a:sym typeface="Cabin"/>
              </a:rPr>
              <a:t> un </a:t>
            </a:r>
            <a:r>
              <a:rPr lang="en-US" sz="3600" u="none" strike="noStrike" cap="none" dirty="0" err="1">
                <a:solidFill>
                  <a:srgbClr val="00FF00"/>
                </a:solidFill>
                <a:latin typeface="Arial Regular" charset="0"/>
                <a:ea typeface="Arial Regular" charset="0"/>
                <a:cs typeface="Arial Regular" charset="0"/>
                <a:sym typeface="Cabin"/>
              </a:rPr>
              <a:t>carácter</a:t>
            </a:r>
            <a:r>
              <a:rPr lang="en-US" sz="3600" u="none" strike="noStrike" cap="none" dirty="0">
                <a:solidFill>
                  <a:srgbClr val="00FF00"/>
                </a:solidFill>
                <a:latin typeface="Arial Regular" charset="0"/>
                <a:ea typeface="Arial Regular" charset="0"/>
                <a:cs typeface="Arial Regular" charset="0"/>
                <a:sym typeface="Cabin"/>
              </a:rPr>
              <a:t> que no es </a:t>
            </a:r>
            <a:r>
              <a:rPr lang="en-US" sz="3600" u="none" strike="noStrike" cap="none" dirty="0" err="1">
                <a:solidFill>
                  <a:srgbClr val="00FF00"/>
                </a:solidFill>
                <a:latin typeface="Arial Regular" charset="0"/>
                <a:ea typeface="Arial Regular" charset="0"/>
                <a:cs typeface="Arial Regular" charset="0"/>
                <a:sym typeface="Cabin"/>
              </a:rPr>
              <a:t>espacio</a:t>
            </a:r>
            <a:r>
              <a:rPr lang="en-US" sz="3600" u="none" strike="noStrike" cap="none" dirty="0">
                <a:solidFill>
                  <a:srgbClr val="00FF00"/>
                </a:solidFill>
                <a:latin typeface="Arial Regular" charset="0"/>
                <a:ea typeface="Arial Regular" charset="0"/>
                <a:cs typeface="Arial Regular" charset="0"/>
                <a:sym typeface="Cabin"/>
              </a:rPr>
              <a:t> </a:t>
            </a:r>
            <a:r>
              <a:rPr lang="en-US" sz="3600" u="none" strike="noStrike" cap="none" dirty="0" err="1">
                <a:solidFill>
                  <a:srgbClr val="00FF00"/>
                </a:solidFill>
                <a:latin typeface="Arial Regular" charset="0"/>
                <a:ea typeface="Arial Regular" charset="0"/>
                <a:cs typeface="Arial Regular" charset="0"/>
                <a:sym typeface="Cabin"/>
              </a:rPr>
              <a:t>en</a:t>
            </a:r>
            <a:r>
              <a:rPr lang="en-US" sz="3600" u="none" strike="noStrike" cap="none" dirty="0">
                <a:solidFill>
                  <a:srgbClr val="00FF00"/>
                </a:solidFill>
                <a:latin typeface="Arial Regular" charset="0"/>
                <a:ea typeface="Arial Regular" charset="0"/>
                <a:cs typeface="Arial Regular" charset="0"/>
                <a:sym typeface="Cabin"/>
              </a:rPr>
              <a:t> </a:t>
            </a:r>
            <a:r>
              <a:rPr lang="en-US" sz="3600" u="none" strike="noStrike" cap="none" dirty="0" err="1">
                <a:solidFill>
                  <a:srgbClr val="00FF00"/>
                </a:solidFill>
                <a:latin typeface="Arial Regular" charset="0"/>
                <a:ea typeface="Arial Regular" charset="0"/>
                <a:cs typeface="Arial Regular" charset="0"/>
                <a:sym typeface="Cabin"/>
              </a:rPr>
              <a:t>blanco</a:t>
            </a:r>
            <a:endParaRPr lang="en-US" sz="3600" u="none" strike="noStrike" cap="none" dirty="0">
              <a:solidFill>
                <a:srgbClr val="00FF00"/>
              </a:solidFill>
              <a:latin typeface="Arial Regular" charset="0"/>
              <a:ea typeface="Arial Regular" charset="0"/>
              <a:cs typeface="Arial Regular" charset="0"/>
              <a:sym typeface="Cabin"/>
            </a:endParaRPr>
          </a:p>
        </p:txBody>
      </p:sp>
      <p:cxnSp>
        <p:nvCxnSpPr>
          <p:cNvPr id="375" name="Shape 375"/>
          <p:cNvCxnSpPr/>
          <p:nvPr/>
        </p:nvCxnSpPr>
        <p:spPr>
          <a:xfrm>
            <a:off x="12733342" y="6432825"/>
            <a:ext cx="177900" cy="689099"/>
          </a:xfrm>
          <a:prstGeom prst="straightConnector1">
            <a:avLst/>
          </a:prstGeom>
          <a:noFill/>
          <a:ln w="76200" cap="rnd" cmpd="sng">
            <a:solidFill>
              <a:srgbClr val="00FF00"/>
            </a:solidFill>
            <a:prstDash val="solid"/>
            <a:miter/>
            <a:headEnd type="stealth" w="med" len="med"/>
            <a:tailEnd type="none" w="med" len="med"/>
          </a:ln>
        </p:spPr>
      </p:cxnSp>
      <p:cxnSp>
        <p:nvCxnSpPr>
          <p:cNvPr id="376" name="Shape 376"/>
          <p:cNvCxnSpPr/>
          <p:nvPr/>
        </p:nvCxnSpPr>
        <p:spPr>
          <a:xfrm flipH="1">
            <a:off x="14117504" y="6370911"/>
            <a:ext cx="182699" cy="834899"/>
          </a:xfrm>
          <a:prstGeom prst="straightConnector1">
            <a:avLst/>
          </a:prstGeom>
          <a:noFill/>
          <a:ln w="76200" cap="rnd" cmpd="sng">
            <a:solidFill>
              <a:srgbClr val="00FF00"/>
            </a:solidFill>
            <a:prstDash val="solid"/>
            <a:miter/>
            <a:headEnd type="stealth" w="med" len="med"/>
            <a:tailEnd type="none" w="med" len="med"/>
          </a:ln>
        </p:spPr>
      </p:cxn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80"/>
        <p:cNvGrpSpPr/>
        <p:nvPr/>
      </p:nvGrpSpPr>
      <p:grpSpPr>
        <a:xfrm>
          <a:off x="0" y="0"/>
          <a:ext cx="0" cy="0"/>
          <a:chOff x="0" y="0"/>
          <a:chExt cx="0" cy="0"/>
        </a:xfrm>
      </p:grpSpPr>
      <p:sp>
        <p:nvSpPr>
          <p:cNvPr id="381" name="Shape 381"/>
          <p:cNvSpPr txBox="1">
            <a:spLocks noGrp="1"/>
          </p:cNvSpPr>
          <p:nvPr>
            <p:ph type="title"/>
          </p:nvPr>
        </p:nvSpPr>
        <p:spPr>
          <a:xfrm>
            <a:off x="0" y="905084"/>
            <a:ext cx="16256000" cy="1247721"/>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n-US" sz="7600" u="none" strike="noStrike" cap="none" dirty="0" err="1">
                <a:solidFill>
                  <a:srgbClr val="FFD966"/>
                </a:solidFill>
                <a:latin typeface="Arial Regular" charset="0"/>
                <a:ea typeface="Arial Regular" charset="0"/>
                <a:cs typeface="Arial Regular" charset="0"/>
                <a:sym typeface="Cabin"/>
              </a:rPr>
              <a:t>Ajustando</a:t>
            </a:r>
            <a:r>
              <a:rPr lang="en-US" sz="7600" u="none" strike="noStrike" cap="none" dirty="0">
                <a:solidFill>
                  <a:srgbClr val="FFD966"/>
                </a:solidFill>
                <a:latin typeface="Arial Regular" charset="0"/>
                <a:ea typeface="Arial Regular" charset="0"/>
                <a:cs typeface="Arial Regular" charset="0"/>
                <a:sym typeface="Cabin"/>
              </a:rPr>
              <a:t> </a:t>
            </a:r>
            <a:r>
              <a:rPr lang="en-US" sz="7600" u="none" strike="noStrike" cap="none" dirty="0" err="1">
                <a:solidFill>
                  <a:srgbClr val="FFD966"/>
                </a:solidFill>
                <a:latin typeface="Arial Regular" charset="0"/>
                <a:ea typeface="Arial Regular" charset="0"/>
                <a:cs typeface="Arial Regular" charset="0"/>
                <a:sym typeface="Cabin"/>
              </a:rPr>
              <a:t>Extracción</a:t>
            </a:r>
            <a:r>
              <a:rPr lang="en-US" sz="7600" u="none" strike="noStrike" cap="none" dirty="0">
                <a:solidFill>
                  <a:srgbClr val="FFD966"/>
                </a:solidFill>
                <a:latin typeface="Arial Regular" charset="0"/>
                <a:ea typeface="Arial Regular" charset="0"/>
                <a:cs typeface="Arial Regular" charset="0"/>
                <a:sym typeface="Cabin"/>
              </a:rPr>
              <a:t> de </a:t>
            </a:r>
            <a:r>
              <a:rPr lang="en-US" sz="7600" u="none" strike="noStrike" cap="none" dirty="0" err="1">
                <a:solidFill>
                  <a:srgbClr val="FFD966"/>
                </a:solidFill>
                <a:latin typeface="Arial Regular" charset="0"/>
                <a:ea typeface="Arial Regular" charset="0"/>
                <a:cs typeface="Arial Regular" charset="0"/>
                <a:sym typeface="Cabin"/>
              </a:rPr>
              <a:t>Cadenas</a:t>
            </a:r>
            <a:endParaRPr lang="en-US" sz="7600" u="none" strike="noStrike" cap="none" dirty="0">
              <a:solidFill>
                <a:srgbClr val="FFD966"/>
              </a:solidFill>
              <a:latin typeface="Arial Regular" charset="0"/>
              <a:ea typeface="Arial Regular" charset="0"/>
              <a:cs typeface="Arial Regular" charset="0"/>
              <a:sym typeface="Cabin"/>
            </a:endParaRPr>
          </a:p>
        </p:txBody>
      </p:sp>
      <p:sp>
        <p:nvSpPr>
          <p:cNvPr id="382" name="Shape 382"/>
          <p:cNvSpPr txBox="1">
            <a:spLocks noGrp="1"/>
          </p:cNvSpPr>
          <p:nvPr>
            <p:ph idx="1"/>
          </p:nvPr>
        </p:nvSpPr>
        <p:spPr>
          <a:xfrm>
            <a:off x="1155700" y="2603501"/>
            <a:ext cx="13932000" cy="1345648"/>
          </a:xfrm>
          <a:prstGeom prst="rect">
            <a:avLst/>
          </a:prstGeom>
          <a:noFill/>
          <a:ln>
            <a:noFill/>
          </a:ln>
        </p:spPr>
        <p:txBody>
          <a:bodyPr lIns="38100" tIns="38100" rIns="38100" bIns="38100" anchor="t" anchorCtr="0">
            <a:noAutofit/>
          </a:bodyPr>
          <a:lstStyle/>
          <a:p>
            <a:pPr lvl="0">
              <a:spcBef>
                <a:spcPts val="0"/>
              </a:spcBef>
              <a:buSzPct val="100000"/>
            </a:pPr>
            <a:r>
              <a:rPr lang="es-MX" sz="3600" u="none" strike="noStrike" cap="none" dirty="0">
                <a:solidFill>
                  <a:schemeClr val="lt1"/>
                </a:solidFill>
                <a:latin typeface="Arial Regular" charset="0"/>
                <a:ea typeface="Arial Regular" charset="0"/>
                <a:cs typeface="Arial Regular" charset="0"/>
                <a:sym typeface="Cabin"/>
              </a:rPr>
              <a:t>Los</a:t>
            </a:r>
            <a:r>
              <a:rPr lang="es-MX" sz="3600" u="none" strike="noStrike" cap="none" dirty="0">
                <a:solidFill>
                  <a:srgbClr val="FF00FF"/>
                </a:solidFill>
                <a:latin typeface="Arial Regular" charset="0"/>
                <a:ea typeface="Arial Regular" charset="0"/>
                <a:cs typeface="Arial Regular" charset="0"/>
                <a:sym typeface="Cabin"/>
              </a:rPr>
              <a:t> Paréntesis</a:t>
            </a:r>
            <a:r>
              <a:rPr lang="es-MX" sz="3600" u="none" strike="noStrike" cap="none" dirty="0">
                <a:solidFill>
                  <a:schemeClr val="lt1"/>
                </a:solidFill>
                <a:latin typeface="Arial Regular" charset="0"/>
                <a:ea typeface="Arial Regular" charset="0"/>
                <a:cs typeface="Arial Regular" charset="0"/>
                <a:sym typeface="Cabin"/>
              </a:rPr>
              <a:t> no son parte de la coincidencia – pero indican dónde </a:t>
            </a:r>
            <a:r>
              <a:rPr lang="es-MX" sz="3600" u="none" strike="noStrike" cap="none" dirty="0">
                <a:solidFill>
                  <a:srgbClr val="FF00FF"/>
                </a:solidFill>
                <a:latin typeface="Arial Regular" charset="0"/>
                <a:ea typeface="Arial Regular" charset="0"/>
                <a:cs typeface="Arial Regular" charset="0"/>
                <a:sym typeface="Cabin"/>
              </a:rPr>
              <a:t>em</a:t>
            </a:r>
            <a:r>
              <a:rPr lang="es-MX" sz="3600" dirty="0">
                <a:solidFill>
                  <a:srgbClr val="FF00FF"/>
                </a:solidFill>
                <a:latin typeface="Arial Regular" charset="0"/>
                <a:ea typeface="Arial Regular" charset="0"/>
                <a:cs typeface="Arial Regular" charset="0"/>
                <a:sym typeface="Cabin"/>
              </a:rPr>
              <a:t>pieza</a:t>
            </a:r>
            <a:r>
              <a:rPr lang="es-MX" sz="3600" u="none" strike="noStrike" cap="none" dirty="0">
                <a:solidFill>
                  <a:schemeClr val="lt1"/>
                </a:solidFill>
                <a:latin typeface="Arial Regular" charset="0"/>
                <a:ea typeface="Arial Regular" charset="0"/>
                <a:cs typeface="Arial Regular" charset="0"/>
                <a:sym typeface="Cabin"/>
              </a:rPr>
              <a:t> y </a:t>
            </a:r>
            <a:r>
              <a:rPr lang="es-MX" sz="3600" dirty="0">
                <a:solidFill>
                  <a:srgbClr val="FF00FF"/>
                </a:solidFill>
                <a:latin typeface="Arial Regular" charset="0"/>
                <a:ea typeface="Arial Regular" charset="0"/>
                <a:cs typeface="Arial Regular" charset="0"/>
                <a:sym typeface="Cabin"/>
              </a:rPr>
              <a:t>termina</a:t>
            </a:r>
            <a:r>
              <a:rPr lang="es-MX" sz="3600" u="none" strike="noStrike" cap="none" dirty="0">
                <a:solidFill>
                  <a:schemeClr val="lt1"/>
                </a:solidFill>
                <a:latin typeface="Arial Regular" charset="0"/>
                <a:ea typeface="Arial Regular" charset="0"/>
                <a:cs typeface="Arial Regular" charset="0"/>
                <a:sym typeface="Cabin"/>
              </a:rPr>
              <a:t> cuál cadena extraer</a:t>
            </a:r>
          </a:p>
        </p:txBody>
      </p:sp>
      <p:sp>
        <p:nvSpPr>
          <p:cNvPr id="383" name="Shape 383"/>
          <p:cNvSpPr txBox="1"/>
          <p:nvPr/>
        </p:nvSpPr>
        <p:spPr>
          <a:xfrm>
            <a:off x="1320800" y="4184650"/>
            <a:ext cx="13666800" cy="673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7F00"/>
              </a:buClr>
              <a:buSzPct val="25000"/>
              <a:buFont typeface="Arial"/>
              <a:buNone/>
            </a:pPr>
            <a:r>
              <a:rPr lang="en-US" sz="3000" i="0" u="none" strike="noStrike" cap="none" dirty="0">
                <a:solidFill>
                  <a:srgbClr val="FF7F00"/>
                </a:solidFill>
                <a:latin typeface="Courier"/>
                <a:ea typeface="Courier New"/>
                <a:cs typeface="Courier"/>
                <a:sym typeface="Courier New"/>
              </a:rPr>
              <a:t>From </a:t>
            </a:r>
            <a:r>
              <a:rPr lang="en-US" sz="3000" i="0" u="none" strike="noStrike" cap="none" dirty="0" err="1">
                <a:solidFill>
                  <a:srgbClr val="00FF00"/>
                </a:solidFill>
                <a:latin typeface="Courier"/>
                <a:ea typeface="Courier New"/>
                <a:cs typeface="Courier"/>
                <a:sym typeface="Courier New"/>
              </a:rPr>
              <a:t>stephen.marquard@uct.ac.za</a:t>
            </a:r>
            <a:r>
              <a:rPr lang="en-US" sz="3000" i="0" u="none" strike="noStrike" cap="none" dirty="0">
                <a:solidFill>
                  <a:srgbClr val="FF7F00"/>
                </a:solidFill>
                <a:latin typeface="Courier"/>
                <a:ea typeface="Courier New"/>
                <a:cs typeface="Courier"/>
                <a:sym typeface="Courier New"/>
              </a:rPr>
              <a:t> Sat Jan  5 09:14:16 2008</a:t>
            </a:r>
          </a:p>
        </p:txBody>
      </p:sp>
      <p:sp>
        <p:nvSpPr>
          <p:cNvPr id="384" name="Shape 384"/>
          <p:cNvSpPr txBox="1"/>
          <p:nvPr/>
        </p:nvSpPr>
        <p:spPr>
          <a:xfrm>
            <a:off x="10377800" y="5581650"/>
            <a:ext cx="6068700" cy="9269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7F00"/>
              </a:buClr>
              <a:buSzPct val="25000"/>
              <a:buFont typeface="Cabin"/>
              <a:buNone/>
            </a:pPr>
            <a:r>
              <a:rPr lang="en-US" sz="4800" i="0" u="none" strike="noStrike" cap="none" dirty="0">
                <a:solidFill>
                  <a:srgbClr val="FF7F00"/>
                </a:solidFill>
                <a:latin typeface="Courier"/>
                <a:ea typeface="Courier New"/>
                <a:cs typeface="Courier"/>
                <a:sym typeface="Courier New"/>
              </a:rPr>
              <a:t>^From</a:t>
            </a:r>
            <a:r>
              <a:rPr lang="en-US" sz="4800" dirty="0">
                <a:solidFill>
                  <a:srgbClr val="FF7F00"/>
                </a:solidFill>
                <a:latin typeface="Courier"/>
                <a:ea typeface="Courier New"/>
                <a:cs typeface="Courier"/>
                <a:sym typeface="Courier New"/>
              </a:rPr>
              <a:t> </a:t>
            </a:r>
            <a:r>
              <a:rPr lang="en-US" sz="4800" i="0" u="none" strike="noStrike" cap="none" dirty="0">
                <a:solidFill>
                  <a:srgbClr val="FF00FF"/>
                </a:solidFill>
                <a:latin typeface="Courier"/>
                <a:ea typeface="Courier New"/>
                <a:cs typeface="Courier"/>
                <a:sym typeface="Courier New"/>
              </a:rPr>
              <a:t>(</a:t>
            </a:r>
            <a:r>
              <a:rPr lang="en-US" sz="4800" i="0" u="none" strike="noStrike" cap="none" dirty="0">
                <a:solidFill>
                  <a:srgbClr val="00FF00"/>
                </a:solidFill>
                <a:latin typeface="Courier"/>
                <a:ea typeface="Courier New"/>
                <a:cs typeface="Courier"/>
                <a:sym typeface="Courier New"/>
              </a:rPr>
              <a:t>\S+</a:t>
            </a:r>
            <a:r>
              <a:rPr lang="en-US" sz="4800" i="0" u="none" strike="noStrike" cap="none" dirty="0">
                <a:solidFill>
                  <a:srgbClr val="FFFF00"/>
                </a:solidFill>
                <a:latin typeface="Courier"/>
                <a:ea typeface="Courier New"/>
                <a:cs typeface="Courier"/>
                <a:sym typeface="Courier New"/>
              </a:rPr>
              <a:t>@</a:t>
            </a:r>
            <a:r>
              <a:rPr lang="en-US" sz="4800" i="0" u="none" strike="noStrike" cap="none" dirty="0">
                <a:solidFill>
                  <a:srgbClr val="00FF00"/>
                </a:solidFill>
                <a:latin typeface="Courier"/>
                <a:ea typeface="Courier New"/>
                <a:cs typeface="Courier"/>
                <a:sym typeface="Courier New"/>
              </a:rPr>
              <a:t>\S+</a:t>
            </a:r>
            <a:r>
              <a:rPr lang="en-US" sz="4800" i="0" u="none" strike="noStrike" cap="none" dirty="0">
                <a:solidFill>
                  <a:srgbClr val="FF00FF"/>
                </a:solidFill>
                <a:latin typeface="Courier"/>
                <a:ea typeface="Courier New"/>
                <a:cs typeface="Courier"/>
                <a:sym typeface="Courier New"/>
              </a:rPr>
              <a:t>)</a:t>
            </a:r>
          </a:p>
        </p:txBody>
      </p:sp>
      <p:cxnSp>
        <p:nvCxnSpPr>
          <p:cNvPr id="385" name="Shape 385"/>
          <p:cNvCxnSpPr/>
          <p:nvPr/>
        </p:nvCxnSpPr>
        <p:spPr>
          <a:xfrm>
            <a:off x="12931237" y="6634150"/>
            <a:ext cx="177900" cy="689099"/>
          </a:xfrm>
          <a:prstGeom prst="straightConnector1">
            <a:avLst/>
          </a:prstGeom>
          <a:noFill/>
          <a:ln w="76200" cap="rnd" cmpd="sng">
            <a:solidFill>
              <a:srgbClr val="FF00FF"/>
            </a:solidFill>
            <a:prstDash val="solid"/>
            <a:miter/>
            <a:headEnd type="stealth" w="med" len="med"/>
            <a:tailEnd type="none" w="med" len="med"/>
          </a:ln>
        </p:spPr>
      </p:cxnSp>
      <p:cxnSp>
        <p:nvCxnSpPr>
          <p:cNvPr id="386" name="Shape 386"/>
          <p:cNvCxnSpPr/>
          <p:nvPr/>
        </p:nvCxnSpPr>
        <p:spPr>
          <a:xfrm flipH="1">
            <a:off x="15337812" y="6561199"/>
            <a:ext cx="182699" cy="834899"/>
          </a:xfrm>
          <a:prstGeom prst="straightConnector1">
            <a:avLst/>
          </a:prstGeom>
          <a:noFill/>
          <a:ln w="76200" cap="rnd" cmpd="sng">
            <a:solidFill>
              <a:srgbClr val="FF00FF"/>
            </a:solidFill>
            <a:prstDash val="solid"/>
            <a:miter/>
            <a:headEnd type="stealth" w="med" len="med"/>
            <a:tailEnd type="none" w="med" len="med"/>
          </a:ln>
        </p:spPr>
      </p:cxnSp>
      <p:sp>
        <p:nvSpPr>
          <p:cNvPr id="387" name="Shape 387"/>
          <p:cNvSpPr txBox="1"/>
          <p:nvPr/>
        </p:nvSpPr>
        <p:spPr>
          <a:xfrm>
            <a:off x="786416" y="5120500"/>
            <a:ext cx="9100209" cy="30272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2800" i="0" u="none" strike="noStrike" cap="none" dirty="0">
                <a:solidFill>
                  <a:schemeClr val="lt1"/>
                </a:solidFill>
                <a:latin typeface="Courier"/>
                <a:ea typeface="Courier New"/>
                <a:cs typeface="Courier"/>
                <a:sym typeface="Courier New"/>
              </a:rPr>
              <a:t>&gt;&gt;&gt; y = </a:t>
            </a:r>
            <a:r>
              <a:rPr lang="en-US" sz="2800" i="0" u="none" strike="noStrike" cap="none" dirty="0" err="1">
                <a:solidFill>
                  <a:schemeClr val="lt1"/>
                </a:solidFill>
                <a:latin typeface="Courier"/>
                <a:ea typeface="Courier New"/>
                <a:cs typeface="Courier"/>
                <a:sym typeface="Courier New"/>
              </a:rPr>
              <a:t>re.findall</a:t>
            </a:r>
            <a:r>
              <a:rPr lang="en-US" sz="2800" i="0" u="none" strike="noStrike" cap="none" dirty="0">
                <a:solidFill>
                  <a:schemeClr val="lt1"/>
                </a:solidFill>
                <a:latin typeface="Courier"/>
                <a:ea typeface="Courier New"/>
                <a:cs typeface="Courier"/>
                <a:sym typeface="Courier New"/>
              </a:rPr>
              <a:t>('</a:t>
            </a:r>
            <a:r>
              <a:rPr lang="en-US" sz="2800" i="0" u="none" strike="noStrike" cap="none" dirty="0">
                <a:solidFill>
                  <a:srgbClr val="FFFF00"/>
                </a:solidFill>
                <a:latin typeface="Courier"/>
                <a:ea typeface="Courier New"/>
                <a:cs typeface="Courier"/>
                <a:sym typeface="Courier New"/>
              </a:rPr>
              <a:t>\S+@\</a:t>
            </a:r>
            <a:r>
              <a:rPr lang="en-US" sz="2800" i="0" u="none" strike="noStrike" cap="none" dirty="0" err="1">
                <a:solidFill>
                  <a:srgbClr val="FFFF00"/>
                </a:solidFill>
                <a:latin typeface="Courier"/>
                <a:ea typeface="Courier New"/>
                <a:cs typeface="Courier"/>
                <a:sym typeface="Courier New"/>
              </a:rPr>
              <a:t>S+</a:t>
            </a:r>
            <a:r>
              <a:rPr lang="en-US" sz="2800" i="0" u="none" strike="noStrike" cap="none" dirty="0" err="1">
                <a:solidFill>
                  <a:schemeClr val="lt1"/>
                </a:solidFill>
                <a:latin typeface="Courier"/>
                <a:ea typeface="Courier New"/>
                <a:cs typeface="Courier"/>
                <a:sym typeface="Courier New"/>
              </a:rPr>
              <a:t>',x</a:t>
            </a:r>
            <a:r>
              <a:rPr lang="en-US" sz="2800" i="0" u="none" strike="noStrike" cap="none" dirty="0">
                <a:solidFill>
                  <a:schemeClr val="lt1"/>
                </a:solidFill>
                <a:latin typeface="Courier"/>
                <a:ea typeface="Courier New"/>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2800" i="0" u="none" strike="noStrike" cap="none" dirty="0">
                <a:solidFill>
                  <a:schemeClr val="lt1"/>
                </a:solidFill>
                <a:latin typeface="Courier"/>
                <a:ea typeface="Courier New"/>
                <a:cs typeface="Courier"/>
                <a:sym typeface="Courier New"/>
              </a:rPr>
              <a:t>&gt;&gt;&gt; print(y)</a:t>
            </a:r>
          </a:p>
          <a:p>
            <a:pPr marL="0" marR="0" lvl="0" indent="0" algn="l" rtl="0">
              <a:lnSpc>
                <a:spcPct val="100000"/>
              </a:lnSpc>
              <a:spcBef>
                <a:spcPts val="0"/>
              </a:spcBef>
              <a:spcAft>
                <a:spcPts val="0"/>
              </a:spcAft>
              <a:buClr>
                <a:srgbClr val="FFFF00"/>
              </a:buClr>
              <a:buSzPct val="25000"/>
              <a:buFont typeface="Cabin"/>
              <a:buNone/>
            </a:pPr>
            <a:r>
              <a:rPr lang="en-US" sz="2800" i="0" u="none" strike="noStrike" cap="none" dirty="0">
                <a:solidFill>
                  <a:srgbClr val="FFFF00"/>
                </a:solidFill>
                <a:latin typeface="Courier"/>
                <a:ea typeface="Courier New"/>
                <a:cs typeface="Courier"/>
                <a:sym typeface="Courier New"/>
              </a:rPr>
              <a:t>['</a:t>
            </a:r>
            <a:r>
              <a:rPr lang="en-US" sz="2800" i="0" u="none" strike="noStrike" cap="none" dirty="0" err="1">
                <a:solidFill>
                  <a:srgbClr val="FFFF00"/>
                </a:solidFill>
                <a:latin typeface="Courier"/>
                <a:ea typeface="Courier New"/>
                <a:cs typeface="Courier"/>
                <a:sym typeface="Courier New"/>
              </a:rPr>
              <a:t>stephen.marquard@uct.ac.za</a:t>
            </a:r>
            <a:r>
              <a:rPr lang="en-US" sz="2800" i="0" u="none" strike="noStrike" cap="none" dirty="0">
                <a:solidFill>
                  <a:srgbClr val="FFFF00"/>
                </a:solidFill>
                <a:latin typeface="Courier"/>
                <a:ea typeface="Courier New"/>
                <a:cs typeface="Courier"/>
                <a:sym typeface="Courier New"/>
              </a:rPr>
              <a:t>']</a:t>
            </a:r>
          </a:p>
          <a:p>
            <a:pPr marL="0" marR="0" lvl="0" indent="0" algn="l" rtl="0">
              <a:lnSpc>
                <a:spcPct val="100000"/>
              </a:lnSpc>
              <a:spcBef>
                <a:spcPts val="0"/>
              </a:spcBef>
              <a:spcAft>
                <a:spcPts val="0"/>
              </a:spcAft>
              <a:buClr>
                <a:srgbClr val="FFFF00"/>
              </a:buClr>
              <a:buSzPct val="25000"/>
              <a:buFont typeface="Cabin"/>
              <a:buNone/>
            </a:pPr>
            <a:r>
              <a:rPr lang="en-US" sz="2800" i="0" u="none" strike="noStrike" cap="none" dirty="0">
                <a:solidFill>
                  <a:schemeClr val="lt1"/>
                </a:solidFill>
                <a:latin typeface="Courier"/>
                <a:ea typeface="Courier New"/>
                <a:cs typeface="Courier"/>
                <a:sym typeface="Courier New"/>
              </a:rPr>
              <a:t>&gt;&gt;&gt; y = </a:t>
            </a:r>
            <a:r>
              <a:rPr lang="en-US" sz="2800" i="0" u="none" strike="noStrike" cap="none" dirty="0" err="1">
                <a:solidFill>
                  <a:schemeClr val="lt1"/>
                </a:solidFill>
                <a:latin typeface="Courier"/>
                <a:ea typeface="Courier New"/>
                <a:cs typeface="Courier"/>
                <a:sym typeface="Courier New"/>
              </a:rPr>
              <a:t>re.findall</a:t>
            </a:r>
            <a:r>
              <a:rPr lang="en-US" sz="2800" i="0" u="none" strike="noStrike" cap="none" dirty="0">
                <a:solidFill>
                  <a:schemeClr val="lt1"/>
                </a:solidFill>
                <a:latin typeface="Courier"/>
                <a:ea typeface="Courier New"/>
                <a:cs typeface="Courier"/>
                <a:sym typeface="Courier New"/>
              </a:rPr>
              <a:t>('</a:t>
            </a:r>
            <a:r>
              <a:rPr lang="en-US" sz="2800" i="0" u="none" strike="noStrike" cap="none" dirty="0">
                <a:solidFill>
                  <a:srgbClr val="00FF00"/>
                </a:solidFill>
                <a:latin typeface="Courier"/>
                <a:ea typeface="Courier New"/>
                <a:cs typeface="Courier"/>
                <a:sym typeface="Courier New"/>
              </a:rPr>
              <a:t>^From (\S+@\S+)</a:t>
            </a:r>
            <a:r>
              <a:rPr lang="en-US" sz="2800" i="0" u="none" strike="noStrike" cap="none" dirty="0">
                <a:solidFill>
                  <a:schemeClr val="lt1"/>
                </a:solidFill>
                <a:latin typeface="Courier"/>
                <a:ea typeface="Courier New"/>
                <a:cs typeface="Courier"/>
                <a:sym typeface="Courier New"/>
              </a:rPr>
              <a:t>',x)</a:t>
            </a:r>
          </a:p>
          <a:p>
            <a:pPr marL="0" marR="0" lvl="0" indent="0" algn="l" rtl="0">
              <a:lnSpc>
                <a:spcPct val="100000"/>
              </a:lnSpc>
              <a:spcBef>
                <a:spcPts val="0"/>
              </a:spcBef>
              <a:spcAft>
                <a:spcPts val="0"/>
              </a:spcAft>
              <a:buClr>
                <a:srgbClr val="FFFF00"/>
              </a:buClr>
              <a:buSzPct val="25000"/>
              <a:buFont typeface="Cabin"/>
              <a:buNone/>
            </a:pPr>
            <a:r>
              <a:rPr lang="en-US" sz="2800" i="0" u="none" strike="noStrike" cap="none" dirty="0">
                <a:solidFill>
                  <a:schemeClr val="lt1"/>
                </a:solidFill>
                <a:latin typeface="Courier"/>
                <a:ea typeface="Courier New"/>
                <a:cs typeface="Courier"/>
                <a:sym typeface="Courier New"/>
              </a:rPr>
              <a:t>&gt;&gt;&gt; print(y)</a:t>
            </a:r>
          </a:p>
          <a:p>
            <a:pPr marL="0" marR="0" lvl="0" indent="0" algn="l" rtl="0">
              <a:lnSpc>
                <a:spcPct val="100000"/>
              </a:lnSpc>
              <a:spcBef>
                <a:spcPts val="0"/>
              </a:spcBef>
              <a:spcAft>
                <a:spcPts val="0"/>
              </a:spcAft>
              <a:buClr>
                <a:srgbClr val="FFFF00"/>
              </a:buClr>
              <a:buSzPct val="25000"/>
              <a:buFont typeface="Cabin"/>
              <a:buNone/>
            </a:pPr>
            <a:r>
              <a:rPr lang="en-US" sz="2800" i="0" u="none" strike="noStrike" cap="none" dirty="0">
                <a:solidFill>
                  <a:schemeClr val="lt1"/>
                </a:solidFill>
                <a:latin typeface="Courier"/>
                <a:ea typeface="Courier New"/>
                <a:cs typeface="Courier"/>
                <a:sym typeface="Courier New"/>
              </a:rPr>
              <a:t>['</a:t>
            </a:r>
            <a:r>
              <a:rPr lang="en-US" sz="2800" i="0" u="none" strike="noStrike" cap="none" dirty="0" err="1">
                <a:solidFill>
                  <a:srgbClr val="00FF00"/>
                </a:solidFill>
                <a:latin typeface="Courier"/>
                <a:ea typeface="Courier New"/>
                <a:cs typeface="Courier"/>
                <a:sym typeface="Courier New"/>
              </a:rPr>
              <a:t>stephen.marquard@uct.ac.za</a:t>
            </a:r>
            <a:r>
              <a:rPr lang="en-US" sz="2800" i="0" u="none" strike="noStrike" cap="none" dirty="0">
                <a:solidFill>
                  <a:schemeClr val="lt1"/>
                </a:solidFill>
                <a:latin typeface="Courier"/>
                <a:ea typeface="Courier New"/>
                <a:cs typeface="Courier"/>
                <a:sym typeface="Courier New"/>
              </a:rPr>
              <a:t>']</a:t>
            </a:r>
          </a:p>
        </p:txBody>
      </p:sp>
      <p:sp>
        <p:nvSpPr>
          <p:cNvPr id="9" name="Shape 374">
            <a:extLst>
              <a:ext uri="{FF2B5EF4-FFF2-40B4-BE49-F238E27FC236}">
                <a16:creationId xmlns:a16="http://schemas.microsoft.com/office/drawing/2014/main" id="{CA2125B5-A115-4E72-BAEA-CBACBC6E69A7}"/>
              </a:ext>
            </a:extLst>
          </p:cNvPr>
          <p:cNvSpPr txBox="1"/>
          <p:nvPr/>
        </p:nvSpPr>
        <p:spPr>
          <a:xfrm>
            <a:off x="12020871" y="7377994"/>
            <a:ext cx="4015566" cy="166380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n-US" sz="3600" u="none" strike="noStrike" cap="none" dirty="0">
                <a:solidFill>
                  <a:srgbClr val="00FF00"/>
                </a:solidFill>
                <a:latin typeface="Arial Regular" charset="0"/>
                <a:ea typeface="Arial Regular" charset="0"/>
                <a:cs typeface="Arial Regular" charset="0"/>
                <a:sym typeface="Cabin"/>
              </a:rPr>
              <a:t>Al </a:t>
            </a:r>
            <a:r>
              <a:rPr lang="en-US" sz="3600" u="none" strike="noStrike" cap="none" dirty="0" err="1">
                <a:solidFill>
                  <a:srgbClr val="00FF00"/>
                </a:solidFill>
                <a:latin typeface="Arial Regular" charset="0"/>
                <a:ea typeface="Arial Regular" charset="0"/>
                <a:cs typeface="Arial Regular" charset="0"/>
                <a:sym typeface="Cabin"/>
              </a:rPr>
              <a:t>menos</a:t>
            </a:r>
            <a:r>
              <a:rPr lang="en-US" sz="3600" u="none" strike="noStrike" cap="none" dirty="0">
                <a:solidFill>
                  <a:srgbClr val="00FF00"/>
                </a:solidFill>
                <a:latin typeface="Arial Regular" charset="0"/>
                <a:ea typeface="Arial Regular" charset="0"/>
                <a:cs typeface="Arial Regular" charset="0"/>
                <a:sym typeface="Cabin"/>
              </a:rPr>
              <a:t> un </a:t>
            </a:r>
            <a:r>
              <a:rPr lang="en-US" sz="3600" u="none" strike="noStrike" cap="none" dirty="0" err="1">
                <a:solidFill>
                  <a:srgbClr val="00FF00"/>
                </a:solidFill>
                <a:latin typeface="Arial Regular" charset="0"/>
                <a:ea typeface="Arial Regular" charset="0"/>
                <a:cs typeface="Arial Regular" charset="0"/>
                <a:sym typeface="Cabin"/>
              </a:rPr>
              <a:t>carácter</a:t>
            </a:r>
            <a:r>
              <a:rPr lang="en-US" sz="3600" u="none" strike="noStrike" cap="none" dirty="0">
                <a:solidFill>
                  <a:srgbClr val="00FF00"/>
                </a:solidFill>
                <a:latin typeface="Arial Regular" charset="0"/>
                <a:ea typeface="Arial Regular" charset="0"/>
                <a:cs typeface="Arial Regular" charset="0"/>
                <a:sym typeface="Cabin"/>
              </a:rPr>
              <a:t> que no es </a:t>
            </a:r>
            <a:r>
              <a:rPr lang="en-US" sz="3600" u="none" strike="noStrike" cap="none" dirty="0" err="1">
                <a:solidFill>
                  <a:srgbClr val="00FF00"/>
                </a:solidFill>
                <a:latin typeface="Arial Regular" charset="0"/>
                <a:ea typeface="Arial Regular" charset="0"/>
                <a:cs typeface="Arial Regular" charset="0"/>
                <a:sym typeface="Cabin"/>
              </a:rPr>
              <a:t>espacio</a:t>
            </a:r>
            <a:r>
              <a:rPr lang="en-US" sz="3600" u="none" strike="noStrike" cap="none" dirty="0">
                <a:solidFill>
                  <a:srgbClr val="00FF00"/>
                </a:solidFill>
                <a:latin typeface="Arial Regular" charset="0"/>
                <a:ea typeface="Arial Regular" charset="0"/>
                <a:cs typeface="Arial Regular" charset="0"/>
                <a:sym typeface="Cabin"/>
              </a:rPr>
              <a:t> </a:t>
            </a:r>
            <a:r>
              <a:rPr lang="en-US" sz="3600" u="none" strike="noStrike" cap="none" dirty="0" err="1">
                <a:solidFill>
                  <a:srgbClr val="00FF00"/>
                </a:solidFill>
                <a:latin typeface="Arial Regular" charset="0"/>
                <a:ea typeface="Arial Regular" charset="0"/>
                <a:cs typeface="Arial Regular" charset="0"/>
                <a:sym typeface="Cabin"/>
              </a:rPr>
              <a:t>en</a:t>
            </a:r>
            <a:r>
              <a:rPr lang="en-US" sz="3600" u="none" strike="noStrike" cap="none" dirty="0">
                <a:solidFill>
                  <a:srgbClr val="00FF00"/>
                </a:solidFill>
                <a:latin typeface="Arial Regular" charset="0"/>
                <a:ea typeface="Arial Regular" charset="0"/>
                <a:cs typeface="Arial Regular" charset="0"/>
                <a:sym typeface="Cabin"/>
              </a:rPr>
              <a:t> </a:t>
            </a:r>
            <a:r>
              <a:rPr lang="en-US" sz="3600" u="none" strike="noStrike" cap="none" dirty="0" err="1">
                <a:solidFill>
                  <a:srgbClr val="00FF00"/>
                </a:solidFill>
                <a:latin typeface="Arial Regular" charset="0"/>
                <a:ea typeface="Arial Regular" charset="0"/>
                <a:cs typeface="Arial Regular" charset="0"/>
                <a:sym typeface="Cabin"/>
              </a:rPr>
              <a:t>blanco</a:t>
            </a:r>
            <a:endParaRPr lang="en-US" sz="3600" u="none" strike="noStrike" cap="none" dirty="0">
              <a:solidFill>
                <a:srgbClr val="00FF00"/>
              </a:solidFill>
              <a:latin typeface="Arial Regular" charset="0"/>
              <a:ea typeface="Arial Regular" charset="0"/>
              <a:cs typeface="Arial Regular" charset="0"/>
              <a:sym typeface="Cabin"/>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Shape 213"/>
          <p:cNvSpPr txBox="1">
            <a:spLocks noGrp="1"/>
          </p:cNvSpPr>
          <p:nvPr>
            <p:ph type="title"/>
          </p:nvPr>
        </p:nvSpPr>
        <p:spPr>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s-MX" sz="7800" u="none" strike="noStrike" cap="none" dirty="0">
                <a:solidFill>
                  <a:srgbClr val="FFD966"/>
                </a:solidFill>
                <a:latin typeface="Arial Regular" charset="0"/>
                <a:ea typeface="Arial Regular" charset="0"/>
                <a:cs typeface="Arial Regular" charset="0"/>
                <a:sym typeface="Cabin"/>
              </a:rPr>
              <a:t>Expresiones Regulares</a:t>
            </a:r>
          </a:p>
        </p:txBody>
      </p:sp>
      <p:sp>
        <p:nvSpPr>
          <p:cNvPr id="214" name="Shape 214"/>
          <p:cNvSpPr txBox="1"/>
          <p:nvPr/>
        </p:nvSpPr>
        <p:spPr>
          <a:xfrm>
            <a:off x="2417650" y="7304649"/>
            <a:ext cx="11408100" cy="66030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n-US" sz="3000" u="sng" strike="noStrike" cap="none" dirty="0">
                <a:solidFill>
                  <a:srgbClr val="FFFF00"/>
                </a:solidFill>
                <a:latin typeface="Arial Regular" charset="0"/>
                <a:ea typeface="Arial Regular" charset="0"/>
                <a:cs typeface="Arial Regular" charset="0"/>
                <a:sym typeface="Cabin"/>
                <a:hlinkClick r:id="rId3"/>
              </a:rPr>
              <a:t>https://es.wikipedia.org/wiki/Expresi%C3%B3n_regular</a:t>
            </a:r>
            <a:endParaRPr lang="en-US" sz="3000" u="sng" strike="noStrike" cap="none" dirty="0">
              <a:solidFill>
                <a:srgbClr val="FFFF00"/>
              </a:solidFill>
              <a:latin typeface="Arial Regular" charset="0"/>
              <a:ea typeface="Arial Regular" charset="0"/>
              <a:cs typeface="Arial Regular" charset="0"/>
              <a:sym typeface="Cabin"/>
              <a:hlinkClick r:id="rId4"/>
            </a:endParaRPr>
          </a:p>
        </p:txBody>
      </p:sp>
      <p:sp>
        <p:nvSpPr>
          <p:cNvPr id="215" name="Shape 215"/>
          <p:cNvSpPr txBox="1"/>
          <p:nvPr/>
        </p:nvSpPr>
        <p:spPr>
          <a:xfrm>
            <a:off x="2806700" y="2946400"/>
            <a:ext cx="10642499" cy="42818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s-MX" sz="3600" u="none" strike="noStrike" cap="none" dirty="0">
                <a:solidFill>
                  <a:schemeClr val="lt1"/>
                </a:solidFill>
                <a:latin typeface="Arial Regular" charset="0"/>
                <a:ea typeface="Arial Regular" charset="0"/>
                <a:cs typeface="Arial Regular" charset="0"/>
                <a:sym typeface="Cabin"/>
              </a:rPr>
              <a:t>En la computación, una expresión regular, también conocida como “</a:t>
            </a:r>
            <a:r>
              <a:rPr lang="es-MX" sz="3600" u="none" strike="noStrike" cap="none" dirty="0" err="1">
                <a:solidFill>
                  <a:schemeClr val="lt1"/>
                </a:solidFill>
                <a:latin typeface="Arial Regular" charset="0"/>
                <a:ea typeface="Arial Regular" charset="0"/>
                <a:cs typeface="Arial Regular" charset="0"/>
                <a:sym typeface="Cabin"/>
              </a:rPr>
              <a:t>regex</a:t>
            </a:r>
            <a:r>
              <a:rPr lang="es-MX" sz="3600" u="none" strike="noStrike" cap="none" dirty="0">
                <a:solidFill>
                  <a:schemeClr val="lt1"/>
                </a:solidFill>
                <a:latin typeface="Arial Regular" charset="0"/>
                <a:ea typeface="Arial Regular" charset="0"/>
                <a:cs typeface="Arial Regular" charset="0"/>
                <a:sym typeface="Cabin"/>
              </a:rPr>
              <a:t>” o </a:t>
            </a:r>
            <a:r>
              <a:rPr lang="es-MX" sz="3600" dirty="0">
                <a:solidFill>
                  <a:schemeClr val="lt1"/>
                </a:solidFill>
                <a:latin typeface="Arial Regular" charset="0"/>
                <a:ea typeface="Arial Regular" charset="0"/>
                <a:cs typeface="Arial Regular" charset="0"/>
                <a:sym typeface="Cabin"/>
              </a:rPr>
              <a:t>“</a:t>
            </a:r>
            <a:r>
              <a:rPr lang="es-MX" sz="3600" u="none" strike="noStrike" cap="none" dirty="0" err="1">
                <a:solidFill>
                  <a:schemeClr val="lt1"/>
                </a:solidFill>
                <a:latin typeface="Arial Regular" charset="0"/>
                <a:ea typeface="Arial Regular" charset="0"/>
                <a:cs typeface="Arial Regular" charset="0"/>
                <a:sym typeface="Cabin"/>
              </a:rPr>
              <a:t>regexp</a:t>
            </a:r>
            <a:r>
              <a:rPr lang="es-MX" sz="3600" dirty="0">
                <a:solidFill>
                  <a:schemeClr val="lt1"/>
                </a:solidFill>
                <a:latin typeface="Arial Regular" charset="0"/>
                <a:ea typeface="Arial Regular" charset="0"/>
                <a:cs typeface="Arial Regular" charset="0"/>
                <a:sym typeface="Cabin"/>
              </a:rPr>
              <a:t>”</a:t>
            </a:r>
            <a:r>
              <a:rPr lang="es-MX" sz="3600" u="none" strike="noStrike" cap="none" dirty="0">
                <a:solidFill>
                  <a:schemeClr val="lt1"/>
                </a:solidFill>
                <a:latin typeface="Arial Regular" charset="0"/>
                <a:ea typeface="Arial Regular" charset="0"/>
                <a:cs typeface="Arial Regular" charset="0"/>
                <a:sym typeface="Cabin"/>
              </a:rPr>
              <a:t>, provee una forma concisa y flexible para encontrar cadenas de texto tales como caracteres específicos, palabras, o patrones de caracteres. Una expresión regular está escrita en un lenguaje formal que puede ser interpretado por un procesador de expresiones regulares.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33718"/>
            <a:ext cx="16256000" cy="1706182"/>
          </a:xfrm>
        </p:spPr>
        <p:txBody>
          <a:bodyPr/>
          <a:lstStyle/>
          <a:p>
            <a:r>
              <a:rPr lang="es-MX" dirty="0"/>
              <a:t>Ejemplos de análisis de cadenas…</a:t>
            </a:r>
            <a:endParaRPr lang="en-US" dirty="0"/>
          </a:p>
        </p:txBody>
      </p:sp>
    </p:spTree>
    <p:extLst>
      <p:ext uri="{BB962C8B-B14F-4D97-AF65-F5344CB8AC3E}">
        <p14:creationId xmlns:p14="http://schemas.microsoft.com/office/powerpoint/2010/main" val="14996797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91"/>
        <p:cNvGrpSpPr/>
        <p:nvPr/>
      </p:nvGrpSpPr>
      <p:grpSpPr>
        <a:xfrm>
          <a:off x="0" y="0"/>
          <a:ext cx="0" cy="0"/>
          <a:chOff x="0" y="0"/>
          <a:chExt cx="0" cy="0"/>
        </a:xfrm>
      </p:grpSpPr>
      <p:sp>
        <p:nvSpPr>
          <p:cNvPr id="392" name="Shape 392"/>
          <p:cNvSpPr txBox="1"/>
          <p:nvPr/>
        </p:nvSpPr>
        <p:spPr>
          <a:xfrm>
            <a:off x="787475" y="3154351"/>
            <a:ext cx="15182700" cy="4783702"/>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2800" i="0" u="none" strike="noStrike" cap="none" dirty="0">
                <a:solidFill>
                  <a:schemeClr val="lt1"/>
                </a:solidFill>
                <a:latin typeface="Courier"/>
                <a:ea typeface="Courier New"/>
                <a:cs typeface="Courier"/>
                <a:sym typeface="Courier New"/>
              </a:rPr>
              <a:t>&gt;&gt;&gt; </a:t>
            </a:r>
            <a:r>
              <a:rPr lang="en-US" sz="2800" i="0" u="none" strike="noStrike" cap="none" dirty="0">
                <a:solidFill>
                  <a:srgbClr val="00FF00"/>
                </a:solidFill>
                <a:latin typeface="Courier"/>
                <a:ea typeface="Courier New"/>
                <a:cs typeface="Courier"/>
                <a:sym typeface="Courier New"/>
              </a:rPr>
              <a:t>data</a:t>
            </a:r>
            <a:r>
              <a:rPr lang="en-US" sz="2800" i="0" u="none" strike="noStrike" cap="none" dirty="0">
                <a:solidFill>
                  <a:schemeClr val="lt1"/>
                </a:solidFill>
                <a:latin typeface="Courier"/>
                <a:ea typeface="Courier New"/>
                <a:cs typeface="Courier"/>
                <a:sym typeface="Courier New"/>
              </a:rPr>
              <a:t> = </a:t>
            </a:r>
            <a:r>
              <a:rPr lang="en-US" sz="2800" i="0" u="none" strike="noStrike" cap="none" dirty="0">
                <a:solidFill>
                  <a:srgbClr val="FF7F00"/>
                </a:solidFill>
                <a:latin typeface="Courier"/>
                <a:ea typeface="Courier New"/>
                <a:cs typeface="Courier"/>
                <a:sym typeface="Courier New"/>
              </a:rPr>
              <a:t>'From </a:t>
            </a:r>
            <a:r>
              <a:rPr lang="en-US" sz="2800" i="0" u="none" strike="noStrike" cap="none" dirty="0" err="1">
                <a:solidFill>
                  <a:srgbClr val="FF7F00"/>
                </a:solidFill>
                <a:latin typeface="Courier"/>
                <a:ea typeface="Courier New"/>
                <a:cs typeface="Courier"/>
                <a:sym typeface="Courier New"/>
              </a:rPr>
              <a:t>stephen.marquard@uct.ac.za</a:t>
            </a:r>
            <a:r>
              <a:rPr lang="en-US" sz="2800" i="0" u="none" strike="noStrike" cap="none" dirty="0">
                <a:solidFill>
                  <a:srgbClr val="FF7F00"/>
                </a:solidFill>
                <a:latin typeface="Courier"/>
                <a:ea typeface="Courier New"/>
                <a:cs typeface="Courier"/>
                <a:sym typeface="Courier New"/>
              </a:rPr>
              <a:t> Sat Jan  5 09:14:16 2008'</a:t>
            </a:r>
          </a:p>
          <a:p>
            <a:pPr marL="0" marR="0" lvl="0" indent="0" algn="l" rtl="0">
              <a:lnSpc>
                <a:spcPct val="100000"/>
              </a:lnSpc>
              <a:spcBef>
                <a:spcPts val="0"/>
              </a:spcBef>
              <a:spcAft>
                <a:spcPts val="0"/>
              </a:spcAft>
              <a:buClr>
                <a:schemeClr val="lt1"/>
              </a:buClr>
              <a:buSzPct val="25000"/>
              <a:buFont typeface="Cabin"/>
              <a:buNone/>
            </a:pPr>
            <a:r>
              <a:rPr lang="en-US" sz="2800" i="0" u="none" strike="noStrike" cap="none" dirty="0">
                <a:solidFill>
                  <a:schemeClr val="lt1"/>
                </a:solidFill>
                <a:latin typeface="Courier"/>
                <a:ea typeface="Courier New"/>
                <a:cs typeface="Courier"/>
                <a:sym typeface="Courier New"/>
              </a:rPr>
              <a:t>&gt;&gt;&gt; </a:t>
            </a:r>
            <a:r>
              <a:rPr lang="en-US" sz="2800" i="0" u="none" strike="noStrike" cap="none" dirty="0" err="1">
                <a:solidFill>
                  <a:srgbClr val="00FF00"/>
                </a:solidFill>
                <a:latin typeface="Courier"/>
                <a:ea typeface="Courier New"/>
                <a:cs typeface="Courier"/>
                <a:sym typeface="Courier New"/>
              </a:rPr>
              <a:t>atpos</a:t>
            </a:r>
            <a:r>
              <a:rPr lang="en-US" sz="2800" i="0" u="none" strike="noStrike" cap="none" dirty="0">
                <a:solidFill>
                  <a:schemeClr val="lt1"/>
                </a:solidFill>
                <a:latin typeface="Courier"/>
                <a:ea typeface="Courier New"/>
                <a:cs typeface="Courier"/>
                <a:sym typeface="Courier New"/>
              </a:rPr>
              <a:t> = </a:t>
            </a:r>
            <a:r>
              <a:rPr lang="en-US" sz="2800" i="0" u="none" strike="noStrike" cap="none" dirty="0" err="1">
                <a:solidFill>
                  <a:srgbClr val="00FF00"/>
                </a:solidFill>
                <a:latin typeface="Courier"/>
                <a:ea typeface="Courier New"/>
                <a:cs typeface="Courier"/>
                <a:sym typeface="Courier New"/>
              </a:rPr>
              <a:t>data</a:t>
            </a:r>
            <a:r>
              <a:rPr lang="en-US" sz="2800" i="0" u="none" strike="noStrike" cap="none" dirty="0" err="1">
                <a:solidFill>
                  <a:srgbClr val="FF00FF"/>
                </a:solidFill>
                <a:latin typeface="Courier"/>
                <a:ea typeface="Courier New"/>
                <a:cs typeface="Courier"/>
                <a:sym typeface="Courier New"/>
              </a:rPr>
              <a:t>.find</a:t>
            </a:r>
            <a:r>
              <a:rPr lang="en-US" sz="2800" i="0" u="none" strike="noStrike" cap="none" dirty="0">
                <a:solidFill>
                  <a:schemeClr val="lt1"/>
                </a:solidFill>
                <a:latin typeface="Courier"/>
                <a:ea typeface="Courier New"/>
                <a:cs typeface="Courier"/>
                <a:sym typeface="Courier New"/>
              </a:rPr>
              <a:t>(</a:t>
            </a:r>
            <a:r>
              <a:rPr lang="en-US" sz="2800" i="0" u="none" strike="noStrike" cap="none" dirty="0">
                <a:solidFill>
                  <a:srgbClr val="FF7F00"/>
                </a:solidFill>
                <a:latin typeface="Courier"/>
                <a:ea typeface="Courier New"/>
                <a:cs typeface="Courier"/>
                <a:sym typeface="Courier New"/>
              </a:rPr>
              <a:t>'@</a:t>
            </a:r>
            <a:r>
              <a:rPr lang="en-US" sz="2800" i="0" u="none" strike="noStrike" cap="none" dirty="0">
                <a:solidFill>
                  <a:schemeClr val="lt1"/>
                </a:solidFill>
                <a:latin typeface="Courier"/>
                <a:ea typeface="Courier New"/>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2800" i="0" u="none" strike="noStrike" cap="none" dirty="0">
                <a:solidFill>
                  <a:schemeClr val="lt1"/>
                </a:solidFill>
                <a:latin typeface="Courier"/>
                <a:ea typeface="Courier New"/>
                <a:cs typeface="Courier"/>
                <a:sym typeface="Courier New"/>
              </a:rPr>
              <a:t>&gt;&gt;&gt; </a:t>
            </a:r>
            <a:r>
              <a:rPr lang="en-US" sz="2800" i="0" u="none" strike="noStrike" cap="none" dirty="0">
                <a:solidFill>
                  <a:srgbClr val="FFFF00"/>
                </a:solidFill>
                <a:latin typeface="Courier"/>
                <a:ea typeface="Courier New"/>
                <a:cs typeface="Courier"/>
                <a:sym typeface="Courier New"/>
              </a:rPr>
              <a:t>print(</a:t>
            </a:r>
            <a:r>
              <a:rPr lang="en-US" sz="2800" i="0" u="none" strike="noStrike" cap="none" dirty="0" err="1">
                <a:solidFill>
                  <a:srgbClr val="00FF00"/>
                </a:solidFill>
                <a:latin typeface="Courier"/>
                <a:ea typeface="Courier New"/>
                <a:cs typeface="Courier"/>
                <a:sym typeface="Courier New"/>
              </a:rPr>
              <a:t>atpos</a:t>
            </a:r>
            <a:r>
              <a:rPr lang="en-US" sz="2800" i="0" u="none" strike="noStrike" cap="none" dirty="0">
                <a:solidFill>
                  <a:srgbClr val="FFFF00"/>
                </a:solidFill>
                <a:latin typeface="Courier"/>
                <a:ea typeface="Courier New"/>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2800" i="0" u="none" strike="noStrike" cap="none" dirty="0">
                <a:solidFill>
                  <a:schemeClr val="lt1"/>
                </a:solidFill>
                <a:latin typeface="Courier"/>
                <a:ea typeface="Courier New"/>
                <a:cs typeface="Courier"/>
                <a:sym typeface="Courier New"/>
              </a:rPr>
              <a:t>21</a:t>
            </a:r>
          </a:p>
          <a:p>
            <a:pPr marL="0" marR="0" lvl="0" indent="0" algn="l" rtl="0">
              <a:lnSpc>
                <a:spcPct val="100000"/>
              </a:lnSpc>
              <a:spcBef>
                <a:spcPts val="0"/>
              </a:spcBef>
              <a:spcAft>
                <a:spcPts val="0"/>
              </a:spcAft>
              <a:buClr>
                <a:schemeClr val="lt1"/>
              </a:buClr>
              <a:buSzPct val="25000"/>
              <a:buFont typeface="Cabin"/>
              <a:buNone/>
            </a:pPr>
            <a:r>
              <a:rPr lang="en-US" sz="2800" i="0" u="none" strike="noStrike" cap="none" dirty="0">
                <a:solidFill>
                  <a:schemeClr val="lt1"/>
                </a:solidFill>
                <a:latin typeface="Courier"/>
                <a:ea typeface="Courier New"/>
                <a:cs typeface="Courier"/>
                <a:sym typeface="Courier New"/>
              </a:rPr>
              <a:t>&gt;&gt;&gt; </a:t>
            </a:r>
            <a:r>
              <a:rPr lang="en-US" sz="2800" i="0" u="none" strike="noStrike" cap="none" dirty="0" err="1">
                <a:solidFill>
                  <a:srgbClr val="00FF00"/>
                </a:solidFill>
                <a:latin typeface="Courier"/>
                <a:ea typeface="Courier New"/>
                <a:cs typeface="Courier"/>
                <a:sym typeface="Courier New"/>
              </a:rPr>
              <a:t>sppos</a:t>
            </a:r>
            <a:r>
              <a:rPr lang="en-US" sz="2800" i="0" u="none" strike="noStrike" cap="none" dirty="0">
                <a:solidFill>
                  <a:schemeClr val="lt1"/>
                </a:solidFill>
                <a:latin typeface="Courier"/>
                <a:ea typeface="Courier New"/>
                <a:cs typeface="Courier"/>
                <a:sym typeface="Courier New"/>
              </a:rPr>
              <a:t> = </a:t>
            </a:r>
            <a:r>
              <a:rPr lang="en-US" sz="2800" i="0" u="none" strike="noStrike" cap="none" dirty="0" err="1">
                <a:solidFill>
                  <a:srgbClr val="00FF00"/>
                </a:solidFill>
                <a:latin typeface="Courier"/>
                <a:ea typeface="Courier New"/>
                <a:cs typeface="Courier"/>
                <a:sym typeface="Courier New"/>
              </a:rPr>
              <a:t>data</a:t>
            </a:r>
            <a:r>
              <a:rPr lang="en-US" sz="2800" i="0" u="none" strike="noStrike" cap="none" dirty="0" err="1">
                <a:solidFill>
                  <a:srgbClr val="FF00FF"/>
                </a:solidFill>
                <a:latin typeface="Courier"/>
                <a:ea typeface="Courier New"/>
                <a:cs typeface="Courier"/>
                <a:sym typeface="Courier New"/>
              </a:rPr>
              <a:t>.find</a:t>
            </a:r>
            <a:r>
              <a:rPr lang="en-US" sz="2800" i="0" u="none" strike="noStrike" cap="none" dirty="0">
                <a:solidFill>
                  <a:schemeClr val="lt1"/>
                </a:solidFill>
                <a:latin typeface="Courier"/>
                <a:ea typeface="Courier New"/>
                <a:cs typeface="Courier"/>
                <a:sym typeface="Courier New"/>
              </a:rPr>
              <a:t>(</a:t>
            </a:r>
            <a:r>
              <a:rPr lang="en-US" sz="2800" i="0" u="none" strike="noStrike" cap="none" dirty="0">
                <a:solidFill>
                  <a:srgbClr val="FF7F00"/>
                </a:solidFill>
                <a:latin typeface="Courier"/>
                <a:ea typeface="Courier New"/>
                <a:cs typeface="Courier"/>
                <a:sym typeface="Courier New"/>
              </a:rPr>
              <a:t>' '</a:t>
            </a:r>
            <a:r>
              <a:rPr lang="en-US" sz="2800" i="0" u="none" strike="noStrike" cap="none" dirty="0">
                <a:solidFill>
                  <a:schemeClr val="lt1"/>
                </a:solidFill>
                <a:latin typeface="Courier"/>
                <a:ea typeface="Courier New"/>
                <a:cs typeface="Courier"/>
                <a:sym typeface="Courier New"/>
              </a:rPr>
              <a:t>,</a:t>
            </a:r>
            <a:r>
              <a:rPr lang="en-US" sz="2800" i="0" u="none" strike="noStrike" cap="none" dirty="0" err="1">
                <a:solidFill>
                  <a:srgbClr val="00FF00"/>
                </a:solidFill>
                <a:latin typeface="Courier"/>
                <a:ea typeface="Courier New"/>
                <a:cs typeface="Courier"/>
                <a:sym typeface="Courier New"/>
              </a:rPr>
              <a:t>atpos</a:t>
            </a:r>
            <a:r>
              <a:rPr lang="en-US" sz="2800" i="0" u="none" strike="noStrike" cap="none" dirty="0">
                <a:solidFill>
                  <a:schemeClr val="lt1"/>
                </a:solidFill>
                <a:latin typeface="Courier"/>
                <a:ea typeface="Courier New"/>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2800" i="0" u="none" strike="noStrike" cap="none" dirty="0">
                <a:solidFill>
                  <a:schemeClr val="lt1"/>
                </a:solidFill>
                <a:latin typeface="Courier"/>
                <a:ea typeface="Courier New"/>
                <a:cs typeface="Courier"/>
                <a:sym typeface="Courier New"/>
              </a:rPr>
              <a:t>&gt;&gt;&gt; </a:t>
            </a:r>
            <a:r>
              <a:rPr lang="en-US" sz="2800" i="0" u="none" strike="noStrike" cap="none" dirty="0">
                <a:solidFill>
                  <a:srgbClr val="FFFF00"/>
                </a:solidFill>
                <a:latin typeface="Courier"/>
                <a:ea typeface="Courier New"/>
                <a:cs typeface="Courier"/>
                <a:sym typeface="Courier New"/>
              </a:rPr>
              <a:t>print(</a:t>
            </a:r>
            <a:r>
              <a:rPr lang="en-US" sz="2800" i="0" u="none" strike="noStrike" cap="none" dirty="0" err="1">
                <a:solidFill>
                  <a:srgbClr val="00FF00"/>
                </a:solidFill>
                <a:latin typeface="Courier"/>
                <a:ea typeface="Courier New"/>
                <a:cs typeface="Courier"/>
                <a:sym typeface="Courier New"/>
              </a:rPr>
              <a:t>sppos</a:t>
            </a:r>
            <a:r>
              <a:rPr lang="en-US" sz="2800" i="0" u="none" strike="noStrike" cap="none" dirty="0">
                <a:solidFill>
                  <a:srgbClr val="FFFF00"/>
                </a:solidFill>
                <a:latin typeface="Courier"/>
                <a:ea typeface="Courier New"/>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2800" i="0" u="none" strike="noStrike" cap="none" dirty="0">
                <a:solidFill>
                  <a:schemeClr val="lt1"/>
                </a:solidFill>
                <a:latin typeface="Courier"/>
                <a:ea typeface="Courier New"/>
                <a:cs typeface="Courier"/>
                <a:sym typeface="Courier New"/>
              </a:rPr>
              <a:t>31</a:t>
            </a:r>
          </a:p>
          <a:p>
            <a:pPr marL="0" marR="0" lvl="0" indent="0" algn="l" rtl="0">
              <a:lnSpc>
                <a:spcPct val="100000"/>
              </a:lnSpc>
              <a:spcBef>
                <a:spcPts val="0"/>
              </a:spcBef>
              <a:spcAft>
                <a:spcPts val="0"/>
              </a:spcAft>
              <a:buClr>
                <a:schemeClr val="lt1"/>
              </a:buClr>
              <a:buSzPct val="25000"/>
              <a:buFont typeface="Cabin"/>
              <a:buNone/>
            </a:pPr>
            <a:r>
              <a:rPr lang="en-US" sz="2800" i="0" u="none" strike="noStrike" cap="none" dirty="0">
                <a:solidFill>
                  <a:schemeClr val="lt1"/>
                </a:solidFill>
                <a:latin typeface="Courier"/>
                <a:ea typeface="Courier New"/>
                <a:cs typeface="Courier"/>
                <a:sym typeface="Courier New"/>
              </a:rPr>
              <a:t>&gt;&gt;&gt; </a:t>
            </a:r>
            <a:r>
              <a:rPr lang="en-US" sz="2800" i="0" u="none" strike="noStrike" cap="none" dirty="0">
                <a:solidFill>
                  <a:srgbClr val="00FF00"/>
                </a:solidFill>
                <a:latin typeface="Courier"/>
                <a:ea typeface="Courier New"/>
                <a:cs typeface="Courier"/>
                <a:sym typeface="Courier New"/>
              </a:rPr>
              <a:t>host</a:t>
            </a:r>
            <a:r>
              <a:rPr lang="en-US" sz="2800" i="0" u="none" strike="noStrike" cap="none" dirty="0">
                <a:solidFill>
                  <a:schemeClr val="lt1"/>
                </a:solidFill>
                <a:latin typeface="Courier"/>
                <a:ea typeface="Courier New"/>
                <a:cs typeface="Courier"/>
                <a:sym typeface="Courier New"/>
              </a:rPr>
              <a:t> = </a:t>
            </a:r>
            <a:r>
              <a:rPr lang="en-US" sz="2800" i="0" u="none" strike="noStrike" cap="none" dirty="0">
                <a:solidFill>
                  <a:srgbClr val="00FF00"/>
                </a:solidFill>
                <a:latin typeface="Courier"/>
                <a:ea typeface="Courier New"/>
                <a:cs typeface="Courier"/>
                <a:sym typeface="Courier New"/>
              </a:rPr>
              <a:t>data</a:t>
            </a:r>
            <a:r>
              <a:rPr lang="en-US" sz="2800" i="0" u="none" strike="noStrike" cap="none" dirty="0">
                <a:solidFill>
                  <a:srgbClr val="00FFFF"/>
                </a:solidFill>
                <a:latin typeface="Courier"/>
                <a:ea typeface="Courier New"/>
                <a:cs typeface="Courier"/>
                <a:sym typeface="Courier New"/>
              </a:rPr>
              <a:t>[</a:t>
            </a:r>
            <a:r>
              <a:rPr lang="en-US" sz="2800" i="0" u="none" strike="noStrike" cap="none" dirty="0">
                <a:solidFill>
                  <a:srgbClr val="00FF00"/>
                </a:solidFill>
                <a:latin typeface="Courier"/>
                <a:ea typeface="Courier New"/>
                <a:cs typeface="Courier"/>
                <a:sym typeface="Courier New"/>
              </a:rPr>
              <a:t>atpos</a:t>
            </a:r>
            <a:r>
              <a:rPr lang="en-US" sz="2800" i="0" u="none" strike="noStrike" cap="none" dirty="0">
                <a:solidFill>
                  <a:srgbClr val="00FFFF"/>
                </a:solidFill>
                <a:latin typeface="Courier"/>
                <a:ea typeface="Courier New"/>
                <a:cs typeface="Courier"/>
                <a:sym typeface="Courier New"/>
              </a:rPr>
              <a:t>+</a:t>
            </a:r>
            <a:r>
              <a:rPr lang="en-US" sz="2800" i="0" u="none" strike="noStrike" cap="none" dirty="0">
                <a:solidFill>
                  <a:srgbClr val="FF7F00"/>
                </a:solidFill>
                <a:latin typeface="Courier"/>
                <a:ea typeface="Courier New"/>
                <a:cs typeface="Courier"/>
                <a:sym typeface="Courier New"/>
              </a:rPr>
              <a:t>1</a:t>
            </a:r>
            <a:r>
              <a:rPr lang="en-US" sz="2800" i="0" u="none" strike="noStrike" cap="none" dirty="0">
                <a:solidFill>
                  <a:srgbClr val="00FFFF"/>
                </a:solidFill>
                <a:latin typeface="Courier"/>
                <a:ea typeface="Courier New"/>
                <a:cs typeface="Courier"/>
                <a:sym typeface="Courier New"/>
              </a:rPr>
              <a:t> : </a:t>
            </a:r>
            <a:r>
              <a:rPr lang="en-US" sz="2800" i="0" u="none" strike="noStrike" cap="none" dirty="0" err="1">
                <a:solidFill>
                  <a:srgbClr val="00FF00"/>
                </a:solidFill>
                <a:latin typeface="Courier"/>
                <a:ea typeface="Courier New"/>
                <a:cs typeface="Courier"/>
                <a:sym typeface="Courier New"/>
              </a:rPr>
              <a:t>sppos</a:t>
            </a:r>
            <a:r>
              <a:rPr lang="en-US" sz="2800" i="0" u="none" strike="noStrike" cap="none" dirty="0">
                <a:solidFill>
                  <a:srgbClr val="00FFFF"/>
                </a:solidFill>
                <a:latin typeface="Courier"/>
                <a:ea typeface="Courier New"/>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2800" i="0" u="none" strike="noStrike" cap="none" dirty="0">
                <a:solidFill>
                  <a:schemeClr val="lt1"/>
                </a:solidFill>
                <a:latin typeface="Courier"/>
                <a:ea typeface="Courier New"/>
                <a:cs typeface="Courier"/>
                <a:sym typeface="Courier New"/>
              </a:rPr>
              <a:t>&gt;&gt;&gt; </a:t>
            </a:r>
            <a:r>
              <a:rPr lang="en-US" sz="2800" i="0" u="none" strike="noStrike" cap="none" dirty="0">
                <a:solidFill>
                  <a:srgbClr val="FFFF00"/>
                </a:solidFill>
                <a:latin typeface="Courier"/>
                <a:ea typeface="Courier New"/>
                <a:cs typeface="Courier"/>
                <a:sym typeface="Courier New"/>
              </a:rPr>
              <a:t>print(</a:t>
            </a:r>
            <a:r>
              <a:rPr lang="en-US" sz="2800" i="0" u="none" strike="noStrike" cap="none" dirty="0">
                <a:solidFill>
                  <a:srgbClr val="00FF00"/>
                </a:solidFill>
                <a:latin typeface="Courier"/>
                <a:ea typeface="Courier New"/>
                <a:cs typeface="Courier"/>
                <a:sym typeface="Courier New"/>
              </a:rPr>
              <a:t>host</a:t>
            </a:r>
            <a:r>
              <a:rPr lang="en-US" sz="2800" i="0" u="none" strike="noStrike" cap="none" dirty="0">
                <a:solidFill>
                  <a:srgbClr val="FFFF00"/>
                </a:solidFill>
                <a:latin typeface="Courier"/>
                <a:ea typeface="Courier New"/>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2800" i="0" u="none" strike="noStrike" cap="none" dirty="0" err="1">
                <a:solidFill>
                  <a:schemeClr val="lt1"/>
                </a:solidFill>
                <a:latin typeface="Courier"/>
                <a:ea typeface="Courier New"/>
                <a:cs typeface="Courier"/>
                <a:sym typeface="Courier New"/>
              </a:rPr>
              <a:t>uct.ac.za</a:t>
            </a:r>
            <a:endParaRPr lang="en-US" sz="2800" i="0" u="none" strike="noStrike" cap="none" dirty="0">
              <a:solidFill>
                <a:schemeClr val="lt1"/>
              </a:solidFill>
              <a:latin typeface="Courier"/>
              <a:ea typeface="Courier New"/>
              <a:cs typeface="Courier"/>
              <a:sym typeface="Courier New"/>
            </a:endParaRPr>
          </a:p>
        </p:txBody>
      </p:sp>
      <p:sp>
        <p:nvSpPr>
          <p:cNvPr id="393" name="Shape 393"/>
          <p:cNvSpPr txBox="1"/>
          <p:nvPr/>
        </p:nvSpPr>
        <p:spPr>
          <a:xfrm>
            <a:off x="330200" y="1835150"/>
            <a:ext cx="15582900" cy="6730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Arial"/>
              <a:buNone/>
            </a:pPr>
            <a:r>
              <a:rPr lang="en-US" sz="3600" i="0" u="none" strike="noStrike" cap="none" dirty="0">
                <a:solidFill>
                  <a:schemeClr val="lt1"/>
                </a:solidFill>
                <a:latin typeface="Courier"/>
                <a:ea typeface="Courier New"/>
                <a:cs typeface="Courier"/>
                <a:sym typeface="Courier New"/>
              </a:rPr>
              <a:t>From </a:t>
            </a:r>
            <a:r>
              <a:rPr lang="en-US" sz="3600" i="0" u="none" strike="noStrike" cap="none" dirty="0" err="1">
                <a:solidFill>
                  <a:schemeClr val="lt1"/>
                </a:solidFill>
                <a:latin typeface="Courier"/>
                <a:ea typeface="Courier New"/>
                <a:cs typeface="Courier"/>
                <a:sym typeface="Courier New"/>
              </a:rPr>
              <a:t>stephen.marquard</a:t>
            </a:r>
            <a:r>
              <a:rPr lang="en-US" sz="3600" i="0" u="none" strike="noStrike" cap="none" dirty="0" err="1">
                <a:solidFill>
                  <a:srgbClr val="FFFF00"/>
                </a:solidFill>
                <a:latin typeface="Courier"/>
                <a:ea typeface="Courier New"/>
                <a:cs typeface="Courier"/>
                <a:sym typeface="Courier New"/>
              </a:rPr>
              <a:t>@</a:t>
            </a:r>
            <a:r>
              <a:rPr lang="en-US" sz="3600" i="0" u="none" strike="noStrike" cap="none" dirty="0" err="1">
                <a:solidFill>
                  <a:schemeClr val="lt1"/>
                </a:solidFill>
                <a:latin typeface="Courier"/>
                <a:ea typeface="Courier New"/>
                <a:cs typeface="Courier"/>
                <a:sym typeface="Courier New"/>
              </a:rPr>
              <a:t>uct.ac.za</a:t>
            </a:r>
            <a:r>
              <a:rPr lang="en-US" sz="3600" i="0" u="none" strike="noStrike" cap="none" dirty="0">
                <a:solidFill>
                  <a:schemeClr val="lt1"/>
                </a:solidFill>
                <a:latin typeface="Courier"/>
                <a:ea typeface="Courier New"/>
                <a:cs typeface="Courier"/>
                <a:sym typeface="Courier New"/>
              </a:rPr>
              <a:t> Sat Jan  5 09:14:16 2008</a:t>
            </a:r>
          </a:p>
        </p:txBody>
      </p:sp>
      <p:sp>
        <p:nvSpPr>
          <p:cNvPr id="394" name="Shape 394"/>
          <p:cNvSpPr txBox="1"/>
          <p:nvPr/>
        </p:nvSpPr>
        <p:spPr>
          <a:xfrm>
            <a:off x="5950931" y="825500"/>
            <a:ext cx="571500" cy="6222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n-US" sz="3600" u="none" strike="noStrike" cap="none">
                <a:solidFill>
                  <a:srgbClr val="00FF00"/>
                </a:solidFill>
                <a:latin typeface="Arial Regular" charset="0"/>
                <a:ea typeface="Arial Regular" charset="0"/>
                <a:cs typeface="Arial Regular" charset="0"/>
                <a:sym typeface="Cabin"/>
              </a:rPr>
              <a:t>21</a:t>
            </a:r>
          </a:p>
        </p:txBody>
      </p:sp>
      <p:sp>
        <p:nvSpPr>
          <p:cNvPr id="395" name="Shape 395"/>
          <p:cNvSpPr txBox="1"/>
          <p:nvPr/>
        </p:nvSpPr>
        <p:spPr>
          <a:xfrm>
            <a:off x="8724900" y="825500"/>
            <a:ext cx="571500" cy="6222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n-US" sz="3600" u="none" strike="noStrike" cap="none">
                <a:solidFill>
                  <a:srgbClr val="00FF00"/>
                </a:solidFill>
                <a:latin typeface="Arial Regular" charset="0"/>
                <a:ea typeface="Arial Regular" charset="0"/>
                <a:cs typeface="Arial Regular" charset="0"/>
                <a:sym typeface="Cabin"/>
              </a:rPr>
              <a:t>31</a:t>
            </a:r>
          </a:p>
        </p:txBody>
      </p:sp>
      <p:cxnSp>
        <p:nvCxnSpPr>
          <p:cNvPr id="396" name="Shape 396"/>
          <p:cNvCxnSpPr/>
          <p:nvPr/>
        </p:nvCxnSpPr>
        <p:spPr>
          <a:xfrm rot="10800000">
            <a:off x="6236681" y="1481137"/>
            <a:ext cx="19049" cy="373061"/>
          </a:xfrm>
          <a:prstGeom prst="straightConnector1">
            <a:avLst/>
          </a:prstGeom>
          <a:noFill/>
          <a:ln w="50800" cap="rnd" cmpd="sng">
            <a:solidFill>
              <a:srgbClr val="00FF00"/>
            </a:solidFill>
            <a:prstDash val="solid"/>
            <a:miter/>
            <a:headEnd type="stealth" w="med" len="med"/>
            <a:tailEnd type="none" w="med" len="med"/>
          </a:ln>
        </p:spPr>
      </p:cxnSp>
      <p:cxnSp>
        <p:nvCxnSpPr>
          <p:cNvPr id="397" name="Shape 397"/>
          <p:cNvCxnSpPr/>
          <p:nvPr/>
        </p:nvCxnSpPr>
        <p:spPr>
          <a:xfrm rot="10800000">
            <a:off x="9004299" y="1485899"/>
            <a:ext cx="17461" cy="373061"/>
          </a:xfrm>
          <a:prstGeom prst="straightConnector1">
            <a:avLst/>
          </a:prstGeom>
          <a:noFill/>
          <a:ln w="50800" cap="rnd" cmpd="sng">
            <a:solidFill>
              <a:srgbClr val="00FF00"/>
            </a:solidFill>
            <a:prstDash val="solid"/>
            <a:miter/>
            <a:headEnd type="stealth" w="med" len="med"/>
            <a:tailEnd type="none" w="med" len="med"/>
          </a:ln>
        </p:spPr>
      </p:cxnSp>
      <p:cxnSp>
        <p:nvCxnSpPr>
          <p:cNvPr id="398" name="Shape 398"/>
          <p:cNvCxnSpPr/>
          <p:nvPr/>
        </p:nvCxnSpPr>
        <p:spPr>
          <a:xfrm>
            <a:off x="6351587" y="2446336"/>
            <a:ext cx="2541587" cy="19049"/>
          </a:xfrm>
          <a:prstGeom prst="straightConnector1">
            <a:avLst/>
          </a:prstGeom>
          <a:noFill/>
          <a:ln w="76200" cap="rnd" cmpd="sng">
            <a:solidFill>
              <a:srgbClr val="FF00FF"/>
            </a:solidFill>
            <a:prstDash val="solid"/>
            <a:miter/>
            <a:headEnd type="none" w="med" len="med"/>
            <a:tailEnd type="none" w="med" len="med"/>
          </a:ln>
        </p:spPr>
      </p:cxnSp>
      <p:sp>
        <p:nvSpPr>
          <p:cNvPr id="399" name="Shape 399"/>
          <p:cNvSpPr txBox="1"/>
          <p:nvPr/>
        </p:nvSpPr>
        <p:spPr>
          <a:xfrm>
            <a:off x="10902069" y="4779647"/>
            <a:ext cx="4457700" cy="189230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s-MX" sz="4100" u="none" strike="noStrike" cap="none" dirty="0">
                <a:solidFill>
                  <a:srgbClr val="00FF00"/>
                </a:solidFill>
                <a:latin typeface="Arial Regular" charset="0"/>
                <a:ea typeface="Arial Regular" charset="0"/>
                <a:cs typeface="Arial Regular" charset="0"/>
                <a:sym typeface="Cabin"/>
              </a:rPr>
              <a:t>Extrayendo un nombre de un equipo – usando  </a:t>
            </a:r>
            <a:r>
              <a:rPr lang="es-MX" sz="4100" u="none" strike="noStrike" cap="none" dirty="0" err="1">
                <a:solidFill>
                  <a:srgbClr val="00FF00"/>
                </a:solidFill>
                <a:latin typeface="Arial Regular" charset="0"/>
                <a:ea typeface="Arial Regular" charset="0"/>
                <a:cs typeface="Arial Regular" charset="0"/>
                <a:sym typeface="Cabin"/>
              </a:rPr>
              <a:t>find</a:t>
            </a:r>
            <a:r>
              <a:rPr lang="es-MX" sz="4100" u="none" strike="noStrike" cap="none" dirty="0">
                <a:solidFill>
                  <a:srgbClr val="00FF00"/>
                </a:solidFill>
                <a:latin typeface="Arial Regular" charset="0"/>
                <a:ea typeface="Arial Regular" charset="0"/>
                <a:cs typeface="Arial Regular" charset="0"/>
                <a:sym typeface="Cabin"/>
              </a:rPr>
              <a:t> y rebanado de cadenas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403"/>
        <p:cNvGrpSpPr/>
        <p:nvPr/>
      </p:nvGrpSpPr>
      <p:grpSpPr>
        <a:xfrm>
          <a:off x="0" y="0"/>
          <a:ext cx="0" cy="0"/>
          <a:chOff x="0" y="0"/>
          <a:chExt cx="0" cy="0"/>
        </a:xfrm>
      </p:grpSpPr>
      <p:sp>
        <p:nvSpPr>
          <p:cNvPr id="404" name="Shape 404"/>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s-MX" sz="7600" u="none" strike="noStrike" cap="none" dirty="0">
                <a:solidFill>
                  <a:srgbClr val="FFD966"/>
                </a:solidFill>
                <a:latin typeface="Arial Regular" charset="0"/>
                <a:ea typeface="Arial Regular" charset="0"/>
                <a:cs typeface="Arial Regular" charset="0"/>
                <a:sym typeface="Cabin"/>
              </a:rPr>
              <a:t>El Patrón de Doble División</a:t>
            </a:r>
          </a:p>
        </p:txBody>
      </p:sp>
      <p:sp>
        <p:nvSpPr>
          <p:cNvPr id="405" name="Shape 405"/>
          <p:cNvSpPr txBox="1">
            <a:spLocks noGrp="1"/>
          </p:cNvSpPr>
          <p:nvPr>
            <p:ph idx="1"/>
          </p:nvPr>
        </p:nvSpPr>
        <p:spPr>
          <a:xfrm>
            <a:off x="1155700" y="2603501"/>
            <a:ext cx="13932000" cy="1677020"/>
          </a:xfrm>
          <a:prstGeom prst="rect">
            <a:avLst/>
          </a:prstGeom>
          <a:noFill/>
          <a:ln>
            <a:noFill/>
          </a:ln>
        </p:spPr>
        <p:txBody>
          <a:bodyPr lIns="38100" tIns="38100" rIns="38100" bIns="38100" anchor="t" anchorCtr="0">
            <a:noAutofit/>
          </a:bodyPr>
          <a:lstStyle/>
          <a:p>
            <a:pPr marL="0" marR="0" lvl="0" indent="0" algn="l" rtl="0">
              <a:lnSpc>
                <a:spcPct val="100000"/>
              </a:lnSpc>
              <a:spcBef>
                <a:spcPts val="0"/>
              </a:spcBef>
              <a:spcAft>
                <a:spcPts val="0"/>
              </a:spcAft>
              <a:buSzPct val="100000"/>
              <a:buNone/>
            </a:pPr>
            <a:r>
              <a:rPr lang="es-MX" sz="3600" u="none" strike="noStrike" cap="none" dirty="0">
                <a:solidFill>
                  <a:schemeClr val="lt1"/>
                </a:solidFill>
                <a:latin typeface="Arial Regular" charset="0"/>
                <a:ea typeface="Arial Regular" charset="0"/>
                <a:cs typeface="Arial Regular" charset="0"/>
                <a:sym typeface="Cabin"/>
              </a:rPr>
              <a:t>A veces dividimos una línea en una forma, después tomamos una de las piezas de esa línea y la dividimos de nuevo</a:t>
            </a:r>
          </a:p>
        </p:txBody>
      </p:sp>
      <p:sp>
        <p:nvSpPr>
          <p:cNvPr id="406" name="Shape 406"/>
          <p:cNvSpPr txBox="1"/>
          <p:nvPr/>
        </p:nvSpPr>
        <p:spPr>
          <a:xfrm>
            <a:off x="7321275" y="6326775"/>
            <a:ext cx="6981300" cy="4823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Arial"/>
              <a:buNone/>
            </a:pPr>
            <a:r>
              <a:rPr lang="en-US" sz="2600" i="0" u="none" strike="noStrike" cap="none">
                <a:solidFill>
                  <a:srgbClr val="FFFF00"/>
                </a:solidFill>
                <a:latin typeface="Courier"/>
                <a:ea typeface="Courier New"/>
                <a:cs typeface="Courier"/>
                <a:sym typeface="Courier New"/>
              </a:rPr>
              <a:t>['stephen.marquard', 'uct.ac.za']</a:t>
            </a:r>
          </a:p>
        </p:txBody>
      </p:sp>
      <p:sp>
        <p:nvSpPr>
          <p:cNvPr id="407" name="Shape 407"/>
          <p:cNvSpPr txBox="1"/>
          <p:nvPr/>
        </p:nvSpPr>
        <p:spPr>
          <a:xfrm>
            <a:off x="1155700" y="4526525"/>
            <a:ext cx="13342799" cy="673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7F00"/>
              </a:buClr>
              <a:buSzPct val="25000"/>
              <a:buFont typeface="Arial"/>
              <a:buNone/>
            </a:pPr>
            <a:r>
              <a:rPr lang="en-US" sz="3000" i="0" u="none" strike="noStrike" cap="none" dirty="0">
                <a:solidFill>
                  <a:srgbClr val="FF7F00"/>
                </a:solidFill>
                <a:latin typeface="Courier"/>
                <a:ea typeface="Courier New"/>
                <a:cs typeface="Courier"/>
                <a:sym typeface="Courier New"/>
              </a:rPr>
              <a:t>From </a:t>
            </a:r>
            <a:r>
              <a:rPr lang="en-US" sz="3000" i="0" u="none" strike="noStrike" cap="none" dirty="0" err="1">
                <a:solidFill>
                  <a:srgbClr val="FF7F00"/>
                </a:solidFill>
                <a:latin typeface="Courier"/>
                <a:ea typeface="Courier New"/>
                <a:cs typeface="Courier"/>
                <a:sym typeface="Courier New"/>
              </a:rPr>
              <a:t>stephen.marquard@</a:t>
            </a:r>
            <a:r>
              <a:rPr lang="en-US" sz="3000" i="0" u="none" strike="noStrike" cap="none" dirty="0" err="1">
                <a:solidFill>
                  <a:srgbClr val="FFFF00"/>
                </a:solidFill>
                <a:latin typeface="Courier"/>
                <a:ea typeface="Courier New"/>
                <a:cs typeface="Courier"/>
                <a:sym typeface="Courier New"/>
              </a:rPr>
              <a:t>uct.ac.za</a:t>
            </a:r>
            <a:r>
              <a:rPr lang="en-US" sz="3000" i="0" u="none" strike="noStrike" cap="none" dirty="0">
                <a:solidFill>
                  <a:srgbClr val="FF7F00"/>
                </a:solidFill>
                <a:latin typeface="Courier"/>
                <a:ea typeface="Courier New"/>
                <a:cs typeface="Courier"/>
                <a:sym typeface="Courier New"/>
              </a:rPr>
              <a:t> Sat Jan  5 09:14:16 2008</a:t>
            </a:r>
          </a:p>
        </p:txBody>
      </p:sp>
      <p:sp>
        <p:nvSpPr>
          <p:cNvPr id="408" name="Shape 408"/>
          <p:cNvSpPr txBox="1"/>
          <p:nvPr/>
        </p:nvSpPr>
        <p:spPr>
          <a:xfrm>
            <a:off x="1155700" y="5594000"/>
            <a:ext cx="6179100" cy="2159088"/>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2600" i="0" u="none" strike="noStrike" cap="none" dirty="0">
                <a:solidFill>
                  <a:schemeClr val="lt1"/>
                </a:solidFill>
                <a:latin typeface="Courier"/>
                <a:ea typeface="Courier New"/>
                <a:cs typeface="Courier"/>
                <a:sym typeface="Courier New"/>
              </a:rPr>
              <a:t>palabras = </a:t>
            </a:r>
            <a:r>
              <a:rPr lang="en-US" sz="2600" i="0" u="none" strike="noStrike" cap="none" dirty="0" err="1">
                <a:solidFill>
                  <a:srgbClr val="FF7F00"/>
                </a:solidFill>
                <a:latin typeface="Courier"/>
                <a:ea typeface="Courier New"/>
                <a:cs typeface="Courier"/>
                <a:sym typeface="Courier New"/>
              </a:rPr>
              <a:t>linea</a:t>
            </a:r>
            <a:r>
              <a:rPr lang="en-US" sz="2600" i="0" u="none" strike="noStrike" cap="none" dirty="0" err="1">
                <a:solidFill>
                  <a:schemeClr val="lt1"/>
                </a:solidFill>
                <a:latin typeface="Courier"/>
                <a:ea typeface="Courier New"/>
                <a:cs typeface="Courier"/>
                <a:sym typeface="Courier New"/>
              </a:rPr>
              <a:t>.split</a:t>
            </a:r>
            <a:r>
              <a:rPr lang="en-US" sz="2600" i="0" u="none" strike="noStrike" cap="none" dirty="0">
                <a:solidFill>
                  <a:schemeClr val="lt1"/>
                </a:solidFill>
                <a:latin typeface="Courier"/>
                <a:ea typeface="Courier New"/>
                <a:cs typeface="Courier"/>
                <a:sym typeface="Courier New"/>
              </a:rPr>
              <a:t>()</a:t>
            </a:r>
          </a:p>
          <a:p>
            <a:pPr lvl="0">
              <a:buClr>
                <a:srgbClr val="FF00FF"/>
              </a:buClr>
              <a:buSzPct val="25000"/>
            </a:pPr>
            <a:r>
              <a:rPr lang="en-US" sz="2600" i="0" u="none" strike="noStrike" cap="none" dirty="0">
                <a:solidFill>
                  <a:srgbClr val="FF00FF"/>
                </a:solidFill>
                <a:latin typeface="Courier"/>
                <a:ea typeface="Courier New"/>
                <a:cs typeface="Courier"/>
                <a:sym typeface="Courier New"/>
              </a:rPr>
              <a:t>email</a:t>
            </a:r>
            <a:r>
              <a:rPr lang="en-US" sz="2600" i="0" u="none" strike="noStrike" cap="none" dirty="0">
                <a:solidFill>
                  <a:schemeClr val="lt1"/>
                </a:solidFill>
                <a:latin typeface="Courier"/>
                <a:ea typeface="Courier New"/>
                <a:cs typeface="Courier"/>
                <a:sym typeface="Courier New"/>
              </a:rPr>
              <a:t> = </a:t>
            </a:r>
            <a:r>
              <a:rPr lang="en-US" sz="2600" dirty="0">
                <a:solidFill>
                  <a:schemeClr val="lt1"/>
                </a:solidFill>
                <a:latin typeface="Courier"/>
                <a:ea typeface="Courier New"/>
                <a:cs typeface="Courier"/>
                <a:sym typeface="Courier New"/>
              </a:rPr>
              <a:t>palabras[</a:t>
            </a:r>
            <a:r>
              <a:rPr lang="en-US" sz="2600" i="0" u="none" strike="noStrike" cap="none" dirty="0">
                <a:solidFill>
                  <a:schemeClr val="lt1"/>
                </a:solidFill>
                <a:latin typeface="Courier"/>
                <a:ea typeface="Courier New"/>
                <a:cs typeface="Courier"/>
                <a:sym typeface="Courier New"/>
              </a:rPr>
              <a:t>1]</a:t>
            </a:r>
          </a:p>
          <a:p>
            <a:pPr marL="0" marR="0" lvl="0" indent="0" algn="l" rtl="0">
              <a:lnSpc>
                <a:spcPct val="100000"/>
              </a:lnSpc>
              <a:spcBef>
                <a:spcPts val="0"/>
              </a:spcBef>
              <a:spcAft>
                <a:spcPts val="0"/>
              </a:spcAft>
              <a:buClr>
                <a:srgbClr val="FF00FF"/>
              </a:buClr>
              <a:buSzPct val="25000"/>
              <a:buFont typeface="Cabin"/>
              <a:buNone/>
            </a:pPr>
            <a:r>
              <a:rPr lang="en-US" sz="2600" dirty="0" err="1">
                <a:solidFill>
                  <a:srgbClr val="FFFF00"/>
                </a:solidFill>
                <a:latin typeface="Courier"/>
                <a:ea typeface="Courier New"/>
                <a:cs typeface="Courier"/>
                <a:sym typeface="Courier New"/>
              </a:rPr>
              <a:t>piezas</a:t>
            </a:r>
            <a:r>
              <a:rPr lang="en-US" sz="2600" dirty="0">
                <a:solidFill>
                  <a:schemeClr val="lt1"/>
                </a:solidFill>
                <a:latin typeface="Courier"/>
                <a:ea typeface="Courier New"/>
                <a:cs typeface="Courier"/>
                <a:sym typeface="Courier New"/>
              </a:rPr>
              <a:t> = </a:t>
            </a:r>
            <a:r>
              <a:rPr lang="en-US" sz="2600" dirty="0" err="1">
                <a:solidFill>
                  <a:schemeClr val="lt1"/>
                </a:solidFill>
                <a:latin typeface="Courier"/>
                <a:ea typeface="Courier New"/>
                <a:cs typeface="Courier"/>
                <a:sym typeface="Courier New"/>
              </a:rPr>
              <a:t>email.split</a:t>
            </a:r>
            <a:r>
              <a:rPr lang="en-US" sz="2600" dirty="0">
                <a:solidFill>
                  <a:schemeClr val="lt1"/>
                </a:solidFill>
                <a:latin typeface="Courier"/>
                <a:ea typeface="Courier New"/>
                <a:cs typeface="Courier"/>
                <a:sym typeface="Courier New"/>
              </a:rPr>
              <a:t>('@')</a:t>
            </a:r>
          </a:p>
          <a:p>
            <a:pPr marL="0" marR="0" lvl="0" indent="0" algn="l" rtl="0">
              <a:lnSpc>
                <a:spcPct val="100000"/>
              </a:lnSpc>
              <a:spcBef>
                <a:spcPts val="0"/>
              </a:spcBef>
              <a:spcAft>
                <a:spcPts val="0"/>
              </a:spcAft>
              <a:buClr>
                <a:srgbClr val="FF00FF"/>
              </a:buClr>
              <a:buSzPct val="25000"/>
              <a:buFont typeface="Cabin"/>
              <a:buNone/>
            </a:pPr>
            <a:r>
              <a:rPr lang="en-US" sz="2600" dirty="0">
                <a:solidFill>
                  <a:schemeClr val="lt1"/>
                </a:solidFill>
                <a:latin typeface="Courier"/>
                <a:ea typeface="Courier New"/>
                <a:cs typeface="Courier"/>
                <a:sym typeface="Courier New"/>
              </a:rPr>
              <a:t>print(</a:t>
            </a:r>
            <a:r>
              <a:rPr lang="en-US" sz="2600" dirty="0" err="1">
                <a:solidFill>
                  <a:srgbClr val="00FF00"/>
                </a:solidFill>
                <a:latin typeface="Courier"/>
                <a:ea typeface="Courier New"/>
                <a:cs typeface="Courier"/>
                <a:sym typeface="Courier New"/>
              </a:rPr>
              <a:t>piezas</a:t>
            </a:r>
            <a:r>
              <a:rPr lang="en-US" sz="2600" dirty="0">
                <a:solidFill>
                  <a:srgbClr val="00FF00"/>
                </a:solidFill>
                <a:latin typeface="Courier"/>
                <a:ea typeface="Courier New"/>
                <a:cs typeface="Courier"/>
                <a:sym typeface="Courier New"/>
              </a:rPr>
              <a:t>[1]</a:t>
            </a:r>
            <a:r>
              <a:rPr lang="en-US" sz="2600" dirty="0">
                <a:solidFill>
                  <a:schemeClr val="bg1"/>
                </a:solidFill>
                <a:latin typeface="Courier"/>
                <a:ea typeface="Courier New"/>
                <a:cs typeface="Courier"/>
                <a:sym typeface="Courier New"/>
              </a:rPr>
              <a:t>)</a:t>
            </a:r>
          </a:p>
        </p:txBody>
      </p:sp>
      <p:sp>
        <p:nvSpPr>
          <p:cNvPr id="409" name="Shape 409"/>
          <p:cNvSpPr txBox="1"/>
          <p:nvPr/>
        </p:nvSpPr>
        <p:spPr>
          <a:xfrm>
            <a:off x="7336425" y="5683325"/>
            <a:ext cx="6573899" cy="673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00FF"/>
              </a:buClr>
              <a:buSzPct val="25000"/>
              <a:buFont typeface="Arial"/>
              <a:buNone/>
            </a:pPr>
            <a:r>
              <a:rPr lang="en-US" sz="2600" i="0" u="none" strike="noStrike" cap="none">
                <a:solidFill>
                  <a:srgbClr val="FF00FF"/>
                </a:solidFill>
                <a:latin typeface="Courier"/>
                <a:ea typeface="Courier New"/>
                <a:cs typeface="Courier"/>
                <a:sym typeface="Courier New"/>
              </a:rPr>
              <a:t>stephen.marquard@uct.ac.za</a:t>
            </a:r>
          </a:p>
        </p:txBody>
      </p:sp>
      <p:sp>
        <p:nvSpPr>
          <p:cNvPr id="410" name="Shape 410"/>
          <p:cNvSpPr txBox="1"/>
          <p:nvPr/>
        </p:nvSpPr>
        <p:spPr>
          <a:xfrm>
            <a:off x="7301045" y="6843100"/>
            <a:ext cx="2729099" cy="5483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00FF00"/>
              </a:buClr>
              <a:buSzPct val="25000"/>
              <a:buFont typeface="Arial"/>
              <a:buNone/>
            </a:pPr>
            <a:r>
              <a:rPr lang="en-US" sz="2400" b="1" i="0" u="none" strike="noStrike" cap="none">
                <a:solidFill>
                  <a:srgbClr val="00FF00"/>
                </a:solidFill>
                <a:latin typeface="Courier New"/>
                <a:ea typeface="Courier New"/>
                <a:cs typeface="Courier New"/>
                <a:sym typeface="Courier New"/>
              </a:rPr>
              <a:t>'</a:t>
            </a:r>
            <a:r>
              <a:rPr lang="en-US" sz="2600" i="0" u="none" strike="noStrike" cap="none">
                <a:solidFill>
                  <a:srgbClr val="00FF00"/>
                </a:solidFill>
                <a:latin typeface="Courier"/>
                <a:ea typeface="Courier New"/>
                <a:cs typeface="Courier"/>
                <a:sym typeface="Courier New"/>
              </a:rPr>
              <a:t>uct.ac.za'</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414"/>
        <p:cNvGrpSpPr/>
        <p:nvPr/>
      </p:nvGrpSpPr>
      <p:grpSpPr>
        <a:xfrm>
          <a:off x="0" y="0"/>
          <a:ext cx="0" cy="0"/>
          <a:chOff x="0" y="0"/>
          <a:chExt cx="0" cy="0"/>
        </a:xfrm>
      </p:grpSpPr>
      <p:sp>
        <p:nvSpPr>
          <p:cNvPr id="416" name="Shape 416"/>
          <p:cNvSpPr txBox="1"/>
          <p:nvPr/>
        </p:nvSpPr>
        <p:spPr>
          <a:xfrm>
            <a:off x="7035800" y="5822950"/>
            <a:ext cx="4386262" cy="8763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ourier New"/>
              <a:buNone/>
            </a:pPr>
            <a:r>
              <a:rPr lang="en-US" sz="4800" i="0" u="none" strike="noStrike" cap="none">
                <a:solidFill>
                  <a:srgbClr val="FFFF00"/>
                </a:solidFill>
                <a:latin typeface="Courier"/>
                <a:ea typeface="Courier New"/>
                <a:cs typeface="Courier"/>
                <a:sym typeface="Courier New"/>
              </a:rPr>
              <a:t>'</a:t>
            </a:r>
            <a:r>
              <a:rPr lang="en-US" sz="4800" i="0" u="none" strike="noStrike" cap="none">
                <a:solidFill>
                  <a:srgbClr val="00FF00"/>
                </a:solidFill>
                <a:latin typeface="Courier"/>
                <a:ea typeface="Courier New"/>
                <a:cs typeface="Courier"/>
                <a:sym typeface="Courier New"/>
              </a:rPr>
              <a:t>@</a:t>
            </a:r>
            <a:r>
              <a:rPr lang="en-US" sz="4800" i="0" u="none" strike="noStrike" cap="none">
                <a:solidFill>
                  <a:srgbClr val="FFFF00"/>
                </a:solidFill>
                <a:latin typeface="Courier"/>
                <a:ea typeface="Courier New"/>
                <a:cs typeface="Courier"/>
                <a:sym typeface="Courier New"/>
              </a:rPr>
              <a:t>([^ ]*)'</a:t>
            </a:r>
          </a:p>
        </p:txBody>
      </p:sp>
      <p:sp>
        <p:nvSpPr>
          <p:cNvPr id="417" name="Shape 417"/>
          <p:cNvSpPr txBox="1"/>
          <p:nvPr/>
        </p:nvSpPr>
        <p:spPr>
          <a:xfrm>
            <a:off x="1835303" y="7591382"/>
            <a:ext cx="11547164"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s-MX" sz="3600" u="none" strike="noStrike" cap="none" dirty="0">
                <a:solidFill>
                  <a:srgbClr val="00FF00"/>
                </a:solidFill>
                <a:latin typeface="Arial Regular" charset="0"/>
                <a:ea typeface="Arial Regular" charset="0"/>
                <a:cs typeface="Arial Regular" charset="0"/>
                <a:sym typeface="Cabin"/>
              </a:rPr>
              <a:t>Busca a través de la cadena hasta encontrar una arroba</a:t>
            </a:r>
          </a:p>
        </p:txBody>
      </p:sp>
      <p:cxnSp>
        <p:nvCxnSpPr>
          <p:cNvPr id="418" name="Shape 418"/>
          <p:cNvCxnSpPr/>
          <p:nvPr/>
        </p:nvCxnSpPr>
        <p:spPr>
          <a:xfrm flipH="1">
            <a:off x="7078661" y="6591300"/>
            <a:ext cx="530224" cy="996950"/>
          </a:xfrm>
          <a:prstGeom prst="straightConnector1">
            <a:avLst/>
          </a:prstGeom>
          <a:noFill/>
          <a:ln w="76200" cap="rnd" cmpd="sng">
            <a:solidFill>
              <a:srgbClr val="00FF00"/>
            </a:solidFill>
            <a:prstDash val="solid"/>
            <a:miter/>
            <a:headEnd type="stealth" w="med" len="med"/>
            <a:tailEnd type="none" w="med" len="med"/>
          </a:ln>
        </p:spPr>
      </p:cxnSp>
      <p:sp>
        <p:nvSpPr>
          <p:cNvPr id="419" name="Shape 419"/>
          <p:cNvSpPr txBox="1"/>
          <p:nvPr/>
        </p:nvSpPr>
        <p:spPr>
          <a:xfrm>
            <a:off x="707596" y="2689933"/>
            <a:ext cx="14226599" cy="673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7F00"/>
              </a:buClr>
              <a:buSzPct val="25000"/>
              <a:buFont typeface="Arial"/>
              <a:buNone/>
            </a:pPr>
            <a:r>
              <a:rPr lang="en-US" sz="3000" i="0" u="none" strike="noStrike" cap="none">
                <a:solidFill>
                  <a:srgbClr val="FF7F00"/>
                </a:solidFill>
                <a:latin typeface="Courier"/>
                <a:ea typeface="Courier New"/>
                <a:cs typeface="Courier"/>
                <a:sym typeface="Courier New"/>
              </a:rPr>
              <a:t>From stephen.marquard@</a:t>
            </a:r>
            <a:r>
              <a:rPr lang="en-US" sz="3000" i="0" u="none" strike="noStrike" cap="none">
                <a:solidFill>
                  <a:srgbClr val="00FF00"/>
                </a:solidFill>
                <a:latin typeface="Courier"/>
                <a:ea typeface="Courier New"/>
                <a:cs typeface="Courier"/>
                <a:sym typeface="Courier New"/>
              </a:rPr>
              <a:t>uct.ac.za</a:t>
            </a:r>
            <a:r>
              <a:rPr lang="en-US" sz="3000" i="0" u="none" strike="noStrike" cap="none">
                <a:solidFill>
                  <a:srgbClr val="FF7F00"/>
                </a:solidFill>
                <a:latin typeface="Courier"/>
                <a:ea typeface="Courier New"/>
                <a:cs typeface="Courier"/>
                <a:sym typeface="Courier New"/>
              </a:rPr>
              <a:t> Sat Jan  5 09:14:16 2008</a:t>
            </a:r>
          </a:p>
        </p:txBody>
      </p:sp>
      <p:sp>
        <p:nvSpPr>
          <p:cNvPr id="420" name="Shape 420"/>
          <p:cNvSpPr txBox="1"/>
          <p:nvPr/>
        </p:nvSpPr>
        <p:spPr>
          <a:xfrm>
            <a:off x="707596" y="3527296"/>
            <a:ext cx="14919049" cy="259685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import re </a:t>
            </a:r>
          </a:p>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err="1">
                <a:solidFill>
                  <a:schemeClr val="lt1"/>
                </a:solidFill>
                <a:latin typeface="Courier"/>
                <a:ea typeface="Courier New"/>
                <a:cs typeface="Courier"/>
                <a:sym typeface="Courier New"/>
              </a:rPr>
              <a:t>lin</a:t>
            </a:r>
            <a:r>
              <a:rPr lang="en-US" sz="3000" i="0" u="none" strike="noStrike" cap="none" dirty="0">
                <a:solidFill>
                  <a:schemeClr val="lt1"/>
                </a:solidFill>
                <a:latin typeface="Courier"/>
                <a:ea typeface="Courier New"/>
                <a:cs typeface="Courier"/>
                <a:sym typeface="Courier New"/>
              </a:rPr>
              <a:t> = 'From </a:t>
            </a:r>
            <a:r>
              <a:rPr lang="en-US" sz="3000" i="0" u="none" strike="noStrike" cap="none" dirty="0" err="1">
                <a:solidFill>
                  <a:schemeClr val="lt1"/>
                </a:solidFill>
                <a:latin typeface="Courier"/>
                <a:ea typeface="Courier New"/>
                <a:cs typeface="Courier"/>
                <a:sym typeface="Courier New"/>
              </a:rPr>
              <a:t>stephen.marquard@uct.ac.za</a:t>
            </a:r>
            <a:r>
              <a:rPr lang="en-US" sz="3000" i="0" u="none" strike="noStrike" cap="none" dirty="0">
                <a:solidFill>
                  <a:schemeClr val="lt1"/>
                </a:solidFill>
                <a:latin typeface="Courier"/>
                <a:ea typeface="Courier New"/>
                <a:cs typeface="Courier"/>
                <a:sym typeface="Courier New"/>
              </a:rPr>
              <a:t> Sat Jan  5 09:14:16 2008'</a:t>
            </a:r>
          </a:p>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y = </a:t>
            </a:r>
            <a:r>
              <a:rPr lang="en-US" sz="3000" i="0" u="none" strike="noStrike" cap="none" dirty="0" err="1">
                <a:solidFill>
                  <a:schemeClr val="lt1"/>
                </a:solidFill>
                <a:latin typeface="Courier"/>
                <a:ea typeface="Courier New"/>
                <a:cs typeface="Courier"/>
                <a:sym typeface="Courier New"/>
              </a:rPr>
              <a:t>re.findall</a:t>
            </a:r>
            <a:r>
              <a:rPr lang="en-US" sz="3000" i="0" u="none" strike="noStrike" cap="none" dirty="0">
                <a:solidFill>
                  <a:schemeClr val="lt1"/>
                </a:solidFill>
                <a:latin typeface="Courier"/>
                <a:ea typeface="Courier New"/>
                <a:cs typeface="Courier"/>
                <a:sym typeface="Courier New"/>
              </a:rPr>
              <a:t>(</a:t>
            </a:r>
            <a:r>
              <a:rPr lang="en-US" sz="3000" i="0" u="none" strike="noStrike" cap="none" dirty="0">
                <a:solidFill>
                  <a:srgbClr val="FFFF00"/>
                </a:solidFill>
                <a:latin typeface="Courier"/>
                <a:ea typeface="Courier New"/>
                <a:cs typeface="Courier"/>
                <a:sym typeface="Courier New"/>
              </a:rPr>
              <a:t>'@([^ ]*)'</a:t>
            </a:r>
            <a:r>
              <a:rPr lang="en-US" sz="3000" i="0" u="none" strike="noStrike" cap="none" dirty="0">
                <a:solidFill>
                  <a:schemeClr val="lt1"/>
                </a:solidFill>
                <a:latin typeface="Courier"/>
                <a:ea typeface="Courier New"/>
                <a:cs typeface="Courier"/>
                <a:sym typeface="Courier New"/>
              </a:rPr>
              <a:t>,</a:t>
            </a:r>
            <a:r>
              <a:rPr lang="en-US" sz="3000" i="0" u="none" strike="noStrike" cap="none" dirty="0" err="1">
                <a:solidFill>
                  <a:schemeClr val="lt1"/>
                </a:solidFill>
                <a:latin typeface="Courier"/>
                <a:ea typeface="Courier New"/>
                <a:cs typeface="Courier"/>
                <a:sym typeface="Courier New"/>
              </a:rPr>
              <a:t>lin</a:t>
            </a:r>
            <a:r>
              <a:rPr lang="en-US" sz="3000" i="0" u="none" strike="noStrike" cap="none" dirty="0">
                <a:solidFill>
                  <a:schemeClr val="lt1"/>
                </a:solidFill>
                <a:latin typeface="Courier"/>
                <a:ea typeface="Courier New"/>
                <a:cs typeface="Courier"/>
                <a:sym typeface="Courier New"/>
              </a:rPr>
              <a:t>)</a:t>
            </a:r>
          </a:p>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print(y)</a:t>
            </a:r>
          </a:p>
          <a:p>
            <a:pPr marL="0" marR="0" lvl="0" indent="0" algn="l" rtl="0">
              <a:lnSpc>
                <a:spcPct val="100000"/>
              </a:lnSpc>
              <a:spcBef>
                <a:spcPts val="0"/>
              </a:spcBef>
              <a:spcAft>
                <a:spcPts val="0"/>
              </a:spcAft>
              <a:buClr>
                <a:schemeClr val="lt1"/>
              </a:buClr>
              <a:buSzPct val="25000"/>
              <a:buFont typeface="Courier New"/>
              <a:buNone/>
            </a:pPr>
            <a:endParaRPr lang="en-US" sz="3000" i="0" u="none" strike="noStrike" cap="none" dirty="0">
              <a:solidFill>
                <a:schemeClr val="lt1"/>
              </a:solidFill>
              <a:latin typeface="Courier"/>
              <a:ea typeface="Courier New"/>
              <a:cs typeface="Courier"/>
              <a:sym typeface="Courier New"/>
            </a:endParaRPr>
          </a:p>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a:t>
            </a:r>
            <a:r>
              <a:rPr lang="en-US" sz="3000" i="0" u="none" strike="noStrike" cap="none" dirty="0" err="1">
                <a:solidFill>
                  <a:schemeClr val="lt1"/>
                </a:solidFill>
                <a:latin typeface="Courier"/>
                <a:ea typeface="Courier New"/>
                <a:cs typeface="Courier"/>
                <a:sym typeface="Courier New"/>
              </a:rPr>
              <a:t>uct.ac.za</a:t>
            </a:r>
            <a:r>
              <a:rPr lang="en-US" sz="3000" i="0" u="none" strike="noStrike" cap="none" dirty="0">
                <a:solidFill>
                  <a:schemeClr val="lt1"/>
                </a:solidFill>
                <a:latin typeface="Courier"/>
                <a:ea typeface="Courier New"/>
                <a:cs typeface="Courier"/>
                <a:sym typeface="Courier New"/>
              </a:rPr>
              <a:t>']</a:t>
            </a:r>
          </a:p>
        </p:txBody>
      </p:sp>
      <p:sp>
        <p:nvSpPr>
          <p:cNvPr id="9" name="Shape 425"/>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s-MX" sz="7600" u="none" strike="noStrike" cap="none" dirty="0">
                <a:solidFill>
                  <a:srgbClr val="FFD966"/>
                </a:solidFill>
                <a:latin typeface="Arial Regular" charset="0"/>
                <a:ea typeface="Arial Regular" charset="0"/>
                <a:cs typeface="Arial Regular" charset="0"/>
                <a:sym typeface="Cabin"/>
              </a:rPr>
              <a:t>La Versión </a:t>
            </a:r>
            <a:r>
              <a:rPr lang="es-MX" sz="7600" u="none" strike="noStrike" cap="none" dirty="0" err="1">
                <a:solidFill>
                  <a:srgbClr val="FFD966"/>
                </a:solidFill>
                <a:latin typeface="Arial Regular" charset="0"/>
                <a:ea typeface="Arial Regular" charset="0"/>
                <a:cs typeface="Arial Regular" charset="0"/>
                <a:sym typeface="Cabin"/>
              </a:rPr>
              <a:t>Regex</a:t>
            </a:r>
            <a:endParaRPr lang="es-MX" sz="7600" u="none" strike="noStrike" cap="none" dirty="0">
              <a:solidFill>
                <a:srgbClr val="FFD966"/>
              </a:solidFill>
              <a:latin typeface="Arial Regular" charset="0"/>
              <a:ea typeface="Arial Regular" charset="0"/>
              <a:cs typeface="Arial Regular" charset="0"/>
              <a:sym typeface="Cabin"/>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424"/>
        <p:cNvGrpSpPr/>
        <p:nvPr/>
      </p:nvGrpSpPr>
      <p:grpSpPr>
        <a:xfrm>
          <a:off x="0" y="0"/>
          <a:ext cx="0" cy="0"/>
          <a:chOff x="0" y="0"/>
          <a:chExt cx="0" cy="0"/>
        </a:xfrm>
      </p:grpSpPr>
      <p:sp>
        <p:nvSpPr>
          <p:cNvPr id="425" name="Shape 425"/>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s-MX" sz="7600" u="none" strike="noStrike" cap="none" dirty="0">
                <a:solidFill>
                  <a:srgbClr val="FFD966"/>
                </a:solidFill>
                <a:latin typeface="Arial Regular" charset="0"/>
                <a:ea typeface="Arial Regular" charset="0"/>
                <a:cs typeface="Arial Regular" charset="0"/>
                <a:sym typeface="Cabin"/>
              </a:rPr>
              <a:t>La Versión </a:t>
            </a:r>
            <a:r>
              <a:rPr lang="es-MX" sz="7600" u="none" strike="noStrike" cap="none" dirty="0" err="1">
                <a:solidFill>
                  <a:srgbClr val="FFD966"/>
                </a:solidFill>
                <a:latin typeface="Arial Regular" charset="0"/>
                <a:ea typeface="Arial Regular" charset="0"/>
                <a:cs typeface="Arial Regular" charset="0"/>
                <a:sym typeface="Cabin"/>
              </a:rPr>
              <a:t>Regex</a:t>
            </a:r>
            <a:endParaRPr lang="es-MX" sz="7600" u="none" strike="noStrike" cap="none" dirty="0">
              <a:solidFill>
                <a:srgbClr val="FFD966"/>
              </a:solidFill>
              <a:latin typeface="Arial Regular" charset="0"/>
              <a:ea typeface="Arial Regular" charset="0"/>
              <a:cs typeface="Arial Regular" charset="0"/>
              <a:sym typeface="Cabin"/>
            </a:endParaRPr>
          </a:p>
        </p:txBody>
      </p:sp>
      <p:sp>
        <p:nvSpPr>
          <p:cNvPr id="426" name="Shape 426"/>
          <p:cNvSpPr txBox="1"/>
          <p:nvPr/>
        </p:nvSpPr>
        <p:spPr>
          <a:xfrm>
            <a:off x="7035800" y="5822950"/>
            <a:ext cx="4386262" cy="8763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ourier New"/>
              <a:buNone/>
            </a:pPr>
            <a:r>
              <a:rPr lang="en-US" sz="5700" i="0" u="none" strike="noStrike" cap="none">
                <a:solidFill>
                  <a:srgbClr val="FFFF00"/>
                </a:solidFill>
                <a:latin typeface="Courier"/>
                <a:ea typeface="Courier New"/>
                <a:cs typeface="Courier"/>
                <a:sym typeface="Courier New"/>
              </a:rPr>
              <a:t>'@(</a:t>
            </a:r>
            <a:r>
              <a:rPr lang="en-US" sz="5700" i="0" u="none" strike="noStrike" cap="none">
                <a:solidFill>
                  <a:srgbClr val="FF00FF"/>
                </a:solidFill>
                <a:latin typeface="Courier"/>
                <a:ea typeface="Courier New"/>
                <a:cs typeface="Courier"/>
                <a:sym typeface="Courier New"/>
              </a:rPr>
              <a:t>[^ ]</a:t>
            </a:r>
            <a:r>
              <a:rPr lang="en-US" sz="5700" i="0" u="none" strike="noStrike" cap="none">
                <a:solidFill>
                  <a:srgbClr val="00FF00"/>
                </a:solidFill>
                <a:latin typeface="Courier"/>
                <a:ea typeface="Courier New"/>
                <a:cs typeface="Courier"/>
                <a:sym typeface="Courier New"/>
              </a:rPr>
              <a:t>*</a:t>
            </a:r>
            <a:r>
              <a:rPr lang="en-US" sz="5700" i="0" u="none" strike="noStrike" cap="none">
                <a:solidFill>
                  <a:srgbClr val="FFFF00"/>
                </a:solidFill>
                <a:latin typeface="Courier"/>
                <a:ea typeface="Courier New"/>
                <a:cs typeface="Courier"/>
                <a:sym typeface="Courier New"/>
              </a:rPr>
              <a:t>)'</a:t>
            </a:r>
          </a:p>
        </p:txBody>
      </p:sp>
      <p:sp>
        <p:nvSpPr>
          <p:cNvPr id="427" name="Shape 427"/>
          <p:cNvSpPr txBox="1"/>
          <p:nvPr/>
        </p:nvSpPr>
        <p:spPr>
          <a:xfrm>
            <a:off x="4343749" y="7917950"/>
            <a:ext cx="6125699"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s-MX" sz="3600" u="none" strike="noStrike" cap="none" dirty="0">
                <a:solidFill>
                  <a:srgbClr val="FF00FF"/>
                </a:solidFill>
                <a:latin typeface="Arial Regular" charset="0"/>
                <a:ea typeface="Arial Regular" charset="0"/>
                <a:cs typeface="Arial Regular" charset="0"/>
                <a:sym typeface="Cabin"/>
              </a:rPr>
              <a:t>Encuentra un carácter que no sea espacio en blanco</a:t>
            </a:r>
          </a:p>
        </p:txBody>
      </p:sp>
      <p:cxnSp>
        <p:nvCxnSpPr>
          <p:cNvPr id="428" name="Shape 428"/>
          <p:cNvCxnSpPr/>
          <p:nvPr/>
        </p:nvCxnSpPr>
        <p:spPr>
          <a:xfrm>
            <a:off x="8707436" y="6708775"/>
            <a:ext cx="576300" cy="1001700"/>
          </a:xfrm>
          <a:prstGeom prst="straightConnector1">
            <a:avLst/>
          </a:prstGeom>
          <a:noFill/>
          <a:ln w="76200" cap="rnd" cmpd="sng">
            <a:solidFill>
              <a:srgbClr val="FF00FF"/>
            </a:solidFill>
            <a:prstDash val="solid"/>
            <a:miter/>
            <a:headEnd type="stealth" w="med" len="med"/>
            <a:tailEnd type="none" w="med" len="med"/>
          </a:ln>
        </p:spPr>
      </p:cxnSp>
      <p:cxnSp>
        <p:nvCxnSpPr>
          <p:cNvPr id="429" name="Shape 429"/>
          <p:cNvCxnSpPr/>
          <p:nvPr/>
        </p:nvCxnSpPr>
        <p:spPr>
          <a:xfrm>
            <a:off x="10431461" y="6672261"/>
            <a:ext cx="747105" cy="949500"/>
          </a:xfrm>
          <a:prstGeom prst="straightConnector1">
            <a:avLst/>
          </a:prstGeom>
          <a:noFill/>
          <a:ln w="76200" cap="rnd" cmpd="sng">
            <a:solidFill>
              <a:srgbClr val="00FF00"/>
            </a:solidFill>
            <a:prstDash val="solid"/>
            <a:miter/>
            <a:headEnd type="stealth" w="med" len="med"/>
            <a:tailEnd type="none" w="med" len="med"/>
          </a:ln>
        </p:spPr>
      </p:cxnSp>
      <p:cxnSp>
        <p:nvCxnSpPr>
          <p:cNvPr id="430" name="Shape 430"/>
          <p:cNvCxnSpPr/>
          <p:nvPr/>
        </p:nvCxnSpPr>
        <p:spPr>
          <a:xfrm flipH="1">
            <a:off x="9342511" y="6702425"/>
            <a:ext cx="447600" cy="976199"/>
          </a:xfrm>
          <a:prstGeom prst="straightConnector1">
            <a:avLst/>
          </a:prstGeom>
          <a:noFill/>
          <a:ln w="76200" cap="rnd" cmpd="sng">
            <a:solidFill>
              <a:srgbClr val="FF00FF"/>
            </a:solidFill>
            <a:prstDash val="solid"/>
            <a:miter/>
            <a:headEnd type="stealth" w="med" len="med"/>
            <a:tailEnd type="none" w="med" len="med"/>
          </a:ln>
        </p:spPr>
      </p:cxnSp>
      <p:sp>
        <p:nvSpPr>
          <p:cNvPr id="431" name="Shape 431"/>
          <p:cNvSpPr txBox="1"/>
          <p:nvPr/>
        </p:nvSpPr>
        <p:spPr>
          <a:xfrm>
            <a:off x="10431461" y="7856615"/>
            <a:ext cx="4923899"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s-MX" sz="3600" u="none" strike="noStrike" cap="none" dirty="0">
                <a:solidFill>
                  <a:srgbClr val="00FF00"/>
                </a:solidFill>
                <a:latin typeface="Arial Regular" charset="0"/>
                <a:ea typeface="Arial Regular" charset="0"/>
                <a:cs typeface="Arial Regular" charset="0"/>
                <a:sym typeface="Cabin"/>
              </a:rPr>
              <a:t>Encuentra muchos de ellos</a:t>
            </a:r>
          </a:p>
        </p:txBody>
      </p:sp>
      <p:sp>
        <p:nvSpPr>
          <p:cNvPr id="12" name="Shape 420"/>
          <p:cNvSpPr txBox="1"/>
          <p:nvPr/>
        </p:nvSpPr>
        <p:spPr>
          <a:xfrm>
            <a:off x="707596" y="3529457"/>
            <a:ext cx="14919049" cy="259685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import re </a:t>
            </a:r>
          </a:p>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err="1">
                <a:solidFill>
                  <a:schemeClr val="lt1"/>
                </a:solidFill>
                <a:latin typeface="Courier"/>
                <a:ea typeface="Courier New"/>
                <a:cs typeface="Courier"/>
                <a:sym typeface="Courier New"/>
              </a:rPr>
              <a:t>lin</a:t>
            </a:r>
            <a:r>
              <a:rPr lang="en-US" sz="3000" i="0" u="none" strike="noStrike" cap="none" dirty="0">
                <a:solidFill>
                  <a:schemeClr val="lt1"/>
                </a:solidFill>
                <a:latin typeface="Courier"/>
                <a:ea typeface="Courier New"/>
                <a:cs typeface="Courier"/>
                <a:sym typeface="Courier New"/>
              </a:rPr>
              <a:t> = 'From </a:t>
            </a:r>
            <a:r>
              <a:rPr lang="en-US" sz="3000" i="0" u="none" strike="noStrike" cap="none" dirty="0" err="1">
                <a:solidFill>
                  <a:schemeClr val="lt1"/>
                </a:solidFill>
                <a:latin typeface="Courier"/>
                <a:ea typeface="Courier New"/>
                <a:cs typeface="Courier"/>
                <a:sym typeface="Courier New"/>
              </a:rPr>
              <a:t>stephen.marquard@uct.ac.za</a:t>
            </a:r>
            <a:r>
              <a:rPr lang="en-US" sz="3000" i="0" u="none" strike="noStrike" cap="none" dirty="0">
                <a:solidFill>
                  <a:schemeClr val="lt1"/>
                </a:solidFill>
                <a:latin typeface="Courier"/>
                <a:ea typeface="Courier New"/>
                <a:cs typeface="Courier"/>
                <a:sym typeface="Courier New"/>
              </a:rPr>
              <a:t> Sat Jan  5 09:14:16 2008'</a:t>
            </a:r>
          </a:p>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y = </a:t>
            </a:r>
            <a:r>
              <a:rPr lang="en-US" sz="3000" i="0" u="none" strike="noStrike" cap="none" dirty="0" err="1">
                <a:solidFill>
                  <a:schemeClr val="lt1"/>
                </a:solidFill>
                <a:latin typeface="Courier"/>
                <a:ea typeface="Courier New"/>
                <a:cs typeface="Courier"/>
                <a:sym typeface="Courier New"/>
              </a:rPr>
              <a:t>re.findall</a:t>
            </a:r>
            <a:r>
              <a:rPr lang="en-US" sz="3000" i="0" u="none" strike="noStrike" cap="none" dirty="0">
                <a:solidFill>
                  <a:schemeClr val="lt1"/>
                </a:solidFill>
                <a:latin typeface="Courier"/>
                <a:ea typeface="Courier New"/>
                <a:cs typeface="Courier"/>
                <a:sym typeface="Courier New"/>
              </a:rPr>
              <a:t>(</a:t>
            </a:r>
            <a:r>
              <a:rPr lang="en-US" sz="3000" i="0" u="none" strike="noStrike" cap="none" dirty="0">
                <a:solidFill>
                  <a:srgbClr val="FFFF00"/>
                </a:solidFill>
                <a:latin typeface="Courier"/>
                <a:ea typeface="Courier New"/>
                <a:cs typeface="Courier"/>
                <a:sym typeface="Courier New"/>
              </a:rPr>
              <a:t>'@([^ ]*)'</a:t>
            </a:r>
            <a:r>
              <a:rPr lang="en-US" sz="3000" i="0" u="none" strike="noStrike" cap="none" dirty="0">
                <a:solidFill>
                  <a:schemeClr val="lt1"/>
                </a:solidFill>
                <a:latin typeface="Courier"/>
                <a:ea typeface="Courier New"/>
                <a:cs typeface="Courier"/>
                <a:sym typeface="Courier New"/>
              </a:rPr>
              <a:t>,</a:t>
            </a:r>
            <a:r>
              <a:rPr lang="en-US" sz="3000" i="0" u="none" strike="noStrike" cap="none" dirty="0" err="1">
                <a:solidFill>
                  <a:schemeClr val="lt1"/>
                </a:solidFill>
                <a:latin typeface="Courier"/>
                <a:ea typeface="Courier New"/>
                <a:cs typeface="Courier"/>
                <a:sym typeface="Courier New"/>
              </a:rPr>
              <a:t>lin</a:t>
            </a:r>
            <a:r>
              <a:rPr lang="en-US" sz="3000" i="0" u="none" strike="noStrike" cap="none" dirty="0">
                <a:solidFill>
                  <a:schemeClr val="lt1"/>
                </a:solidFill>
                <a:latin typeface="Courier"/>
                <a:ea typeface="Courier New"/>
                <a:cs typeface="Courier"/>
                <a:sym typeface="Courier New"/>
              </a:rPr>
              <a:t>)</a:t>
            </a:r>
          </a:p>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print(y)</a:t>
            </a:r>
          </a:p>
          <a:p>
            <a:pPr marL="0" marR="0" lvl="0" indent="0" algn="l" rtl="0">
              <a:lnSpc>
                <a:spcPct val="100000"/>
              </a:lnSpc>
              <a:spcBef>
                <a:spcPts val="0"/>
              </a:spcBef>
              <a:spcAft>
                <a:spcPts val="0"/>
              </a:spcAft>
              <a:buClr>
                <a:schemeClr val="lt1"/>
              </a:buClr>
              <a:buSzPct val="25000"/>
              <a:buFont typeface="Courier New"/>
              <a:buNone/>
            </a:pPr>
            <a:endParaRPr lang="en-US" sz="3000" i="0" u="none" strike="noStrike" cap="none" dirty="0">
              <a:solidFill>
                <a:schemeClr val="lt1"/>
              </a:solidFill>
              <a:latin typeface="Courier"/>
              <a:ea typeface="Courier New"/>
              <a:cs typeface="Courier"/>
              <a:sym typeface="Courier New"/>
            </a:endParaRPr>
          </a:p>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a:t>
            </a:r>
            <a:r>
              <a:rPr lang="en-US" sz="3000" i="0" u="none" strike="noStrike" cap="none" dirty="0" err="1">
                <a:solidFill>
                  <a:schemeClr val="lt1"/>
                </a:solidFill>
                <a:latin typeface="Courier"/>
                <a:ea typeface="Courier New"/>
                <a:cs typeface="Courier"/>
                <a:sym typeface="Courier New"/>
              </a:rPr>
              <a:t>uct.ac.za</a:t>
            </a:r>
            <a:r>
              <a:rPr lang="en-US" sz="3000" i="0" u="none" strike="noStrike" cap="none" dirty="0">
                <a:solidFill>
                  <a:schemeClr val="lt1"/>
                </a:solidFill>
                <a:latin typeface="Courier"/>
                <a:ea typeface="Courier New"/>
                <a:cs typeface="Courier"/>
                <a:sym typeface="Courier New"/>
              </a:rPr>
              <a:t>']</a:t>
            </a:r>
          </a:p>
        </p:txBody>
      </p:sp>
      <p:sp>
        <p:nvSpPr>
          <p:cNvPr id="11" name="Shape 419"/>
          <p:cNvSpPr txBox="1"/>
          <p:nvPr/>
        </p:nvSpPr>
        <p:spPr>
          <a:xfrm>
            <a:off x="707596" y="2689933"/>
            <a:ext cx="14226599" cy="673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7F00"/>
              </a:buClr>
              <a:buSzPct val="25000"/>
              <a:buFont typeface="Arial"/>
              <a:buNone/>
            </a:pPr>
            <a:r>
              <a:rPr lang="en-US" sz="3000" i="0" u="none" strike="noStrike" cap="none">
                <a:solidFill>
                  <a:srgbClr val="FF7F00"/>
                </a:solidFill>
                <a:latin typeface="Courier"/>
                <a:ea typeface="Courier New"/>
                <a:cs typeface="Courier"/>
                <a:sym typeface="Courier New"/>
              </a:rPr>
              <a:t>From stephen.marquard@</a:t>
            </a:r>
            <a:r>
              <a:rPr lang="en-US" sz="3000" i="0" u="none" strike="noStrike" cap="none">
                <a:solidFill>
                  <a:srgbClr val="00FF00"/>
                </a:solidFill>
                <a:latin typeface="Courier"/>
                <a:ea typeface="Courier New"/>
                <a:cs typeface="Courier"/>
                <a:sym typeface="Courier New"/>
              </a:rPr>
              <a:t>uct.ac.za</a:t>
            </a:r>
            <a:r>
              <a:rPr lang="en-US" sz="3000" i="0" u="none" strike="noStrike" cap="none">
                <a:solidFill>
                  <a:srgbClr val="FF7F00"/>
                </a:solidFill>
                <a:latin typeface="Courier"/>
                <a:ea typeface="Courier New"/>
                <a:cs typeface="Courier"/>
                <a:sym typeface="Courier New"/>
              </a:rPr>
              <a:t> Sat Jan  5 09:14:16 2008</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437"/>
        <p:cNvGrpSpPr/>
        <p:nvPr/>
      </p:nvGrpSpPr>
      <p:grpSpPr>
        <a:xfrm>
          <a:off x="0" y="0"/>
          <a:ext cx="0" cy="0"/>
          <a:chOff x="0" y="0"/>
          <a:chExt cx="0" cy="0"/>
        </a:xfrm>
      </p:grpSpPr>
      <p:sp>
        <p:nvSpPr>
          <p:cNvPr id="438" name="Shape 438"/>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s-MX" sz="7600" u="none" strike="noStrike" cap="none" dirty="0">
                <a:solidFill>
                  <a:srgbClr val="FFD966"/>
                </a:solidFill>
                <a:latin typeface="Arial Regular" charset="0"/>
                <a:ea typeface="Arial Regular" charset="0"/>
                <a:cs typeface="Arial Regular" charset="0"/>
                <a:sym typeface="Cabin"/>
              </a:rPr>
              <a:t>La Versión </a:t>
            </a:r>
            <a:r>
              <a:rPr lang="es-MX" sz="7600" u="none" strike="noStrike" cap="none" dirty="0" err="1">
                <a:solidFill>
                  <a:srgbClr val="FFD966"/>
                </a:solidFill>
                <a:latin typeface="Arial Regular" charset="0"/>
                <a:ea typeface="Arial Regular" charset="0"/>
                <a:cs typeface="Arial Regular" charset="0"/>
                <a:sym typeface="Cabin"/>
              </a:rPr>
              <a:t>Regex</a:t>
            </a:r>
            <a:endParaRPr lang="es-MX" sz="7600" u="none" strike="noStrike" cap="none" dirty="0">
              <a:solidFill>
                <a:srgbClr val="FFD966"/>
              </a:solidFill>
              <a:latin typeface="Arial Regular" charset="0"/>
              <a:ea typeface="Arial Regular" charset="0"/>
              <a:cs typeface="Arial Regular" charset="0"/>
              <a:sym typeface="Cabin"/>
            </a:endParaRPr>
          </a:p>
        </p:txBody>
      </p:sp>
      <p:sp>
        <p:nvSpPr>
          <p:cNvPr id="439" name="Shape 439"/>
          <p:cNvSpPr txBox="1"/>
          <p:nvPr/>
        </p:nvSpPr>
        <p:spPr>
          <a:xfrm>
            <a:off x="7035800" y="5822950"/>
            <a:ext cx="4386262" cy="8763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ourier New"/>
              <a:buNone/>
            </a:pPr>
            <a:r>
              <a:rPr lang="en-US" sz="5700" i="0" u="none" strike="noStrike" cap="none">
                <a:solidFill>
                  <a:srgbClr val="FFFF00"/>
                </a:solidFill>
                <a:latin typeface="Courier"/>
                <a:ea typeface="Courier New"/>
                <a:cs typeface="Courier"/>
                <a:sym typeface="Courier New"/>
              </a:rPr>
              <a:t>'@</a:t>
            </a:r>
            <a:r>
              <a:rPr lang="en-US" sz="5700" i="0" u="none" strike="noStrike" cap="none">
                <a:solidFill>
                  <a:srgbClr val="00FF00"/>
                </a:solidFill>
                <a:latin typeface="Courier"/>
                <a:ea typeface="Courier New"/>
                <a:cs typeface="Courier"/>
                <a:sym typeface="Courier New"/>
              </a:rPr>
              <a:t>(</a:t>
            </a:r>
            <a:r>
              <a:rPr lang="en-US" sz="5700" i="0" u="none" strike="noStrike" cap="none">
                <a:solidFill>
                  <a:srgbClr val="FFFF00"/>
                </a:solidFill>
                <a:latin typeface="Courier"/>
                <a:ea typeface="Courier New"/>
                <a:cs typeface="Courier"/>
                <a:sym typeface="Courier New"/>
              </a:rPr>
              <a:t>[^ ]*</a:t>
            </a:r>
            <a:r>
              <a:rPr lang="en-US" sz="5700" i="0" u="none" strike="noStrike" cap="none">
                <a:solidFill>
                  <a:srgbClr val="00FF00"/>
                </a:solidFill>
                <a:latin typeface="Courier"/>
                <a:ea typeface="Courier New"/>
                <a:cs typeface="Courier"/>
                <a:sym typeface="Courier New"/>
              </a:rPr>
              <a:t>)</a:t>
            </a:r>
            <a:r>
              <a:rPr lang="en-US" sz="5700" i="0" u="none" strike="noStrike" cap="none">
                <a:solidFill>
                  <a:srgbClr val="FFFF00"/>
                </a:solidFill>
                <a:latin typeface="Courier"/>
                <a:ea typeface="Courier New"/>
                <a:cs typeface="Courier"/>
                <a:sym typeface="Courier New"/>
              </a:rPr>
              <a:t>'</a:t>
            </a:r>
          </a:p>
        </p:txBody>
      </p:sp>
      <p:sp>
        <p:nvSpPr>
          <p:cNvPr id="440" name="Shape 440"/>
          <p:cNvSpPr txBox="1"/>
          <p:nvPr/>
        </p:nvSpPr>
        <p:spPr>
          <a:xfrm>
            <a:off x="8099648" y="7864379"/>
            <a:ext cx="7634400"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s-MX" sz="3600" u="none" strike="noStrike" cap="none" dirty="0">
                <a:solidFill>
                  <a:srgbClr val="00FF00"/>
                </a:solidFill>
                <a:latin typeface="Arial Regular" charset="0"/>
                <a:ea typeface="Arial Regular" charset="0"/>
                <a:cs typeface="Arial Regular" charset="0"/>
                <a:sym typeface="Cabin"/>
              </a:rPr>
              <a:t>Extrae</a:t>
            </a:r>
            <a:r>
              <a:rPr lang="es-MX" sz="3600" u="none" strike="noStrike" cap="none" dirty="0">
                <a:solidFill>
                  <a:srgbClr val="FF00FF"/>
                </a:solidFill>
                <a:latin typeface="Arial Regular" charset="0"/>
                <a:ea typeface="Arial Regular" charset="0"/>
                <a:cs typeface="Arial Regular" charset="0"/>
                <a:sym typeface="Cabin"/>
              </a:rPr>
              <a:t> los caracteres que no sean espacios en blanco</a:t>
            </a:r>
          </a:p>
        </p:txBody>
      </p:sp>
      <p:cxnSp>
        <p:nvCxnSpPr>
          <p:cNvPr id="441" name="Shape 441"/>
          <p:cNvCxnSpPr/>
          <p:nvPr/>
        </p:nvCxnSpPr>
        <p:spPr>
          <a:xfrm>
            <a:off x="8340725" y="6692900"/>
            <a:ext cx="793749" cy="915986"/>
          </a:xfrm>
          <a:prstGeom prst="straightConnector1">
            <a:avLst/>
          </a:prstGeom>
          <a:noFill/>
          <a:ln w="76200" cap="rnd" cmpd="sng">
            <a:solidFill>
              <a:srgbClr val="00FF00"/>
            </a:solidFill>
            <a:prstDash val="solid"/>
            <a:miter/>
            <a:headEnd type="stealth" w="med" len="med"/>
            <a:tailEnd type="none" w="med" len="med"/>
          </a:ln>
        </p:spPr>
      </p:cxnSp>
      <p:cxnSp>
        <p:nvCxnSpPr>
          <p:cNvPr id="442" name="Shape 442"/>
          <p:cNvCxnSpPr/>
          <p:nvPr/>
        </p:nvCxnSpPr>
        <p:spPr>
          <a:xfrm flipH="1">
            <a:off x="9621836" y="6734175"/>
            <a:ext cx="895349" cy="914400"/>
          </a:xfrm>
          <a:prstGeom prst="straightConnector1">
            <a:avLst/>
          </a:prstGeom>
          <a:noFill/>
          <a:ln w="76200" cap="rnd" cmpd="sng">
            <a:solidFill>
              <a:srgbClr val="00FF00"/>
            </a:solidFill>
            <a:prstDash val="solid"/>
            <a:miter/>
            <a:headEnd type="stealth" w="med" len="med"/>
            <a:tailEnd type="none" w="med" len="med"/>
          </a:ln>
        </p:spPr>
      </p:cxnSp>
      <p:sp>
        <p:nvSpPr>
          <p:cNvPr id="11" name="Shape 419"/>
          <p:cNvSpPr txBox="1"/>
          <p:nvPr/>
        </p:nvSpPr>
        <p:spPr>
          <a:xfrm>
            <a:off x="707596" y="2689933"/>
            <a:ext cx="14226599" cy="673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7F00"/>
              </a:buClr>
              <a:buSzPct val="25000"/>
              <a:buFont typeface="Arial"/>
              <a:buNone/>
            </a:pPr>
            <a:r>
              <a:rPr lang="en-US" sz="3000" i="0" u="none" strike="noStrike" cap="none">
                <a:solidFill>
                  <a:srgbClr val="FF7F00"/>
                </a:solidFill>
                <a:latin typeface="Courier"/>
                <a:ea typeface="Courier New"/>
                <a:cs typeface="Courier"/>
                <a:sym typeface="Courier New"/>
              </a:rPr>
              <a:t>From stephen.marquard@</a:t>
            </a:r>
            <a:r>
              <a:rPr lang="en-US" sz="3000" i="0" u="none" strike="noStrike" cap="none">
                <a:solidFill>
                  <a:srgbClr val="00FF00"/>
                </a:solidFill>
                <a:latin typeface="Courier"/>
                <a:ea typeface="Courier New"/>
                <a:cs typeface="Courier"/>
                <a:sym typeface="Courier New"/>
              </a:rPr>
              <a:t>uct.ac.za</a:t>
            </a:r>
            <a:r>
              <a:rPr lang="en-US" sz="3000" i="0" u="none" strike="noStrike" cap="none">
                <a:solidFill>
                  <a:srgbClr val="FF7F00"/>
                </a:solidFill>
                <a:latin typeface="Courier"/>
                <a:ea typeface="Courier New"/>
                <a:cs typeface="Courier"/>
                <a:sym typeface="Courier New"/>
              </a:rPr>
              <a:t> Sat Jan  5 09:14:16 2008</a:t>
            </a:r>
          </a:p>
        </p:txBody>
      </p:sp>
      <p:sp>
        <p:nvSpPr>
          <p:cNvPr id="13" name="Shape 420"/>
          <p:cNvSpPr txBox="1"/>
          <p:nvPr/>
        </p:nvSpPr>
        <p:spPr>
          <a:xfrm>
            <a:off x="707596" y="3529457"/>
            <a:ext cx="14919049" cy="259685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import re </a:t>
            </a:r>
          </a:p>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err="1">
                <a:solidFill>
                  <a:schemeClr val="lt1"/>
                </a:solidFill>
                <a:latin typeface="Courier"/>
                <a:ea typeface="Courier New"/>
                <a:cs typeface="Courier"/>
                <a:sym typeface="Courier New"/>
              </a:rPr>
              <a:t>lin</a:t>
            </a:r>
            <a:r>
              <a:rPr lang="en-US" sz="3000" i="0" u="none" strike="noStrike" cap="none" dirty="0">
                <a:solidFill>
                  <a:schemeClr val="lt1"/>
                </a:solidFill>
                <a:latin typeface="Courier"/>
                <a:ea typeface="Courier New"/>
                <a:cs typeface="Courier"/>
                <a:sym typeface="Courier New"/>
              </a:rPr>
              <a:t> = 'From </a:t>
            </a:r>
            <a:r>
              <a:rPr lang="en-US" sz="3000" i="0" u="none" strike="noStrike" cap="none" dirty="0" err="1">
                <a:solidFill>
                  <a:schemeClr val="lt1"/>
                </a:solidFill>
                <a:latin typeface="Courier"/>
                <a:ea typeface="Courier New"/>
                <a:cs typeface="Courier"/>
                <a:sym typeface="Courier New"/>
              </a:rPr>
              <a:t>stephen.marquard@uct.ac.za</a:t>
            </a:r>
            <a:r>
              <a:rPr lang="en-US" sz="3000" i="0" u="none" strike="noStrike" cap="none" dirty="0">
                <a:solidFill>
                  <a:schemeClr val="lt1"/>
                </a:solidFill>
                <a:latin typeface="Courier"/>
                <a:ea typeface="Courier New"/>
                <a:cs typeface="Courier"/>
                <a:sym typeface="Courier New"/>
              </a:rPr>
              <a:t> Sat Jan  5 09:14:16 2008'</a:t>
            </a:r>
          </a:p>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y = </a:t>
            </a:r>
            <a:r>
              <a:rPr lang="en-US" sz="3000" i="0" u="none" strike="noStrike" cap="none" dirty="0" err="1">
                <a:solidFill>
                  <a:schemeClr val="lt1"/>
                </a:solidFill>
                <a:latin typeface="Courier"/>
                <a:ea typeface="Courier New"/>
                <a:cs typeface="Courier"/>
                <a:sym typeface="Courier New"/>
              </a:rPr>
              <a:t>re.findall</a:t>
            </a:r>
            <a:r>
              <a:rPr lang="en-US" sz="3000" i="0" u="none" strike="noStrike" cap="none" dirty="0">
                <a:solidFill>
                  <a:schemeClr val="lt1"/>
                </a:solidFill>
                <a:latin typeface="Courier"/>
                <a:ea typeface="Courier New"/>
                <a:cs typeface="Courier"/>
                <a:sym typeface="Courier New"/>
              </a:rPr>
              <a:t>(</a:t>
            </a:r>
            <a:r>
              <a:rPr lang="en-US" sz="3000" i="0" u="none" strike="noStrike" cap="none" dirty="0">
                <a:solidFill>
                  <a:srgbClr val="FFFF00"/>
                </a:solidFill>
                <a:latin typeface="Courier"/>
                <a:ea typeface="Courier New"/>
                <a:cs typeface="Courier"/>
                <a:sym typeface="Courier New"/>
              </a:rPr>
              <a:t>'@([^ ]*)'</a:t>
            </a:r>
            <a:r>
              <a:rPr lang="en-US" sz="3000" i="0" u="none" strike="noStrike" cap="none" dirty="0">
                <a:solidFill>
                  <a:schemeClr val="lt1"/>
                </a:solidFill>
                <a:latin typeface="Courier"/>
                <a:ea typeface="Courier New"/>
                <a:cs typeface="Courier"/>
                <a:sym typeface="Courier New"/>
              </a:rPr>
              <a:t>,</a:t>
            </a:r>
            <a:r>
              <a:rPr lang="en-US" sz="3000" i="0" u="none" strike="noStrike" cap="none" dirty="0" err="1">
                <a:solidFill>
                  <a:schemeClr val="lt1"/>
                </a:solidFill>
                <a:latin typeface="Courier"/>
                <a:ea typeface="Courier New"/>
                <a:cs typeface="Courier"/>
                <a:sym typeface="Courier New"/>
              </a:rPr>
              <a:t>lin</a:t>
            </a:r>
            <a:r>
              <a:rPr lang="en-US" sz="3000" i="0" u="none" strike="noStrike" cap="none" dirty="0">
                <a:solidFill>
                  <a:schemeClr val="lt1"/>
                </a:solidFill>
                <a:latin typeface="Courier"/>
                <a:ea typeface="Courier New"/>
                <a:cs typeface="Courier"/>
                <a:sym typeface="Courier New"/>
              </a:rPr>
              <a:t>)</a:t>
            </a:r>
          </a:p>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print(y)</a:t>
            </a:r>
          </a:p>
          <a:p>
            <a:pPr marL="0" marR="0" lvl="0" indent="0" algn="l" rtl="0">
              <a:lnSpc>
                <a:spcPct val="100000"/>
              </a:lnSpc>
              <a:spcBef>
                <a:spcPts val="0"/>
              </a:spcBef>
              <a:spcAft>
                <a:spcPts val="0"/>
              </a:spcAft>
              <a:buClr>
                <a:schemeClr val="lt1"/>
              </a:buClr>
              <a:buSzPct val="25000"/>
              <a:buFont typeface="Courier New"/>
              <a:buNone/>
            </a:pPr>
            <a:endParaRPr lang="en-US" sz="3000" i="0" u="none" strike="noStrike" cap="none" dirty="0">
              <a:solidFill>
                <a:schemeClr val="lt1"/>
              </a:solidFill>
              <a:latin typeface="Courier"/>
              <a:ea typeface="Courier New"/>
              <a:cs typeface="Courier"/>
              <a:sym typeface="Courier New"/>
            </a:endParaRPr>
          </a:p>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a:t>
            </a:r>
            <a:r>
              <a:rPr lang="en-US" sz="3000" i="0" u="none" strike="noStrike" cap="none" dirty="0" err="1">
                <a:solidFill>
                  <a:schemeClr val="lt1"/>
                </a:solidFill>
                <a:latin typeface="Courier"/>
                <a:ea typeface="Courier New"/>
                <a:cs typeface="Courier"/>
                <a:sym typeface="Courier New"/>
              </a:rPr>
              <a:t>uct.ac.za</a:t>
            </a:r>
            <a:r>
              <a:rPr lang="en-US" sz="3000" i="0" u="none" strike="noStrike" cap="none" dirty="0">
                <a:solidFill>
                  <a:schemeClr val="lt1"/>
                </a:solidFill>
                <a:latin typeface="Courier"/>
                <a:ea typeface="Courier New"/>
                <a:cs typeface="Courier"/>
                <a:sym typeface="Courier New"/>
              </a:rPr>
              <a: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448"/>
        <p:cNvGrpSpPr/>
        <p:nvPr/>
      </p:nvGrpSpPr>
      <p:grpSpPr>
        <a:xfrm>
          <a:off x="0" y="0"/>
          <a:ext cx="0" cy="0"/>
          <a:chOff x="0" y="0"/>
          <a:chExt cx="0" cy="0"/>
        </a:xfrm>
      </p:grpSpPr>
      <p:sp>
        <p:nvSpPr>
          <p:cNvPr id="450" name="Shape 450"/>
          <p:cNvSpPr txBox="1"/>
          <p:nvPr/>
        </p:nvSpPr>
        <p:spPr>
          <a:xfrm>
            <a:off x="7035800" y="5822950"/>
            <a:ext cx="7896225" cy="8763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ourier New"/>
              <a:buNone/>
            </a:pPr>
            <a:r>
              <a:rPr lang="en-US" sz="5700" i="0" u="none" strike="noStrike" cap="none">
                <a:solidFill>
                  <a:srgbClr val="FFFF00"/>
                </a:solidFill>
                <a:latin typeface="Courier"/>
                <a:ea typeface="Courier New"/>
                <a:cs typeface="Courier"/>
                <a:sym typeface="Courier New"/>
              </a:rPr>
              <a:t>'</a:t>
            </a:r>
            <a:r>
              <a:rPr lang="en-US" sz="5700" i="0" u="none" strike="noStrike" cap="none">
                <a:solidFill>
                  <a:srgbClr val="00FF00"/>
                </a:solidFill>
                <a:latin typeface="Courier"/>
                <a:ea typeface="Courier New"/>
                <a:cs typeface="Courier"/>
                <a:sym typeface="Courier New"/>
              </a:rPr>
              <a:t>^</a:t>
            </a:r>
            <a:r>
              <a:rPr lang="en-US" sz="5700" i="0" u="none" strike="noStrike" cap="none">
                <a:solidFill>
                  <a:srgbClr val="FF00FF"/>
                </a:solidFill>
                <a:latin typeface="Courier"/>
                <a:ea typeface="Courier New"/>
                <a:cs typeface="Courier"/>
                <a:sym typeface="Courier New"/>
              </a:rPr>
              <a:t>From </a:t>
            </a:r>
            <a:r>
              <a:rPr lang="en-US" sz="5700" i="0" u="none" strike="noStrike" cap="none">
                <a:solidFill>
                  <a:srgbClr val="FFFF00"/>
                </a:solidFill>
                <a:latin typeface="Courier"/>
                <a:ea typeface="Courier New"/>
                <a:cs typeface="Courier"/>
                <a:sym typeface="Courier New"/>
              </a:rPr>
              <a:t>.*@([^ ]*)'</a:t>
            </a:r>
          </a:p>
        </p:txBody>
      </p:sp>
      <p:sp>
        <p:nvSpPr>
          <p:cNvPr id="451" name="Shape 451"/>
          <p:cNvSpPr txBox="1"/>
          <p:nvPr/>
        </p:nvSpPr>
        <p:spPr>
          <a:xfrm>
            <a:off x="1775792" y="7719599"/>
            <a:ext cx="13736668"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s-MX" sz="3600" u="none" strike="noStrike" cap="none" dirty="0">
                <a:solidFill>
                  <a:srgbClr val="00FF00"/>
                </a:solidFill>
                <a:latin typeface="Arial Regular" charset="0"/>
                <a:ea typeface="Arial Regular" charset="0"/>
                <a:cs typeface="Arial Regular" charset="0"/>
                <a:sym typeface="Cabin"/>
              </a:rPr>
              <a:t>Comenzando por el inicio de la línea, </a:t>
            </a:r>
            <a:r>
              <a:rPr lang="es-MX" sz="3600" dirty="0">
                <a:solidFill>
                  <a:srgbClr val="FF00FF"/>
                </a:solidFill>
                <a:latin typeface="Arial Regular" charset="0"/>
                <a:ea typeface="Arial Regular" charset="0"/>
                <a:cs typeface="Arial Regular" charset="0"/>
                <a:sym typeface="Cabin"/>
              </a:rPr>
              <a:t>busca la cadena</a:t>
            </a:r>
            <a:r>
              <a:rPr lang="es-MX" sz="3600" u="none" strike="noStrike" cap="none" dirty="0">
                <a:solidFill>
                  <a:srgbClr val="FF00FF"/>
                </a:solidFill>
                <a:latin typeface="Arial Regular" charset="0"/>
                <a:ea typeface="Arial Regular" charset="0"/>
                <a:cs typeface="Arial Regular" charset="0"/>
                <a:sym typeface="Cabin"/>
              </a:rPr>
              <a:t> '</a:t>
            </a:r>
            <a:r>
              <a:rPr lang="es-MX" sz="3600" u="none" strike="noStrike" cap="none" dirty="0" err="1">
                <a:solidFill>
                  <a:srgbClr val="FF00FF"/>
                </a:solidFill>
                <a:latin typeface="Arial Regular" charset="0"/>
                <a:ea typeface="Arial Regular" charset="0"/>
                <a:cs typeface="Arial Regular" charset="0"/>
                <a:sym typeface="Cabin"/>
              </a:rPr>
              <a:t>From</a:t>
            </a:r>
            <a:r>
              <a:rPr lang="es-MX" sz="3600" u="none" strike="noStrike" cap="none" dirty="0">
                <a:solidFill>
                  <a:srgbClr val="FF00FF"/>
                </a:solidFill>
                <a:latin typeface="Arial Regular" charset="0"/>
                <a:ea typeface="Arial Regular" charset="0"/>
                <a:cs typeface="Arial Regular" charset="0"/>
                <a:sym typeface="Cabin"/>
              </a:rPr>
              <a:t> ' </a:t>
            </a:r>
          </a:p>
        </p:txBody>
      </p:sp>
      <p:cxnSp>
        <p:nvCxnSpPr>
          <p:cNvPr id="452" name="Shape 452"/>
          <p:cNvCxnSpPr/>
          <p:nvPr/>
        </p:nvCxnSpPr>
        <p:spPr>
          <a:xfrm flipH="1">
            <a:off x="7035800" y="6591300"/>
            <a:ext cx="674686" cy="1128299"/>
          </a:xfrm>
          <a:prstGeom prst="straightConnector1">
            <a:avLst/>
          </a:prstGeom>
          <a:noFill/>
          <a:ln w="76200" cap="rnd" cmpd="sng">
            <a:solidFill>
              <a:srgbClr val="00FF00"/>
            </a:solidFill>
            <a:prstDash val="solid"/>
            <a:miter/>
            <a:headEnd type="stealth" w="med" len="med"/>
            <a:tailEnd type="none" w="med" len="med"/>
          </a:ln>
        </p:spPr>
      </p:cxnSp>
      <p:cxnSp>
        <p:nvCxnSpPr>
          <p:cNvPr id="453" name="Shape 453"/>
          <p:cNvCxnSpPr/>
          <p:nvPr/>
        </p:nvCxnSpPr>
        <p:spPr>
          <a:xfrm>
            <a:off x="9052292" y="6656988"/>
            <a:ext cx="1206588" cy="1062611"/>
          </a:xfrm>
          <a:prstGeom prst="straightConnector1">
            <a:avLst/>
          </a:prstGeom>
          <a:noFill/>
          <a:ln w="76200" cap="rnd" cmpd="sng">
            <a:solidFill>
              <a:srgbClr val="FF00FF"/>
            </a:solidFill>
            <a:prstDash val="solid"/>
            <a:miter/>
            <a:headEnd type="stealth" w="med" len="med"/>
            <a:tailEnd type="none" w="med" len="med"/>
          </a:ln>
        </p:spPr>
      </p:cxnSp>
      <p:sp>
        <p:nvSpPr>
          <p:cNvPr id="10" name="Shape 419"/>
          <p:cNvSpPr txBox="1"/>
          <p:nvPr/>
        </p:nvSpPr>
        <p:spPr>
          <a:xfrm>
            <a:off x="707596" y="2689933"/>
            <a:ext cx="14226599" cy="673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7F00"/>
              </a:buClr>
              <a:buSzPct val="25000"/>
              <a:buFont typeface="Arial"/>
              <a:buNone/>
            </a:pPr>
            <a:r>
              <a:rPr lang="en-US" sz="3000" i="0" u="none" strike="noStrike" cap="none">
                <a:solidFill>
                  <a:srgbClr val="FF7F00"/>
                </a:solidFill>
                <a:latin typeface="Courier"/>
                <a:ea typeface="Courier New"/>
                <a:cs typeface="Courier"/>
                <a:sym typeface="Courier New"/>
              </a:rPr>
              <a:t>From stephen.marquard@</a:t>
            </a:r>
            <a:r>
              <a:rPr lang="en-US" sz="3000" i="0" u="none" strike="noStrike" cap="none">
                <a:solidFill>
                  <a:srgbClr val="00FF00"/>
                </a:solidFill>
                <a:latin typeface="Courier"/>
                <a:ea typeface="Courier New"/>
                <a:cs typeface="Courier"/>
                <a:sym typeface="Courier New"/>
              </a:rPr>
              <a:t>uct.ac.za</a:t>
            </a:r>
            <a:r>
              <a:rPr lang="en-US" sz="3000" i="0" u="none" strike="noStrike" cap="none">
                <a:solidFill>
                  <a:srgbClr val="FF7F00"/>
                </a:solidFill>
                <a:latin typeface="Courier"/>
                <a:ea typeface="Courier New"/>
                <a:cs typeface="Courier"/>
                <a:sym typeface="Courier New"/>
              </a:rPr>
              <a:t> Sat Jan  5 09:14:16 2008</a:t>
            </a:r>
          </a:p>
        </p:txBody>
      </p:sp>
      <p:sp>
        <p:nvSpPr>
          <p:cNvPr id="11" name="Shape 466"/>
          <p:cNvSpPr txBox="1"/>
          <p:nvPr/>
        </p:nvSpPr>
        <p:spPr>
          <a:xfrm>
            <a:off x="707596" y="3432292"/>
            <a:ext cx="14983146" cy="2814738"/>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import re </a:t>
            </a:r>
          </a:p>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err="1">
                <a:solidFill>
                  <a:schemeClr val="lt1"/>
                </a:solidFill>
                <a:latin typeface="Courier"/>
                <a:ea typeface="Courier New"/>
                <a:cs typeface="Courier"/>
                <a:sym typeface="Courier New"/>
              </a:rPr>
              <a:t>lin</a:t>
            </a:r>
            <a:r>
              <a:rPr lang="en-US" sz="3000" i="0" u="none" strike="noStrike" cap="none" dirty="0">
                <a:solidFill>
                  <a:schemeClr val="lt1"/>
                </a:solidFill>
                <a:latin typeface="Courier"/>
                <a:ea typeface="Courier New"/>
                <a:cs typeface="Courier"/>
                <a:sym typeface="Courier New"/>
              </a:rPr>
              <a:t> = 'From </a:t>
            </a:r>
            <a:r>
              <a:rPr lang="en-US" sz="3000" i="0" u="none" strike="noStrike" cap="none" dirty="0" err="1">
                <a:solidFill>
                  <a:schemeClr val="lt1"/>
                </a:solidFill>
                <a:latin typeface="Courier"/>
                <a:ea typeface="Courier New"/>
                <a:cs typeface="Courier"/>
                <a:sym typeface="Courier New"/>
              </a:rPr>
              <a:t>stephen.marquard@uct.ac.za</a:t>
            </a:r>
            <a:r>
              <a:rPr lang="en-US" sz="3000" i="0" u="none" strike="noStrike" cap="none" dirty="0">
                <a:solidFill>
                  <a:schemeClr val="lt1"/>
                </a:solidFill>
                <a:latin typeface="Courier"/>
                <a:ea typeface="Courier New"/>
                <a:cs typeface="Courier"/>
                <a:sym typeface="Courier New"/>
              </a:rPr>
              <a:t> Sat Jan  5 09:14:16 2008'</a:t>
            </a:r>
          </a:p>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y = </a:t>
            </a:r>
            <a:r>
              <a:rPr lang="en-US" sz="3000" i="0" u="none" strike="noStrike" cap="none" dirty="0" err="1">
                <a:solidFill>
                  <a:schemeClr val="lt1"/>
                </a:solidFill>
                <a:latin typeface="Courier"/>
                <a:ea typeface="Courier New"/>
                <a:cs typeface="Courier"/>
                <a:sym typeface="Courier New"/>
              </a:rPr>
              <a:t>re.findall</a:t>
            </a:r>
            <a:r>
              <a:rPr lang="en-US" sz="3000" i="0" u="none" strike="noStrike" cap="none" dirty="0">
                <a:solidFill>
                  <a:schemeClr val="lt1"/>
                </a:solidFill>
                <a:latin typeface="Courier"/>
                <a:ea typeface="Courier New"/>
                <a:cs typeface="Courier"/>
                <a:sym typeface="Courier New"/>
              </a:rPr>
              <a:t>(</a:t>
            </a:r>
            <a:r>
              <a:rPr lang="en-US" sz="3000" i="0" u="none" strike="noStrike" cap="none" dirty="0">
                <a:solidFill>
                  <a:srgbClr val="FFFF00"/>
                </a:solidFill>
                <a:latin typeface="Courier"/>
                <a:ea typeface="Courier New"/>
                <a:cs typeface="Courier"/>
                <a:sym typeface="Courier New"/>
              </a:rPr>
              <a:t>'</a:t>
            </a:r>
            <a:r>
              <a:rPr lang="en-US" sz="3000" dirty="0">
                <a:solidFill>
                  <a:srgbClr val="FFFF00"/>
                </a:solidFill>
                <a:latin typeface="Courier"/>
                <a:ea typeface="Courier New"/>
                <a:cs typeface="Courier"/>
                <a:sym typeface="Courier New"/>
              </a:rPr>
              <a:t>^From .*@([^ ]*)</a:t>
            </a:r>
            <a:r>
              <a:rPr lang="en-US" sz="3000" i="0" u="none" strike="noStrike" cap="none" dirty="0">
                <a:solidFill>
                  <a:srgbClr val="FFFF00"/>
                </a:solidFill>
                <a:latin typeface="Courier"/>
                <a:ea typeface="Courier New"/>
                <a:cs typeface="Courier"/>
                <a:sym typeface="Courier New"/>
              </a:rPr>
              <a:t>'</a:t>
            </a:r>
            <a:r>
              <a:rPr lang="en-US" sz="3000" i="0" u="none" strike="noStrike" cap="none" dirty="0">
                <a:solidFill>
                  <a:schemeClr val="lt1"/>
                </a:solidFill>
                <a:latin typeface="Courier"/>
                <a:ea typeface="Courier New"/>
                <a:cs typeface="Courier"/>
                <a:sym typeface="Courier New"/>
              </a:rPr>
              <a:t>,</a:t>
            </a:r>
            <a:r>
              <a:rPr lang="en-US" sz="3000" i="0" u="none" strike="noStrike" cap="none" dirty="0" err="1">
                <a:solidFill>
                  <a:schemeClr val="lt1"/>
                </a:solidFill>
                <a:latin typeface="Courier"/>
                <a:ea typeface="Courier New"/>
                <a:cs typeface="Courier"/>
                <a:sym typeface="Courier New"/>
              </a:rPr>
              <a:t>lin</a:t>
            </a:r>
            <a:r>
              <a:rPr lang="en-US" sz="3000" i="0" u="none" strike="noStrike" cap="none" dirty="0">
                <a:solidFill>
                  <a:schemeClr val="lt1"/>
                </a:solidFill>
                <a:latin typeface="Courier"/>
                <a:ea typeface="Courier New"/>
                <a:cs typeface="Courier"/>
                <a:sym typeface="Courier New"/>
              </a:rPr>
              <a:t>)</a:t>
            </a:r>
          </a:p>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print(y)</a:t>
            </a:r>
          </a:p>
          <a:p>
            <a:pPr marL="0" marR="0" lvl="0" indent="0" algn="l" rtl="0">
              <a:lnSpc>
                <a:spcPct val="100000"/>
              </a:lnSpc>
              <a:spcBef>
                <a:spcPts val="0"/>
              </a:spcBef>
              <a:spcAft>
                <a:spcPts val="0"/>
              </a:spcAft>
              <a:buClr>
                <a:schemeClr val="lt1"/>
              </a:buClr>
              <a:buSzPct val="25000"/>
              <a:buFont typeface="Courier New"/>
              <a:buNone/>
            </a:pPr>
            <a:endParaRPr lang="en-US" sz="3000" i="0" u="none" strike="noStrike" cap="none" dirty="0">
              <a:solidFill>
                <a:schemeClr val="lt1"/>
              </a:solidFill>
              <a:latin typeface="Courier"/>
              <a:ea typeface="Courier New"/>
              <a:cs typeface="Courier"/>
              <a:sym typeface="Courier New"/>
            </a:endParaRPr>
          </a:p>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a:t>
            </a:r>
            <a:r>
              <a:rPr lang="en-US" sz="3000" i="0" u="none" strike="noStrike" cap="none" dirty="0" err="1">
                <a:solidFill>
                  <a:schemeClr val="lt1"/>
                </a:solidFill>
                <a:latin typeface="Courier"/>
                <a:ea typeface="Courier New"/>
                <a:cs typeface="Courier"/>
                <a:sym typeface="Courier New"/>
              </a:rPr>
              <a:t>uct.ac.za</a:t>
            </a:r>
            <a:r>
              <a:rPr lang="en-US" sz="3000" i="0" u="none" strike="noStrike" cap="none" dirty="0">
                <a:solidFill>
                  <a:schemeClr val="lt1"/>
                </a:solidFill>
                <a:latin typeface="Courier"/>
                <a:ea typeface="Courier New"/>
                <a:cs typeface="Courier"/>
                <a:sym typeface="Courier New"/>
              </a:rPr>
              <a:t>']</a:t>
            </a:r>
          </a:p>
        </p:txBody>
      </p:sp>
      <p:sp>
        <p:nvSpPr>
          <p:cNvPr id="12" name="Shape 460">
            <a:extLst>
              <a:ext uri="{FF2B5EF4-FFF2-40B4-BE49-F238E27FC236}">
                <a16:creationId xmlns:a16="http://schemas.microsoft.com/office/drawing/2014/main" id="{CFE5B336-07F6-4C69-8F7C-CC6AF33B6CCC}"/>
              </a:ext>
            </a:extLst>
          </p:cNvPr>
          <p:cNvSpPr txBox="1">
            <a:spLocks/>
          </p:cNvSpPr>
          <p:nvPr/>
        </p:nvSpPr>
        <p:spPr>
          <a:xfrm>
            <a:off x="786842" y="794550"/>
            <a:ext cx="14824653" cy="1706182"/>
          </a:xfrm>
          <a:prstGeom prst="rect">
            <a:avLst/>
          </a:prstGeom>
          <a:noFill/>
          <a:ln>
            <a:noFill/>
          </a:ln>
        </p:spPr>
        <p:txBody>
          <a:bodyPr lIns="38100" tIns="38100" rIns="38100" bIns="38100" anchor="ctr" anchorCtr="0">
            <a:noAutofit/>
          </a:bodyPr>
          <a:lstStyle>
            <a:lvl1pPr lvl="0" algn="ctr" defTabSz="812764" rtl="0" eaLnBrk="1" latinLnBrk="0" hangingPunct="1">
              <a:spcBef>
                <a:spcPts val="0"/>
              </a:spcBef>
              <a:spcAft>
                <a:spcPts val="0"/>
              </a:spcAft>
              <a:buNone/>
              <a:defRPr sz="7800" kern="1200">
                <a:solidFill>
                  <a:schemeClr val="tx1"/>
                </a:solidFill>
                <a:latin typeface="+mj-lt"/>
                <a:ea typeface="+mj-ea"/>
                <a:cs typeface="+mj-cs"/>
              </a:defRPr>
            </a:lvl1pPr>
            <a:lvl2pPr lvl="1" algn="ctr" rtl="0">
              <a:spcBef>
                <a:spcPts val="0"/>
              </a:spcBef>
              <a:spcAft>
                <a:spcPts val="0"/>
              </a:spcAft>
              <a:defRPr/>
            </a:lvl2pPr>
            <a:lvl3pPr lvl="2" algn="ctr" rtl="0">
              <a:spcBef>
                <a:spcPts val="0"/>
              </a:spcBef>
              <a:spcAft>
                <a:spcPts val="0"/>
              </a:spcAft>
              <a:defRPr/>
            </a:lvl3pPr>
            <a:lvl4pPr lvl="3" algn="ctr" rtl="0">
              <a:spcBef>
                <a:spcPts val="0"/>
              </a:spcBef>
              <a:spcAft>
                <a:spcPts val="0"/>
              </a:spcAft>
              <a:defRPr/>
            </a:lvl4pPr>
            <a:lvl5pPr lvl="4" algn="ctr" rtl="0">
              <a:spcBef>
                <a:spcPts val="0"/>
              </a:spcBef>
              <a:spcAft>
                <a:spcPts val="0"/>
              </a:spcAft>
              <a:defRPr/>
            </a:lvl5pPr>
            <a:lvl6pPr marL="457200" lvl="5" algn="ctr" rtl="0">
              <a:spcBef>
                <a:spcPts val="0"/>
              </a:spcBef>
              <a:spcAft>
                <a:spcPts val="0"/>
              </a:spcAft>
              <a:defRPr/>
            </a:lvl6pPr>
            <a:lvl7pPr marL="914400" lvl="6" algn="ctr" rtl="0">
              <a:spcBef>
                <a:spcPts val="0"/>
              </a:spcBef>
              <a:spcAft>
                <a:spcPts val="0"/>
              </a:spcAft>
              <a:defRPr/>
            </a:lvl7pPr>
            <a:lvl8pPr marL="1371600" lvl="7" algn="ctr" rtl="0">
              <a:spcBef>
                <a:spcPts val="0"/>
              </a:spcBef>
              <a:spcAft>
                <a:spcPts val="0"/>
              </a:spcAft>
              <a:defRPr/>
            </a:lvl8pPr>
            <a:lvl9pPr marL="1828800" lvl="8" algn="ctr" rtl="0">
              <a:spcBef>
                <a:spcPts val="0"/>
              </a:spcBef>
              <a:spcAft>
                <a:spcPts val="0"/>
              </a:spcAft>
              <a:defRPr/>
            </a:lvl9pPr>
          </a:lstStyle>
          <a:p>
            <a:pPr>
              <a:buClr>
                <a:srgbClr val="00FF00"/>
              </a:buClr>
              <a:buSzPct val="25000"/>
            </a:pPr>
            <a:r>
              <a:rPr lang="es-MX" sz="7600">
                <a:solidFill>
                  <a:srgbClr val="FFD966"/>
                </a:solidFill>
                <a:latin typeface="Arial Regular" charset="0"/>
                <a:ea typeface="Arial Regular" charset="0"/>
                <a:cs typeface="Arial Regular" charset="0"/>
                <a:sym typeface="Cabin"/>
              </a:rPr>
              <a:t>Versión Regex Incluso Más Cool</a:t>
            </a:r>
            <a:endParaRPr lang="es-MX" sz="7600" dirty="0">
              <a:solidFill>
                <a:srgbClr val="FFD966"/>
              </a:solidFill>
              <a:latin typeface="Arial Regular" charset="0"/>
              <a:ea typeface="Arial Regular" charset="0"/>
              <a:cs typeface="Arial Regular" charset="0"/>
              <a:sym typeface="Cabin"/>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459"/>
        <p:cNvGrpSpPr/>
        <p:nvPr/>
      </p:nvGrpSpPr>
      <p:grpSpPr>
        <a:xfrm>
          <a:off x="0" y="0"/>
          <a:ext cx="0" cy="0"/>
          <a:chOff x="0" y="0"/>
          <a:chExt cx="0" cy="0"/>
        </a:xfrm>
      </p:grpSpPr>
      <p:sp>
        <p:nvSpPr>
          <p:cNvPr id="460" name="Shape 460"/>
          <p:cNvSpPr txBox="1">
            <a:spLocks noGrp="1"/>
          </p:cNvSpPr>
          <p:nvPr>
            <p:ph type="title"/>
          </p:nvPr>
        </p:nvSpPr>
        <p:spPr>
          <a:xfrm>
            <a:off x="786842" y="794550"/>
            <a:ext cx="14824653" cy="1706182"/>
          </a:xfrm>
          <a:prstGeom prst="rect">
            <a:avLst/>
          </a:prstGeom>
          <a:noFill/>
          <a:ln>
            <a:noFill/>
          </a:ln>
        </p:spPr>
        <p:txBody>
          <a:bodyPr lIns="38100" tIns="38100" rIns="38100" bIns="38100" anchor="ctr" anchorCtr="0">
            <a:noAutofit/>
          </a:bodyPr>
          <a:lstStyle/>
          <a:p>
            <a:pPr lvl="0">
              <a:buClr>
                <a:srgbClr val="00FF00"/>
              </a:buClr>
              <a:buSzPct val="25000"/>
            </a:pPr>
            <a:r>
              <a:rPr lang="es-MX" sz="7600" dirty="0">
                <a:solidFill>
                  <a:srgbClr val="FFD966"/>
                </a:solidFill>
                <a:latin typeface="Arial Regular" charset="0"/>
                <a:ea typeface="Arial Regular" charset="0"/>
                <a:cs typeface="Arial Regular" charset="0"/>
                <a:sym typeface="Cabin"/>
              </a:rPr>
              <a:t>Versión </a:t>
            </a:r>
            <a:r>
              <a:rPr lang="es-MX" sz="7600" dirty="0" err="1">
                <a:solidFill>
                  <a:srgbClr val="FFD966"/>
                </a:solidFill>
                <a:latin typeface="Arial Regular" charset="0"/>
                <a:ea typeface="Arial Regular" charset="0"/>
                <a:cs typeface="Arial Regular" charset="0"/>
                <a:sym typeface="Cabin"/>
              </a:rPr>
              <a:t>Regex</a:t>
            </a:r>
            <a:r>
              <a:rPr lang="es-MX" sz="7600" dirty="0">
                <a:solidFill>
                  <a:srgbClr val="FFD966"/>
                </a:solidFill>
                <a:latin typeface="Arial Regular" charset="0"/>
                <a:ea typeface="Arial Regular" charset="0"/>
                <a:cs typeface="Arial Regular" charset="0"/>
                <a:sym typeface="Cabin"/>
              </a:rPr>
              <a:t> Incluso Más </a:t>
            </a:r>
            <a:r>
              <a:rPr lang="es-MX" sz="7600" dirty="0" err="1">
                <a:solidFill>
                  <a:srgbClr val="FFD966"/>
                </a:solidFill>
                <a:latin typeface="Arial Regular" charset="0"/>
                <a:ea typeface="Arial Regular" charset="0"/>
                <a:cs typeface="Arial Regular" charset="0"/>
                <a:sym typeface="Cabin"/>
              </a:rPr>
              <a:t>Cool</a:t>
            </a:r>
            <a:endParaRPr lang="es-MX" sz="7600" u="none" strike="noStrike" cap="none" dirty="0">
              <a:solidFill>
                <a:srgbClr val="FFD966"/>
              </a:solidFill>
              <a:latin typeface="Arial Regular" charset="0"/>
              <a:ea typeface="Arial Regular" charset="0"/>
              <a:cs typeface="Arial Regular" charset="0"/>
              <a:sym typeface="Cabin"/>
            </a:endParaRPr>
          </a:p>
        </p:txBody>
      </p:sp>
      <p:sp>
        <p:nvSpPr>
          <p:cNvPr id="461" name="Shape 461"/>
          <p:cNvSpPr txBox="1"/>
          <p:nvPr/>
        </p:nvSpPr>
        <p:spPr>
          <a:xfrm>
            <a:off x="7035800" y="5822950"/>
            <a:ext cx="7896225" cy="8763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ourier New"/>
              <a:buNone/>
            </a:pPr>
            <a:r>
              <a:rPr lang="en-US" sz="5700" i="0" u="none" strike="noStrike" cap="none">
                <a:solidFill>
                  <a:srgbClr val="FFFF00"/>
                </a:solidFill>
                <a:latin typeface="Courier"/>
                <a:ea typeface="Courier New"/>
                <a:cs typeface="Courier"/>
                <a:sym typeface="Courier New"/>
              </a:rPr>
              <a:t>'^From </a:t>
            </a:r>
            <a:r>
              <a:rPr lang="en-US" sz="5700" i="0" u="none" strike="noStrike" cap="none">
                <a:solidFill>
                  <a:srgbClr val="00FF00"/>
                </a:solidFill>
                <a:latin typeface="Courier"/>
                <a:ea typeface="Courier New"/>
                <a:cs typeface="Courier"/>
                <a:sym typeface="Courier New"/>
              </a:rPr>
              <a:t>.*</a:t>
            </a:r>
            <a:r>
              <a:rPr lang="en-US" sz="5700" i="0" u="none" strike="noStrike" cap="none">
                <a:solidFill>
                  <a:srgbClr val="FF00FF"/>
                </a:solidFill>
                <a:latin typeface="Courier"/>
                <a:ea typeface="Courier New"/>
                <a:cs typeface="Courier"/>
                <a:sym typeface="Courier New"/>
              </a:rPr>
              <a:t>@</a:t>
            </a:r>
            <a:r>
              <a:rPr lang="en-US" sz="5700" i="0" u="none" strike="noStrike" cap="none">
                <a:solidFill>
                  <a:srgbClr val="FFFF00"/>
                </a:solidFill>
                <a:latin typeface="Courier"/>
                <a:ea typeface="Courier New"/>
                <a:cs typeface="Courier"/>
                <a:sym typeface="Courier New"/>
              </a:rPr>
              <a:t>([^ ]*)'</a:t>
            </a:r>
          </a:p>
        </p:txBody>
      </p:sp>
      <p:sp>
        <p:nvSpPr>
          <p:cNvPr id="462" name="Shape 462"/>
          <p:cNvSpPr txBox="1"/>
          <p:nvPr/>
        </p:nvSpPr>
        <p:spPr>
          <a:xfrm>
            <a:off x="3494762" y="8038300"/>
            <a:ext cx="13012615" cy="6222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s-MX" sz="3600" u="none" strike="noStrike" cap="none" dirty="0">
                <a:solidFill>
                  <a:srgbClr val="00FF00"/>
                </a:solidFill>
                <a:latin typeface="Arial Regular" charset="0"/>
                <a:ea typeface="Arial Regular" charset="0"/>
                <a:cs typeface="Arial Regular" charset="0"/>
                <a:sym typeface="Cabin"/>
              </a:rPr>
              <a:t>Saltar un grupo de caracteres, </a:t>
            </a:r>
            <a:r>
              <a:rPr lang="es-MX" sz="3600" dirty="0">
                <a:solidFill>
                  <a:srgbClr val="FF00FF"/>
                </a:solidFill>
                <a:latin typeface="Arial Regular" charset="0"/>
                <a:ea typeface="Arial Regular" charset="0"/>
                <a:cs typeface="Arial Regular" charset="0"/>
                <a:sym typeface="Cabin"/>
              </a:rPr>
              <a:t>buscando un signo de arroba</a:t>
            </a:r>
            <a:endParaRPr lang="es-MX" sz="3600" u="none" strike="noStrike" cap="none" dirty="0">
              <a:solidFill>
                <a:srgbClr val="FF00FF"/>
              </a:solidFill>
              <a:latin typeface="Arial Regular" charset="0"/>
              <a:ea typeface="Arial Regular" charset="0"/>
              <a:cs typeface="Arial Regular" charset="0"/>
              <a:sym typeface="Cabin"/>
            </a:endParaRPr>
          </a:p>
        </p:txBody>
      </p:sp>
      <p:cxnSp>
        <p:nvCxnSpPr>
          <p:cNvPr id="463" name="Shape 463"/>
          <p:cNvCxnSpPr>
            <a:cxnSpLocks/>
          </p:cNvCxnSpPr>
          <p:nvPr/>
        </p:nvCxnSpPr>
        <p:spPr>
          <a:xfrm flipH="1">
            <a:off x="9075600" y="6629400"/>
            <a:ext cx="1365386" cy="1408900"/>
          </a:xfrm>
          <a:prstGeom prst="straightConnector1">
            <a:avLst/>
          </a:prstGeom>
          <a:noFill/>
          <a:ln w="76200" cap="rnd" cmpd="sng">
            <a:solidFill>
              <a:srgbClr val="00FF00"/>
            </a:solidFill>
            <a:prstDash val="solid"/>
            <a:miter/>
            <a:headEnd type="stealth" w="med" len="med"/>
            <a:tailEnd type="none" w="med" len="med"/>
          </a:ln>
        </p:spPr>
      </p:cxnSp>
      <p:cxnSp>
        <p:nvCxnSpPr>
          <p:cNvPr id="464" name="Shape 464"/>
          <p:cNvCxnSpPr/>
          <p:nvPr/>
        </p:nvCxnSpPr>
        <p:spPr>
          <a:xfrm>
            <a:off x="11352211" y="6651625"/>
            <a:ext cx="415719" cy="1322386"/>
          </a:xfrm>
          <a:prstGeom prst="straightConnector1">
            <a:avLst/>
          </a:prstGeom>
          <a:noFill/>
          <a:ln w="76200" cap="rnd" cmpd="sng">
            <a:solidFill>
              <a:srgbClr val="FF00FF"/>
            </a:solidFill>
            <a:prstDash val="solid"/>
            <a:miter/>
            <a:headEnd type="stealth" w="med" len="med"/>
            <a:tailEnd type="none" w="med" len="med"/>
          </a:ln>
        </p:spPr>
      </p:cxnSp>
      <p:sp>
        <p:nvSpPr>
          <p:cNvPr id="466" name="Shape 466"/>
          <p:cNvSpPr txBox="1"/>
          <p:nvPr/>
        </p:nvSpPr>
        <p:spPr>
          <a:xfrm>
            <a:off x="707596" y="3432292"/>
            <a:ext cx="14983146" cy="2814738"/>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import re </a:t>
            </a:r>
          </a:p>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err="1">
                <a:solidFill>
                  <a:schemeClr val="lt1"/>
                </a:solidFill>
                <a:latin typeface="Courier"/>
                <a:ea typeface="Courier New"/>
                <a:cs typeface="Courier"/>
                <a:sym typeface="Courier New"/>
              </a:rPr>
              <a:t>lin</a:t>
            </a:r>
            <a:r>
              <a:rPr lang="en-US" sz="3000" i="0" u="none" strike="noStrike" cap="none" dirty="0">
                <a:solidFill>
                  <a:schemeClr val="lt1"/>
                </a:solidFill>
                <a:latin typeface="Courier"/>
                <a:ea typeface="Courier New"/>
                <a:cs typeface="Courier"/>
                <a:sym typeface="Courier New"/>
              </a:rPr>
              <a:t> = 'From </a:t>
            </a:r>
            <a:r>
              <a:rPr lang="en-US" sz="3000" i="0" u="none" strike="noStrike" cap="none" dirty="0" err="1">
                <a:solidFill>
                  <a:schemeClr val="lt1"/>
                </a:solidFill>
                <a:latin typeface="Courier"/>
                <a:ea typeface="Courier New"/>
                <a:cs typeface="Courier"/>
                <a:sym typeface="Courier New"/>
              </a:rPr>
              <a:t>stephen.marquard@uct.ac.za</a:t>
            </a:r>
            <a:r>
              <a:rPr lang="en-US" sz="3000" i="0" u="none" strike="noStrike" cap="none" dirty="0">
                <a:solidFill>
                  <a:schemeClr val="lt1"/>
                </a:solidFill>
                <a:latin typeface="Courier"/>
                <a:ea typeface="Courier New"/>
                <a:cs typeface="Courier"/>
                <a:sym typeface="Courier New"/>
              </a:rPr>
              <a:t> Sat Jan  5 09:14:16 2008'</a:t>
            </a:r>
          </a:p>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y = </a:t>
            </a:r>
            <a:r>
              <a:rPr lang="en-US" sz="3000" i="0" u="none" strike="noStrike" cap="none" dirty="0" err="1">
                <a:solidFill>
                  <a:schemeClr val="lt1"/>
                </a:solidFill>
                <a:latin typeface="Courier"/>
                <a:ea typeface="Courier New"/>
                <a:cs typeface="Courier"/>
                <a:sym typeface="Courier New"/>
              </a:rPr>
              <a:t>re.findall</a:t>
            </a:r>
            <a:r>
              <a:rPr lang="en-US" sz="3000" i="0" u="none" strike="noStrike" cap="none" dirty="0">
                <a:solidFill>
                  <a:schemeClr val="lt1"/>
                </a:solidFill>
                <a:latin typeface="Courier"/>
                <a:ea typeface="Courier New"/>
                <a:cs typeface="Courier"/>
                <a:sym typeface="Courier New"/>
              </a:rPr>
              <a:t>(</a:t>
            </a:r>
            <a:r>
              <a:rPr lang="en-US" sz="3000" i="0" u="none" strike="noStrike" cap="none" dirty="0">
                <a:solidFill>
                  <a:srgbClr val="FFFF00"/>
                </a:solidFill>
                <a:latin typeface="Courier"/>
                <a:ea typeface="Courier New"/>
                <a:cs typeface="Courier"/>
                <a:sym typeface="Courier New"/>
              </a:rPr>
              <a:t>'</a:t>
            </a:r>
            <a:r>
              <a:rPr lang="en-US" sz="3000" dirty="0">
                <a:solidFill>
                  <a:srgbClr val="FFFF00"/>
                </a:solidFill>
                <a:latin typeface="Courier"/>
                <a:ea typeface="Courier New"/>
                <a:cs typeface="Courier"/>
                <a:sym typeface="Courier New"/>
              </a:rPr>
              <a:t>^From .*@([^ ]*)</a:t>
            </a:r>
            <a:r>
              <a:rPr lang="en-US" sz="3000" i="0" u="none" strike="noStrike" cap="none" dirty="0">
                <a:solidFill>
                  <a:srgbClr val="FFFF00"/>
                </a:solidFill>
                <a:latin typeface="Courier"/>
                <a:ea typeface="Courier New"/>
                <a:cs typeface="Courier"/>
                <a:sym typeface="Courier New"/>
              </a:rPr>
              <a:t>'</a:t>
            </a:r>
            <a:r>
              <a:rPr lang="en-US" sz="3000" i="0" u="none" strike="noStrike" cap="none" dirty="0">
                <a:solidFill>
                  <a:schemeClr val="lt1"/>
                </a:solidFill>
                <a:latin typeface="Courier"/>
                <a:ea typeface="Courier New"/>
                <a:cs typeface="Courier"/>
                <a:sym typeface="Courier New"/>
              </a:rPr>
              <a:t>,</a:t>
            </a:r>
            <a:r>
              <a:rPr lang="en-US" sz="3000" i="0" u="none" strike="noStrike" cap="none" dirty="0" err="1">
                <a:solidFill>
                  <a:schemeClr val="lt1"/>
                </a:solidFill>
                <a:latin typeface="Courier"/>
                <a:ea typeface="Courier New"/>
                <a:cs typeface="Courier"/>
                <a:sym typeface="Courier New"/>
              </a:rPr>
              <a:t>lin</a:t>
            </a:r>
            <a:r>
              <a:rPr lang="en-US" sz="3000" i="0" u="none" strike="noStrike" cap="none" dirty="0">
                <a:solidFill>
                  <a:schemeClr val="lt1"/>
                </a:solidFill>
                <a:latin typeface="Courier"/>
                <a:ea typeface="Courier New"/>
                <a:cs typeface="Courier"/>
                <a:sym typeface="Courier New"/>
              </a:rPr>
              <a:t>)</a:t>
            </a:r>
          </a:p>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print(y)</a:t>
            </a:r>
          </a:p>
          <a:p>
            <a:pPr marL="0" marR="0" lvl="0" indent="0" algn="l" rtl="0">
              <a:lnSpc>
                <a:spcPct val="100000"/>
              </a:lnSpc>
              <a:spcBef>
                <a:spcPts val="0"/>
              </a:spcBef>
              <a:spcAft>
                <a:spcPts val="0"/>
              </a:spcAft>
              <a:buClr>
                <a:schemeClr val="lt1"/>
              </a:buClr>
              <a:buSzPct val="25000"/>
              <a:buFont typeface="Courier New"/>
              <a:buNone/>
            </a:pPr>
            <a:endParaRPr lang="en-US" sz="3000" i="0" u="none" strike="noStrike" cap="none" dirty="0">
              <a:solidFill>
                <a:schemeClr val="lt1"/>
              </a:solidFill>
              <a:latin typeface="Courier"/>
              <a:ea typeface="Courier New"/>
              <a:cs typeface="Courier"/>
              <a:sym typeface="Courier New"/>
            </a:endParaRPr>
          </a:p>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a:t>
            </a:r>
            <a:r>
              <a:rPr lang="en-US" sz="3000" i="0" u="none" strike="noStrike" cap="none" dirty="0" err="1">
                <a:solidFill>
                  <a:schemeClr val="lt1"/>
                </a:solidFill>
                <a:latin typeface="Courier"/>
                <a:ea typeface="Courier New"/>
                <a:cs typeface="Courier"/>
                <a:sym typeface="Courier New"/>
              </a:rPr>
              <a:t>uct.ac.za</a:t>
            </a:r>
            <a:r>
              <a:rPr lang="en-US" sz="3000" i="0" u="none" strike="noStrike" cap="none" dirty="0">
                <a:solidFill>
                  <a:schemeClr val="lt1"/>
                </a:solidFill>
                <a:latin typeface="Courier"/>
                <a:ea typeface="Courier New"/>
                <a:cs typeface="Courier"/>
                <a:sym typeface="Courier New"/>
              </a:rPr>
              <a:t>']</a:t>
            </a:r>
          </a:p>
        </p:txBody>
      </p:sp>
      <p:sp>
        <p:nvSpPr>
          <p:cNvPr id="10" name="Shape 419"/>
          <p:cNvSpPr txBox="1"/>
          <p:nvPr/>
        </p:nvSpPr>
        <p:spPr>
          <a:xfrm>
            <a:off x="707596" y="2689933"/>
            <a:ext cx="14226599" cy="673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7F00"/>
              </a:buClr>
              <a:buSzPct val="25000"/>
              <a:buFont typeface="Arial"/>
              <a:buNone/>
            </a:pPr>
            <a:r>
              <a:rPr lang="en-US" sz="3000" i="0" u="none" strike="noStrike" cap="none">
                <a:solidFill>
                  <a:srgbClr val="FF7F00"/>
                </a:solidFill>
                <a:latin typeface="Courier"/>
                <a:ea typeface="Courier New"/>
                <a:cs typeface="Courier"/>
                <a:sym typeface="Courier New"/>
              </a:rPr>
              <a:t>From stephen.marquard@</a:t>
            </a:r>
            <a:r>
              <a:rPr lang="en-US" sz="3000" i="0" u="none" strike="noStrike" cap="none">
                <a:solidFill>
                  <a:srgbClr val="00FF00"/>
                </a:solidFill>
                <a:latin typeface="Courier"/>
                <a:ea typeface="Courier New"/>
                <a:cs typeface="Courier"/>
                <a:sym typeface="Courier New"/>
              </a:rPr>
              <a:t>uct.ac.za</a:t>
            </a:r>
            <a:r>
              <a:rPr lang="en-US" sz="3000" i="0" u="none" strike="noStrike" cap="none">
                <a:solidFill>
                  <a:srgbClr val="FF7F00"/>
                </a:solidFill>
                <a:latin typeface="Courier"/>
                <a:ea typeface="Courier New"/>
                <a:cs typeface="Courier"/>
                <a:sym typeface="Courier New"/>
              </a:rPr>
              <a:t> Sat Jan  5 09:14:16 2008</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470"/>
        <p:cNvGrpSpPr/>
        <p:nvPr/>
      </p:nvGrpSpPr>
      <p:grpSpPr>
        <a:xfrm>
          <a:off x="0" y="0"/>
          <a:ext cx="0" cy="0"/>
          <a:chOff x="0" y="0"/>
          <a:chExt cx="0" cy="0"/>
        </a:xfrm>
      </p:grpSpPr>
      <p:sp>
        <p:nvSpPr>
          <p:cNvPr id="472" name="Shape 472"/>
          <p:cNvSpPr txBox="1"/>
          <p:nvPr/>
        </p:nvSpPr>
        <p:spPr>
          <a:xfrm>
            <a:off x="7035800" y="5822950"/>
            <a:ext cx="7896225" cy="8763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ourier New"/>
              <a:buNone/>
            </a:pPr>
            <a:r>
              <a:rPr lang="en-US" sz="5700" b="1" i="0" u="none" strike="noStrike" cap="none">
                <a:solidFill>
                  <a:srgbClr val="FFFF00"/>
                </a:solidFill>
                <a:latin typeface="Courier New"/>
                <a:ea typeface="Courier New"/>
                <a:cs typeface="Courier New"/>
                <a:sym typeface="Courier New"/>
              </a:rPr>
              <a:t>'^From .*@</a:t>
            </a:r>
            <a:r>
              <a:rPr lang="en-US" sz="5700" b="1" i="0" u="none" strike="noStrike" cap="none">
                <a:solidFill>
                  <a:srgbClr val="00FF00"/>
                </a:solidFill>
                <a:latin typeface="Courier New"/>
                <a:ea typeface="Courier New"/>
                <a:cs typeface="Courier New"/>
                <a:sym typeface="Courier New"/>
              </a:rPr>
              <a:t>(</a:t>
            </a:r>
            <a:r>
              <a:rPr lang="en-US" sz="5700" b="1" i="0" u="none" strike="noStrike" cap="none">
                <a:solidFill>
                  <a:srgbClr val="FFFF00"/>
                </a:solidFill>
                <a:latin typeface="Courier New"/>
                <a:ea typeface="Courier New"/>
                <a:cs typeface="Courier New"/>
                <a:sym typeface="Courier New"/>
              </a:rPr>
              <a:t>[^ ]*)'</a:t>
            </a:r>
          </a:p>
        </p:txBody>
      </p:sp>
      <p:sp>
        <p:nvSpPr>
          <p:cNvPr id="473" name="Shape 473"/>
          <p:cNvSpPr txBox="1"/>
          <p:nvPr/>
        </p:nvSpPr>
        <p:spPr>
          <a:xfrm>
            <a:off x="7401025" y="8062475"/>
            <a:ext cx="7896300"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s-MX" sz="3600" u="none" strike="noStrike" cap="none" dirty="0">
                <a:solidFill>
                  <a:srgbClr val="00FF00"/>
                </a:solidFill>
                <a:latin typeface="Arial Regular" charset="0"/>
                <a:ea typeface="Arial Regular" charset="0"/>
                <a:cs typeface="Arial Regular" charset="0"/>
                <a:sym typeface="Cabin"/>
              </a:rPr>
              <a:t>Comienza a extraer</a:t>
            </a:r>
          </a:p>
        </p:txBody>
      </p:sp>
      <p:cxnSp>
        <p:nvCxnSpPr>
          <p:cNvPr id="474" name="Shape 474"/>
          <p:cNvCxnSpPr/>
          <p:nvPr/>
        </p:nvCxnSpPr>
        <p:spPr>
          <a:xfrm flipH="1">
            <a:off x="11367986" y="6705600"/>
            <a:ext cx="330300" cy="1344599"/>
          </a:xfrm>
          <a:prstGeom prst="straightConnector1">
            <a:avLst/>
          </a:prstGeom>
          <a:noFill/>
          <a:ln w="76200" cap="rnd" cmpd="sng">
            <a:solidFill>
              <a:srgbClr val="00FF00"/>
            </a:solidFill>
            <a:prstDash val="solid"/>
            <a:miter/>
            <a:headEnd type="stealth" w="med" len="med"/>
            <a:tailEnd type="none" w="med" len="med"/>
          </a:ln>
        </p:spPr>
      </p:cxnSp>
      <p:sp>
        <p:nvSpPr>
          <p:cNvPr id="8" name="Shape 419"/>
          <p:cNvSpPr txBox="1"/>
          <p:nvPr/>
        </p:nvSpPr>
        <p:spPr>
          <a:xfrm>
            <a:off x="707596" y="2689933"/>
            <a:ext cx="14226599" cy="673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7F00"/>
              </a:buClr>
              <a:buSzPct val="25000"/>
              <a:buFont typeface="Arial"/>
              <a:buNone/>
            </a:pPr>
            <a:r>
              <a:rPr lang="en-US" sz="3000" i="0" u="none" strike="noStrike" cap="none">
                <a:solidFill>
                  <a:srgbClr val="FF7F00"/>
                </a:solidFill>
                <a:latin typeface="Courier"/>
                <a:ea typeface="Courier New"/>
                <a:cs typeface="Courier"/>
                <a:sym typeface="Courier New"/>
              </a:rPr>
              <a:t>From stephen.marquard@</a:t>
            </a:r>
            <a:r>
              <a:rPr lang="en-US" sz="3000" i="0" u="none" strike="noStrike" cap="none">
                <a:solidFill>
                  <a:srgbClr val="00FF00"/>
                </a:solidFill>
                <a:latin typeface="Courier"/>
                <a:ea typeface="Courier New"/>
                <a:cs typeface="Courier"/>
                <a:sym typeface="Courier New"/>
              </a:rPr>
              <a:t>uct.ac.za</a:t>
            </a:r>
            <a:r>
              <a:rPr lang="en-US" sz="3000" i="0" u="none" strike="noStrike" cap="none">
                <a:solidFill>
                  <a:srgbClr val="FF7F00"/>
                </a:solidFill>
                <a:latin typeface="Courier"/>
                <a:ea typeface="Courier New"/>
                <a:cs typeface="Courier"/>
                <a:sym typeface="Courier New"/>
              </a:rPr>
              <a:t> Sat Jan  5 09:14:16 2008</a:t>
            </a:r>
          </a:p>
        </p:txBody>
      </p:sp>
      <p:sp>
        <p:nvSpPr>
          <p:cNvPr id="11" name="Shape 466"/>
          <p:cNvSpPr txBox="1"/>
          <p:nvPr/>
        </p:nvSpPr>
        <p:spPr>
          <a:xfrm>
            <a:off x="707596" y="3432292"/>
            <a:ext cx="14983146" cy="2814738"/>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ourier New"/>
              <a:buNone/>
            </a:pPr>
            <a:r>
              <a:rPr lang="en-US" sz="3000" b="1" i="0" u="none" strike="noStrike" cap="none" dirty="0">
                <a:solidFill>
                  <a:schemeClr val="lt1"/>
                </a:solidFill>
                <a:latin typeface="Courier New"/>
                <a:ea typeface="Courier New"/>
                <a:cs typeface="Courier New"/>
                <a:sym typeface="Courier New"/>
              </a:rPr>
              <a:t>import re </a:t>
            </a:r>
          </a:p>
          <a:p>
            <a:pPr marL="0" marR="0" lvl="0" indent="0" algn="l" rtl="0">
              <a:lnSpc>
                <a:spcPct val="100000"/>
              </a:lnSpc>
              <a:spcBef>
                <a:spcPts val="0"/>
              </a:spcBef>
              <a:spcAft>
                <a:spcPts val="0"/>
              </a:spcAft>
              <a:buClr>
                <a:schemeClr val="lt1"/>
              </a:buClr>
              <a:buSzPct val="25000"/>
              <a:buFont typeface="Courier New"/>
              <a:buNone/>
            </a:pPr>
            <a:r>
              <a:rPr lang="en-US" sz="3000" b="1" i="0" u="none" strike="noStrike" cap="none" dirty="0" err="1">
                <a:solidFill>
                  <a:schemeClr val="lt1"/>
                </a:solidFill>
                <a:latin typeface="Courier New"/>
                <a:ea typeface="Courier New"/>
                <a:cs typeface="Courier New"/>
                <a:sym typeface="Courier New"/>
              </a:rPr>
              <a:t>lin</a:t>
            </a:r>
            <a:r>
              <a:rPr lang="en-US" sz="3000" b="1" i="0" u="none" strike="noStrike" cap="none" dirty="0">
                <a:solidFill>
                  <a:schemeClr val="lt1"/>
                </a:solidFill>
                <a:latin typeface="Courier New"/>
                <a:ea typeface="Courier New"/>
                <a:cs typeface="Courier New"/>
                <a:sym typeface="Courier New"/>
              </a:rPr>
              <a:t> = 'From </a:t>
            </a:r>
            <a:r>
              <a:rPr lang="en-US" sz="3000" b="1" i="0" u="none" strike="noStrike" cap="none" dirty="0" err="1">
                <a:solidFill>
                  <a:schemeClr val="lt1"/>
                </a:solidFill>
                <a:latin typeface="Courier New"/>
                <a:ea typeface="Courier New"/>
                <a:cs typeface="Courier New"/>
                <a:sym typeface="Courier New"/>
              </a:rPr>
              <a:t>stephen.marquard@uct.ac.za</a:t>
            </a:r>
            <a:r>
              <a:rPr lang="en-US" sz="3000" b="1" i="0" u="none" strike="noStrike" cap="none" dirty="0">
                <a:solidFill>
                  <a:schemeClr val="lt1"/>
                </a:solidFill>
                <a:latin typeface="Courier New"/>
                <a:ea typeface="Courier New"/>
                <a:cs typeface="Courier New"/>
                <a:sym typeface="Courier New"/>
              </a:rPr>
              <a:t> Sat Jan  5 09:14:16 2008'</a:t>
            </a:r>
          </a:p>
          <a:p>
            <a:pPr marL="0" marR="0" lvl="0" indent="0" algn="l" rtl="0">
              <a:lnSpc>
                <a:spcPct val="100000"/>
              </a:lnSpc>
              <a:spcBef>
                <a:spcPts val="0"/>
              </a:spcBef>
              <a:spcAft>
                <a:spcPts val="0"/>
              </a:spcAft>
              <a:buClr>
                <a:schemeClr val="lt1"/>
              </a:buClr>
              <a:buSzPct val="25000"/>
              <a:buFont typeface="Courier New"/>
              <a:buNone/>
            </a:pPr>
            <a:r>
              <a:rPr lang="en-US" sz="3000" b="1" i="0" u="none" strike="noStrike" cap="none" dirty="0">
                <a:solidFill>
                  <a:schemeClr val="lt1"/>
                </a:solidFill>
                <a:latin typeface="Courier New"/>
                <a:ea typeface="Courier New"/>
                <a:cs typeface="Courier New"/>
                <a:sym typeface="Courier New"/>
              </a:rPr>
              <a:t>y = </a:t>
            </a:r>
            <a:r>
              <a:rPr lang="en-US" sz="3000" b="1" i="0" u="none" strike="noStrike" cap="none" dirty="0" err="1">
                <a:solidFill>
                  <a:schemeClr val="lt1"/>
                </a:solidFill>
                <a:latin typeface="Courier New"/>
                <a:ea typeface="Courier New"/>
                <a:cs typeface="Courier New"/>
                <a:sym typeface="Courier New"/>
              </a:rPr>
              <a:t>re.findall</a:t>
            </a:r>
            <a:r>
              <a:rPr lang="en-US" sz="3000" b="1" i="0" u="none" strike="noStrike" cap="none" dirty="0">
                <a:solidFill>
                  <a:schemeClr val="lt1"/>
                </a:solidFill>
                <a:latin typeface="Courier New"/>
                <a:ea typeface="Courier New"/>
                <a:cs typeface="Courier New"/>
                <a:sym typeface="Courier New"/>
              </a:rPr>
              <a:t>(</a:t>
            </a:r>
            <a:r>
              <a:rPr lang="en-US" sz="3000" b="1" i="0" u="none" strike="noStrike" cap="none" dirty="0">
                <a:solidFill>
                  <a:srgbClr val="FFFF00"/>
                </a:solidFill>
                <a:latin typeface="Courier New"/>
                <a:ea typeface="Courier New"/>
                <a:cs typeface="Courier New"/>
                <a:sym typeface="Courier New"/>
              </a:rPr>
              <a:t>'</a:t>
            </a:r>
            <a:r>
              <a:rPr lang="en-US" sz="3000" b="1" dirty="0">
                <a:solidFill>
                  <a:srgbClr val="FFFF00"/>
                </a:solidFill>
                <a:latin typeface="Courier New"/>
                <a:ea typeface="Courier New"/>
                <a:cs typeface="Courier New"/>
                <a:sym typeface="Courier New"/>
              </a:rPr>
              <a:t>^From .*@([^ ]*)</a:t>
            </a:r>
            <a:r>
              <a:rPr lang="en-US" sz="3000" b="1" i="0" u="none" strike="noStrike" cap="none" dirty="0">
                <a:solidFill>
                  <a:srgbClr val="FFFF00"/>
                </a:solidFill>
                <a:latin typeface="Courier New"/>
                <a:ea typeface="Courier New"/>
                <a:cs typeface="Courier New"/>
                <a:sym typeface="Courier New"/>
              </a:rPr>
              <a:t>'</a:t>
            </a:r>
            <a:r>
              <a:rPr lang="en-US" sz="3000" b="1" i="0" u="none" strike="noStrike" cap="none" dirty="0">
                <a:solidFill>
                  <a:schemeClr val="lt1"/>
                </a:solidFill>
                <a:latin typeface="Courier New"/>
                <a:ea typeface="Courier New"/>
                <a:cs typeface="Courier New"/>
                <a:sym typeface="Courier New"/>
              </a:rPr>
              <a:t>,</a:t>
            </a:r>
            <a:r>
              <a:rPr lang="en-US" sz="3000" b="1" i="0" u="none" strike="noStrike" cap="none" dirty="0" err="1">
                <a:solidFill>
                  <a:schemeClr val="lt1"/>
                </a:solidFill>
                <a:latin typeface="Courier New"/>
                <a:ea typeface="Courier New"/>
                <a:cs typeface="Courier New"/>
                <a:sym typeface="Courier New"/>
              </a:rPr>
              <a:t>lin</a:t>
            </a:r>
            <a:r>
              <a:rPr lang="en-US" sz="3000" b="1" i="0" u="none" strike="noStrike" cap="none" dirty="0">
                <a:solidFill>
                  <a:schemeClr val="lt1"/>
                </a:solidFill>
                <a:latin typeface="Courier New"/>
                <a:ea typeface="Courier New"/>
                <a:cs typeface="Courier New"/>
                <a:sym typeface="Courier New"/>
              </a:rPr>
              <a:t>)</a:t>
            </a:r>
          </a:p>
          <a:p>
            <a:pPr marL="0" marR="0" lvl="0" indent="0" algn="l" rtl="0">
              <a:lnSpc>
                <a:spcPct val="100000"/>
              </a:lnSpc>
              <a:spcBef>
                <a:spcPts val="0"/>
              </a:spcBef>
              <a:spcAft>
                <a:spcPts val="0"/>
              </a:spcAft>
              <a:buClr>
                <a:schemeClr val="lt1"/>
              </a:buClr>
              <a:buSzPct val="25000"/>
              <a:buFont typeface="Courier New"/>
              <a:buNone/>
            </a:pPr>
            <a:r>
              <a:rPr lang="en-US" sz="3000" b="1" i="0" u="none" strike="noStrike" cap="none" dirty="0">
                <a:solidFill>
                  <a:schemeClr val="lt1"/>
                </a:solidFill>
                <a:latin typeface="Courier New"/>
                <a:ea typeface="Courier New"/>
                <a:cs typeface="Courier New"/>
                <a:sym typeface="Courier New"/>
              </a:rPr>
              <a:t>print(y)</a:t>
            </a:r>
          </a:p>
          <a:p>
            <a:pPr marL="0" marR="0" lvl="0" indent="0" algn="l" rtl="0">
              <a:lnSpc>
                <a:spcPct val="100000"/>
              </a:lnSpc>
              <a:spcBef>
                <a:spcPts val="0"/>
              </a:spcBef>
              <a:spcAft>
                <a:spcPts val="0"/>
              </a:spcAft>
              <a:buClr>
                <a:schemeClr val="lt1"/>
              </a:buClr>
              <a:buSzPct val="25000"/>
              <a:buFont typeface="Courier New"/>
              <a:buNone/>
            </a:pPr>
            <a:endParaRPr lang="en-US" sz="3000" b="1" i="0" u="none" strike="noStrike" cap="none" dirty="0">
              <a:solidFill>
                <a:schemeClr val="lt1"/>
              </a:solidFill>
              <a:latin typeface="Courier New"/>
              <a:ea typeface="Courier New"/>
              <a:cs typeface="Courier New"/>
              <a:sym typeface="Courier New"/>
            </a:endParaRPr>
          </a:p>
          <a:p>
            <a:pPr marL="0" marR="0" lvl="0" indent="0" algn="l" rtl="0">
              <a:lnSpc>
                <a:spcPct val="100000"/>
              </a:lnSpc>
              <a:spcBef>
                <a:spcPts val="0"/>
              </a:spcBef>
              <a:spcAft>
                <a:spcPts val="0"/>
              </a:spcAft>
              <a:buClr>
                <a:schemeClr val="lt1"/>
              </a:buClr>
              <a:buSzPct val="25000"/>
              <a:buFont typeface="Courier New"/>
              <a:buNone/>
            </a:pPr>
            <a:r>
              <a:rPr lang="en-US" sz="3000" b="1" i="0" u="none" strike="noStrike" cap="none" dirty="0">
                <a:solidFill>
                  <a:schemeClr val="lt1"/>
                </a:solidFill>
                <a:latin typeface="Courier New"/>
                <a:ea typeface="Courier New"/>
                <a:cs typeface="Courier New"/>
                <a:sym typeface="Courier New"/>
              </a:rPr>
              <a:t>['</a:t>
            </a:r>
            <a:r>
              <a:rPr lang="en-US" sz="3000" b="1" i="0" u="none" strike="noStrike" cap="none" dirty="0" err="1">
                <a:solidFill>
                  <a:schemeClr val="lt1"/>
                </a:solidFill>
                <a:latin typeface="Courier New"/>
                <a:ea typeface="Courier New"/>
                <a:cs typeface="Courier New"/>
                <a:sym typeface="Courier New"/>
              </a:rPr>
              <a:t>uct.ac.za</a:t>
            </a:r>
            <a:r>
              <a:rPr lang="en-US" sz="3000" b="1" i="0" u="none" strike="noStrike" cap="none" dirty="0">
                <a:solidFill>
                  <a:schemeClr val="lt1"/>
                </a:solidFill>
                <a:latin typeface="Courier New"/>
                <a:ea typeface="Courier New"/>
                <a:cs typeface="Courier New"/>
                <a:sym typeface="Courier New"/>
              </a:rPr>
              <a:t>']</a:t>
            </a:r>
          </a:p>
        </p:txBody>
      </p:sp>
      <p:sp>
        <p:nvSpPr>
          <p:cNvPr id="10" name="Shape 460">
            <a:extLst>
              <a:ext uri="{FF2B5EF4-FFF2-40B4-BE49-F238E27FC236}">
                <a16:creationId xmlns:a16="http://schemas.microsoft.com/office/drawing/2014/main" id="{10FEDD20-A360-4638-8382-475856AACADD}"/>
              </a:ext>
            </a:extLst>
          </p:cNvPr>
          <p:cNvSpPr txBox="1">
            <a:spLocks noGrp="1"/>
          </p:cNvSpPr>
          <p:nvPr>
            <p:ph type="title"/>
          </p:nvPr>
        </p:nvSpPr>
        <p:spPr>
          <a:xfrm>
            <a:off x="786842" y="794550"/>
            <a:ext cx="14824653" cy="1706182"/>
          </a:xfrm>
          <a:prstGeom prst="rect">
            <a:avLst/>
          </a:prstGeom>
          <a:noFill/>
          <a:ln>
            <a:noFill/>
          </a:ln>
        </p:spPr>
        <p:txBody>
          <a:bodyPr lIns="38100" tIns="38100" rIns="38100" bIns="38100" anchor="ctr" anchorCtr="0">
            <a:noAutofit/>
          </a:bodyPr>
          <a:lstStyle/>
          <a:p>
            <a:pPr lvl="0">
              <a:buClr>
                <a:srgbClr val="00FF00"/>
              </a:buClr>
              <a:buSzPct val="25000"/>
            </a:pPr>
            <a:r>
              <a:rPr lang="es-MX" sz="7600" dirty="0">
                <a:solidFill>
                  <a:srgbClr val="FFD966"/>
                </a:solidFill>
                <a:latin typeface="Arial Regular" charset="0"/>
                <a:ea typeface="Arial Regular" charset="0"/>
                <a:cs typeface="Arial Regular" charset="0"/>
                <a:sym typeface="Cabin"/>
              </a:rPr>
              <a:t>Versión </a:t>
            </a:r>
            <a:r>
              <a:rPr lang="es-MX" sz="7600" dirty="0" err="1">
                <a:solidFill>
                  <a:srgbClr val="FFD966"/>
                </a:solidFill>
                <a:latin typeface="Arial Regular" charset="0"/>
                <a:ea typeface="Arial Regular" charset="0"/>
                <a:cs typeface="Arial Regular" charset="0"/>
                <a:sym typeface="Cabin"/>
              </a:rPr>
              <a:t>Regex</a:t>
            </a:r>
            <a:r>
              <a:rPr lang="es-MX" sz="7600" dirty="0">
                <a:solidFill>
                  <a:srgbClr val="FFD966"/>
                </a:solidFill>
                <a:latin typeface="Arial Regular" charset="0"/>
                <a:ea typeface="Arial Regular" charset="0"/>
                <a:cs typeface="Arial Regular" charset="0"/>
                <a:sym typeface="Cabin"/>
              </a:rPr>
              <a:t> Incluso Más </a:t>
            </a:r>
            <a:r>
              <a:rPr lang="es-MX" sz="7600" dirty="0" err="1">
                <a:solidFill>
                  <a:srgbClr val="FFD966"/>
                </a:solidFill>
                <a:latin typeface="Arial Regular" charset="0"/>
                <a:ea typeface="Arial Regular" charset="0"/>
                <a:cs typeface="Arial Regular" charset="0"/>
                <a:sym typeface="Cabin"/>
              </a:rPr>
              <a:t>Cool</a:t>
            </a:r>
            <a:endParaRPr lang="es-MX" sz="7600" u="none" strike="noStrike" cap="none" dirty="0">
              <a:solidFill>
                <a:srgbClr val="FFD966"/>
              </a:solidFill>
              <a:latin typeface="Arial Regular" charset="0"/>
              <a:ea typeface="Arial Regular" charset="0"/>
              <a:cs typeface="Arial Regular" charset="0"/>
              <a:sym typeface="Cabin"/>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480"/>
        <p:cNvGrpSpPr/>
        <p:nvPr/>
      </p:nvGrpSpPr>
      <p:grpSpPr>
        <a:xfrm>
          <a:off x="0" y="0"/>
          <a:ext cx="0" cy="0"/>
          <a:chOff x="0" y="0"/>
          <a:chExt cx="0" cy="0"/>
        </a:xfrm>
      </p:grpSpPr>
      <p:sp>
        <p:nvSpPr>
          <p:cNvPr id="482" name="Shape 482"/>
          <p:cNvSpPr txBox="1"/>
          <p:nvPr/>
        </p:nvSpPr>
        <p:spPr>
          <a:xfrm>
            <a:off x="7035800" y="5822950"/>
            <a:ext cx="7896225" cy="8763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ourier New"/>
              <a:buNone/>
            </a:pPr>
            <a:r>
              <a:rPr lang="en-US" sz="5700" i="0" u="none" strike="noStrike" cap="none" dirty="0">
                <a:solidFill>
                  <a:srgbClr val="FFFF00"/>
                </a:solidFill>
                <a:latin typeface="Courier"/>
                <a:ea typeface="Courier New"/>
                <a:cs typeface="Courier"/>
                <a:sym typeface="Courier New"/>
              </a:rPr>
              <a:t>'^From .*@(</a:t>
            </a:r>
            <a:r>
              <a:rPr lang="en-US" sz="5700" i="0" u="none" strike="noStrike" cap="none" dirty="0">
                <a:solidFill>
                  <a:srgbClr val="FF00FF"/>
                </a:solidFill>
                <a:latin typeface="Courier"/>
                <a:ea typeface="Courier New"/>
                <a:cs typeface="Courier"/>
                <a:sym typeface="Courier New"/>
              </a:rPr>
              <a:t>[^ ]</a:t>
            </a:r>
            <a:r>
              <a:rPr lang="en-US" sz="5700" i="0" u="none" strike="noStrike" cap="none" dirty="0">
                <a:solidFill>
                  <a:srgbClr val="00FF00"/>
                </a:solidFill>
                <a:latin typeface="Courier"/>
                <a:ea typeface="Courier New"/>
                <a:cs typeface="Courier"/>
                <a:sym typeface="Courier New"/>
              </a:rPr>
              <a:t>+</a:t>
            </a:r>
            <a:r>
              <a:rPr lang="en-US" sz="5700" i="0" u="none" strike="noStrike" cap="none" dirty="0">
                <a:solidFill>
                  <a:srgbClr val="FFFF00"/>
                </a:solidFill>
                <a:latin typeface="Courier"/>
                <a:ea typeface="Courier New"/>
                <a:cs typeface="Courier"/>
                <a:sym typeface="Courier New"/>
              </a:rPr>
              <a:t>)'</a:t>
            </a:r>
          </a:p>
        </p:txBody>
      </p:sp>
      <p:sp>
        <p:nvSpPr>
          <p:cNvPr id="483" name="Shape 483"/>
          <p:cNvSpPr txBox="1"/>
          <p:nvPr/>
        </p:nvSpPr>
        <p:spPr>
          <a:xfrm>
            <a:off x="5864930" y="8015489"/>
            <a:ext cx="5601300"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00FF"/>
              </a:buClr>
              <a:buSzPct val="25000"/>
              <a:buFont typeface="Cabin"/>
              <a:buNone/>
            </a:pPr>
            <a:r>
              <a:rPr lang="es-MX" sz="3600" u="none" strike="noStrike" cap="none" dirty="0">
                <a:solidFill>
                  <a:srgbClr val="FF00FF"/>
                </a:solidFill>
                <a:latin typeface="Arial Regular" charset="0"/>
                <a:ea typeface="Arial Regular" charset="0"/>
                <a:cs typeface="Arial Regular" charset="0"/>
                <a:sym typeface="Cabin"/>
              </a:rPr>
              <a:t>Encuentra un carácter que no sea espacio en blanco</a:t>
            </a:r>
          </a:p>
        </p:txBody>
      </p:sp>
      <p:cxnSp>
        <p:nvCxnSpPr>
          <p:cNvPr id="484" name="Shape 484"/>
          <p:cNvCxnSpPr/>
          <p:nvPr/>
        </p:nvCxnSpPr>
        <p:spPr>
          <a:xfrm flipH="1">
            <a:off x="11175999" y="6651625"/>
            <a:ext cx="868362" cy="1122361"/>
          </a:xfrm>
          <a:prstGeom prst="straightConnector1">
            <a:avLst/>
          </a:prstGeom>
          <a:noFill/>
          <a:ln w="76200" cap="rnd" cmpd="sng">
            <a:solidFill>
              <a:srgbClr val="FF00FF"/>
            </a:solidFill>
            <a:prstDash val="solid"/>
            <a:miter/>
            <a:headEnd type="stealth" w="med" len="med"/>
            <a:tailEnd type="none" w="med" len="med"/>
          </a:ln>
        </p:spPr>
      </p:cxnSp>
      <p:cxnSp>
        <p:nvCxnSpPr>
          <p:cNvPr id="485" name="Shape 485"/>
          <p:cNvCxnSpPr/>
          <p:nvPr/>
        </p:nvCxnSpPr>
        <p:spPr>
          <a:xfrm flipH="1">
            <a:off x="13849287" y="6632575"/>
            <a:ext cx="20699" cy="1155599"/>
          </a:xfrm>
          <a:prstGeom prst="straightConnector1">
            <a:avLst/>
          </a:prstGeom>
          <a:noFill/>
          <a:ln w="76200" cap="rnd" cmpd="sng">
            <a:solidFill>
              <a:srgbClr val="00FF00"/>
            </a:solidFill>
            <a:prstDash val="solid"/>
            <a:miter/>
            <a:headEnd type="stealth" w="med" len="med"/>
            <a:tailEnd type="none" w="med" len="med"/>
          </a:ln>
        </p:spPr>
      </p:cxnSp>
      <p:cxnSp>
        <p:nvCxnSpPr>
          <p:cNvPr id="486" name="Shape 486"/>
          <p:cNvCxnSpPr/>
          <p:nvPr/>
        </p:nvCxnSpPr>
        <p:spPr>
          <a:xfrm flipH="1">
            <a:off x="11234736" y="6651625"/>
            <a:ext cx="1989136" cy="1090612"/>
          </a:xfrm>
          <a:prstGeom prst="straightConnector1">
            <a:avLst/>
          </a:prstGeom>
          <a:noFill/>
          <a:ln w="76200" cap="rnd" cmpd="sng">
            <a:solidFill>
              <a:srgbClr val="FF00FF"/>
            </a:solidFill>
            <a:prstDash val="solid"/>
            <a:miter/>
            <a:headEnd type="stealth" w="med" len="med"/>
            <a:tailEnd type="none" w="med" len="med"/>
          </a:ln>
        </p:spPr>
      </p:cxnSp>
      <p:sp>
        <p:nvSpPr>
          <p:cNvPr id="487" name="Shape 487"/>
          <p:cNvSpPr txBox="1"/>
          <p:nvPr/>
        </p:nvSpPr>
        <p:spPr>
          <a:xfrm>
            <a:off x="11697723" y="8015488"/>
            <a:ext cx="4382100" cy="622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s-MX" sz="3600" u="none" strike="noStrike" cap="none" dirty="0">
                <a:solidFill>
                  <a:srgbClr val="00FF00"/>
                </a:solidFill>
                <a:latin typeface="Arial Regular" charset="0"/>
                <a:ea typeface="Arial Regular" charset="0"/>
                <a:cs typeface="Arial Regular" charset="0"/>
                <a:sym typeface="Cabin"/>
              </a:rPr>
              <a:t>Encuentra muchos de ellos</a:t>
            </a:r>
          </a:p>
        </p:txBody>
      </p:sp>
      <p:sp>
        <p:nvSpPr>
          <p:cNvPr id="11" name="Shape 466"/>
          <p:cNvSpPr txBox="1"/>
          <p:nvPr/>
        </p:nvSpPr>
        <p:spPr>
          <a:xfrm>
            <a:off x="707596" y="3432292"/>
            <a:ext cx="14983146" cy="2814738"/>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import re </a:t>
            </a:r>
          </a:p>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err="1">
                <a:solidFill>
                  <a:schemeClr val="lt1"/>
                </a:solidFill>
                <a:latin typeface="Courier"/>
                <a:ea typeface="Courier New"/>
                <a:cs typeface="Courier"/>
                <a:sym typeface="Courier New"/>
              </a:rPr>
              <a:t>lin</a:t>
            </a:r>
            <a:r>
              <a:rPr lang="en-US" sz="3000" i="0" u="none" strike="noStrike" cap="none" dirty="0">
                <a:solidFill>
                  <a:schemeClr val="lt1"/>
                </a:solidFill>
                <a:latin typeface="Courier"/>
                <a:ea typeface="Courier New"/>
                <a:cs typeface="Courier"/>
                <a:sym typeface="Courier New"/>
              </a:rPr>
              <a:t> = 'From </a:t>
            </a:r>
            <a:r>
              <a:rPr lang="en-US" sz="3000" i="0" u="none" strike="noStrike" cap="none" dirty="0" err="1">
                <a:solidFill>
                  <a:schemeClr val="lt1"/>
                </a:solidFill>
                <a:latin typeface="Courier"/>
                <a:ea typeface="Courier New"/>
                <a:cs typeface="Courier"/>
                <a:sym typeface="Courier New"/>
              </a:rPr>
              <a:t>stephen.marquard@uct.ac.za</a:t>
            </a:r>
            <a:r>
              <a:rPr lang="en-US" sz="3000" i="0" u="none" strike="noStrike" cap="none" dirty="0">
                <a:solidFill>
                  <a:schemeClr val="lt1"/>
                </a:solidFill>
                <a:latin typeface="Courier"/>
                <a:ea typeface="Courier New"/>
                <a:cs typeface="Courier"/>
                <a:sym typeface="Courier New"/>
              </a:rPr>
              <a:t> Sat Jan  5 09:14:16 2008'</a:t>
            </a:r>
          </a:p>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y = </a:t>
            </a:r>
            <a:r>
              <a:rPr lang="en-US" sz="3000" i="0" u="none" strike="noStrike" cap="none" dirty="0" err="1">
                <a:solidFill>
                  <a:schemeClr val="lt1"/>
                </a:solidFill>
                <a:latin typeface="Courier"/>
                <a:ea typeface="Courier New"/>
                <a:cs typeface="Courier"/>
                <a:sym typeface="Courier New"/>
              </a:rPr>
              <a:t>re.findall</a:t>
            </a:r>
            <a:r>
              <a:rPr lang="en-US" sz="3000" i="0" u="none" strike="noStrike" cap="none" dirty="0">
                <a:solidFill>
                  <a:schemeClr val="lt1"/>
                </a:solidFill>
                <a:latin typeface="Courier"/>
                <a:ea typeface="Courier New"/>
                <a:cs typeface="Courier"/>
                <a:sym typeface="Courier New"/>
              </a:rPr>
              <a:t>(</a:t>
            </a:r>
            <a:r>
              <a:rPr lang="en-US" sz="3000" i="0" u="none" strike="noStrike" cap="none" dirty="0">
                <a:solidFill>
                  <a:srgbClr val="FFFF00"/>
                </a:solidFill>
                <a:latin typeface="Courier"/>
                <a:ea typeface="Courier New"/>
                <a:cs typeface="Courier"/>
                <a:sym typeface="Courier New"/>
              </a:rPr>
              <a:t>'</a:t>
            </a:r>
            <a:r>
              <a:rPr lang="en-US" sz="3000" dirty="0">
                <a:solidFill>
                  <a:srgbClr val="FFFF00"/>
                </a:solidFill>
                <a:latin typeface="Courier"/>
                <a:ea typeface="Courier New"/>
                <a:cs typeface="Courier"/>
                <a:sym typeface="Courier New"/>
              </a:rPr>
              <a:t>^From .*@([^ ]*)</a:t>
            </a:r>
            <a:r>
              <a:rPr lang="en-US" sz="3000" i="0" u="none" strike="noStrike" cap="none" dirty="0">
                <a:solidFill>
                  <a:srgbClr val="FFFF00"/>
                </a:solidFill>
                <a:latin typeface="Courier"/>
                <a:ea typeface="Courier New"/>
                <a:cs typeface="Courier"/>
                <a:sym typeface="Courier New"/>
              </a:rPr>
              <a:t>'</a:t>
            </a:r>
            <a:r>
              <a:rPr lang="en-US" sz="3000" i="0" u="none" strike="noStrike" cap="none" dirty="0">
                <a:solidFill>
                  <a:schemeClr val="lt1"/>
                </a:solidFill>
                <a:latin typeface="Courier"/>
                <a:ea typeface="Courier New"/>
                <a:cs typeface="Courier"/>
                <a:sym typeface="Courier New"/>
              </a:rPr>
              <a:t>,</a:t>
            </a:r>
            <a:r>
              <a:rPr lang="en-US" sz="3000" i="0" u="none" strike="noStrike" cap="none" dirty="0" err="1">
                <a:solidFill>
                  <a:schemeClr val="lt1"/>
                </a:solidFill>
                <a:latin typeface="Courier"/>
                <a:ea typeface="Courier New"/>
                <a:cs typeface="Courier"/>
                <a:sym typeface="Courier New"/>
              </a:rPr>
              <a:t>lin</a:t>
            </a:r>
            <a:r>
              <a:rPr lang="en-US" sz="3000" i="0" u="none" strike="noStrike" cap="none" dirty="0">
                <a:solidFill>
                  <a:schemeClr val="lt1"/>
                </a:solidFill>
                <a:latin typeface="Courier"/>
                <a:ea typeface="Courier New"/>
                <a:cs typeface="Courier"/>
                <a:sym typeface="Courier New"/>
              </a:rPr>
              <a:t>)</a:t>
            </a:r>
          </a:p>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print(y)</a:t>
            </a:r>
          </a:p>
          <a:p>
            <a:pPr marL="0" marR="0" lvl="0" indent="0" algn="l" rtl="0">
              <a:lnSpc>
                <a:spcPct val="100000"/>
              </a:lnSpc>
              <a:spcBef>
                <a:spcPts val="0"/>
              </a:spcBef>
              <a:spcAft>
                <a:spcPts val="0"/>
              </a:spcAft>
              <a:buClr>
                <a:schemeClr val="lt1"/>
              </a:buClr>
              <a:buSzPct val="25000"/>
              <a:buFont typeface="Courier New"/>
              <a:buNone/>
            </a:pPr>
            <a:endParaRPr lang="en-US" sz="3000" i="0" u="none" strike="noStrike" cap="none" dirty="0">
              <a:solidFill>
                <a:schemeClr val="lt1"/>
              </a:solidFill>
              <a:latin typeface="Courier"/>
              <a:ea typeface="Courier New"/>
              <a:cs typeface="Courier"/>
              <a:sym typeface="Courier New"/>
            </a:endParaRPr>
          </a:p>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a:t>
            </a:r>
            <a:r>
              <a:rPr lang="en-US" sz="3000" i="0" u="none" strike="noStrike" cap="none" dirty="0" err="1">
                <a:solidFill>
                  <a:schemeClr val="lt1"/>
                </a:solidFill>
                <a:latin typeface="Courier"/>
                <a:ea typeface="Courier New"/>
                <a:cs typeface="Courier"/>
                <a:sym typeface="Courier New"/>
              </a:rPr>
              <a:t>uct.ac.za</a:t>
            </a:r>
            <a:r>
              <a:rPr lang="en-US" sz="3000" i="0" u="none" strike="noStrike" cap="none" dirty="0">
                <a:solidFill>
                  <a:schemeClr val="lt1"/>
                </a:solidFill>
                <a:latin typeface="Courier"/>
                <a:ea typeface="Courier New"/>
                <a:cs typeface="Courier"/>
                <a:sym typeface="Courier New"/>
              </a:rPr>
              <a:t>']</a:t>
            </a:r>
          </a:p>
        </p:txBody>
      </p:sp>
      <p:sp>
        <p:nvSpPr>
          <p:cNvPr id="13" name="Shape 419"/>
          <p:cNvSpPr txBox="1"/>
          <p:nvPr/>
        </p:nvSpPr>
        <p:spPr>
          <a:xfrm>
            <a:off x="707596" y="2689933"/>
            <a:ext cx="14226599" cy="673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7F00"/>
              </a:buClr>
              <a:buSzPct val="25000"/>
              <a:buFont typeface="Arial"/>
              <a:buNone/>
            </a:pPr>
            <a:r>
              <a:rPr lang="en-US" sz="3000" b="1" i="0" u="none" strike="noStrike" cap="none">
                <a:solidFill>
                  <a:srgbClr val="FF7F00"/>
                </a:solidFill>
                <a:latin typeface="Courier New"/>
                <a:ea typeface="Courier New"/>
                <a:cs typeface="Courier New"/>
                <a:sym typeface="Courier New"/>
              </a:rPr>
              <a:t>From stephen.marquard@</a:t>
            </a:r>
            <a:r>
              <a:rPr lang="en-US" sz="3000" b="1" i="0" u="none" strike="noStrike" cap="none">
                <a:solidFill>
                  <a:srgbClr val="00FF00"/>
                </a:solidFill>
                <a:latin typeface="Courier New"/>
                <a:ea typeface="Courier New"/>
                <a:cs typeface="Courier New"/>
                <a:sym typeface="Courier New"/>
              </a:rPr>
              <a:t>uct.ac.za</a:t>
            </a:r>
            <a:r>
              <a:rPr lang="en-US" sz="3000" b="1" i="0" u="none" strike="noStrike" cap="none">
                <a:solidFill>
                  <a:srgbClr val="FF7F00"/>
                </a:solidFill>
                <a:latin typeface="Courier New"/>
                <a:ea typeface="Courier New"/>
                <a:cs typeface="Courier New"/>
                <a:sym typeface="Courier New"/>
              </a:rPr>
              <a:t> Sat Jan  5 09:14:16 2008</a:t>
            </a:r>
          </a:p>
        </p:txBody>
      </p:sp>
      <p:sp>
        <p:nvSpPr>
          <p:cNvPr id="14" name="Shape 460">
            <a:extLst>
              <a:ext uri="{FF2B5EF4-FFF2-40B4-BE49-F238E27FC236}">
                <a16:creationId xmlns:a16="http://schemas.microsoft.com/office/drawing/2014/main" id="{654A4443-6525-4472-ADDD-9C468BA19875}"/>
              </a:ext>
            </a:extLst>
          </p:cNvPr>
          <p:cNvSpPr txBox="1">
            <a:spLocks noGrp="1"/>
          </p:cNvSpPr>
          <p:nvPr>
            <p:ph type="title"/>
          </p:nvPr>
        </p:nvSpPr>
        <p:spPr>
          <a:xfrm>
            <a:off x="786842" y="794550"/>
            <a:ext cx="14824653" cy="1706182"/>
          </a:xfrm>
          <a:prstGeom prst="rect">
            <a:avLst/>
          </a:prstGeom>
          <a:noFill/>
          <a:ln>
            <a:noFill/>
          </a:ln>
        </p:spPr>
        <p:txBody>
          <a:bodyPr lIns="38100" tIns="38100" rIns="38100" bIns="38100" anchor="ctr" anchorCtr="0">
            <a:noAutofit/>
          </a:bodyPr>
          <a:lstStyle/>
          <a:p>
            <a:pPr lvl="0">
              <a:buClr>
                <a:srgbClr val="00FF00"/>
              </a:buClr>
              <a:buSzPct val="25000"/>
            </a:pPr>
            <a:r>
              <a:rPr lang="es-MX" sz="7600" dirty="0">
                <a:solidFill>
                  <a:srgbClr val="FFD966"/>
                </a:solidFill>
                <a:latin typeface="Arial Regular" charset="0"/>
                <a:ea typeface="Arial Regular" charset="0"/>
                <a:cs typeface="Arial Regular" charset="0"/>
                <a:sym typeface="Cabin"/>
              </a:rPr>
              <a:t>Versión </a:t>
            </a:r>
            <a:r>
              <a:rPr lang="es-MX" sz="7600" dirty="0" err="1">
                <a:solidFill>
                  <a:srgbClr val="FFD966"/>
                </a:solidFill>
                <a:latin typeface="Arial Regular" charset="0"/>
                <a:ea typeface="Arial Regular" charset="0"/>
                <a:cs typeface="Arial Regular" charset="0"/>
                <a:sym typeface="Cabin"/>
              </a:rPr>
              <a:t>Regex</a:t>
            </a:r>
            <a:r>
              <a:rPr lang="es-MX" sz="7600" dirty="0">
                <a:solidFill>
                  <a:srgbClr val="FFD966"/>
                </a:solidFill>
                <a:latin typeface="Arial Regular" charset="0"/>
                <a:ea typeface="Arial Regular" charset="0"/>
                <a:cs typeface="Arial Regular" charset="0"/>
                <a:sym typeface="Cabin"/>
              </a:rPr>
              <a:t> Incluso Más </a:t>
            </a:r>
            <a:r>
              <a:rPr lang="es-MX" sz="7600" dirty="0" err="1">
                <a:solidFill>
                  <a:srgbClr val="FFD966"/>
                </a:solidFill>
                <a:latin typeface="Arial Regular" charset="0"/>
                <a:ea typeface="Arial Regular" charset="0"/>
                <a:cs typeface="Arial Regular" charset="0"/>
                <a:sym typeface="Cabin"/>
              </a:rPr>
              <a:t>Cool</a:t>
            </a:r>
            <a:endParaRPr lang="es-MX" sz="7600" u="none" strike="noStrike" cap="none" dirty="0">
              <a:solidFill>
                <a:srgbClr val="FFD966"/>
              </a:solidFill>
              <a:latin typeface="Arial Regular" charset="0"/>
              <a:ea typeface="Arial Regular" charset="0"/>
              <a:cs typeface="Arial Regular" charset="0"/>
              <a:sym typeface="Cabin"/>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Shape 220"/>
          <p:cNvSpPr txBox="1">
            <a:spLocks noGrp="1"/>
          </p:cNvSpPr>
          <p:nvPr>
            <p:ph type="title"/>
          </p:nvPr>
        </p:nvSpPr>
        <p:spPr>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n-US" sz="7800" u="none" strike="noStrike" cap="none" dirty="0" err="1">
                <a:solidFill>
                  <a:srgbClr val="FFD966"/>
                </a:solidFill>
                <a:latin typeface="Arial Regular" charset="0"/>
                <a:ea typeface="Arial Regular" charset="0"/>
                <a:cs typeface="Arial Regular" charset="0"/>
                <a:sym typeface="Cabin"/>
              </a:rPr>
              <a:t>Expresiones</a:t>
            </a:r>
            <a:r>
              <a:rPr lang="en-US" sz="7800" u="none" strike="noStrike" cap="none" dirty="0">
                <a:solidFill>
                  <a:srgbClr val="FFD966"/>
                </a:solidFill>
                <a:latin typeface="Arial Regular" charset="0"/>
                <a:ea typeface="Arial Regular" charset="0"/>
                <a:cs typeface="Arial Regular" charset="0"/>
                <a:sym typeface="Cabin"/>
              </a:rPr>
              <a:t> </a:t>
            </a:r>
            <a:r>
              <a:rPr lang="en-US" sz="7800" u="none" strike="noStrike" cap="none" dirty="0" err="1">
                <a:solidFill>
                  <a:srgbClr val="FFD966"/>
                </a:solidFill>
                <a:latin typeface="Arial Regular" charset="0"/>
                <a:ea typeface="Arial Regular" charset="0"/>
                <a:cs typeface="Arial Regular" charset="0"/>
                <a:sym typeface="Cabin"/>
              </a:rPr>
              <a:t>Regulares</a:t>
            </a:r>
            <a:endParaRPr lang="en-US" sz="7800" u="none" strike="noStrike" cap="none" dirty="0">
              <a:solidFill>
                <a:srgbClr val="FFD966"/>
              </a:solidFill>
              <a:latin typeface="Arial Regular" charset="0"/>
              <a:ea typeface="Arial Regular" charset="0"/>
              <a:cs typeface="Arial Regular" charset="0"/>
              <a:sym typeface="Cabin"/>
            </a:endParaRPr>
          </a:p>
        </p:txBody>
      </p:sp>
      <p:sp>
        <p:nvSpPr>
          <p:cNvPr id="221" name="Shape 221"/>
          <p:cNvSpPr txBox="1"/>
          <p:nvPr/>
        </p:nvSpPr>
        <p:spPr>
          <a:xfrm>
            <a:off x="2641600" y="2844800"/>
            <a:ext cx="10642599" cy="1219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s-MX" sz="3800" u="none" strike="noStrike" cap="none" dirty="0">
                <a:solidFill>
                  <a:schemeClr val="lt1"/>
                </a:solidFill>
                <a:latin typeface="Arial Regular" charset="0"/>
                <a:ea typeface="Arial Regular" charset="0"/>
                <a:cs typeface="Arial Regular" charset="0"/>
                <a:sym typeface="Cabin"/>
              </a:rPr>
              <a:t>Expresiones “comodines” realmente inteligentes para encontrar y analizar cadenas</a:t>
            </a:r>
          </a:p>
        </p:txBody>
      </p:sp>
      <p:sp>
        <p:nvSpPr>
          <p:cNvPr id="222" name="Shape 222"/>
          <p:cNvSpPr txBox="1"/>
          <p:nvPr/>
        </p:nvSpPr>
        <p:spPr>
          <a:xfrm>
            <a:off x="2540075" y="8115300"/>
            <a:ext cx="11408100" cy="66030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n-US" sz="3000" u="sng" strike="noStrike" cap="none">
                <a:solidFill>
                  <a:srgbClr val="FFFF00"/>
                </a:solidFill>
                <a:latin typeface="Arial Regular" charset="0"/>
                <a:ea typeface="Arial Regular" charset="0"/>
                <a:cs typeface="Arial Regular" charset="0"/>
                <a:sym typeface="Cabin"/>
                <a:hlinkClick r:id="rId3"/>
              </a:rPr>
              <a:t>http://en.wikipedia.org/wiki/Regular_expression</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493"/>
        <p:cNvGrpSpPr/>
        <p:nvPr/>
      </p:nvGrpSpPr>
      <p:grpSpPr>
        <a:xfrm>
          <a:off x="0" y="0"/>
          <a:ext cx="0" cy="0"/>
          <a:chOff x="0" y="0"/>
          <a:chExt cx="0" cy="0"/>
        </a:xfrm>
      </p:grpSpPr>
      <p:sp>
        <p:nvSpPr>
          <p:cNvPr id="495" name="Shape 495"/>
          <p:cNvSpPr txBox="1"/>
          <p:nvPr/>
        </p:nvSpPr>
        <p:spPr>
          <a:xfrm>
            <a:off x="7035800" y="5822950"/>
            <a:ext cx="7896225" cy="8763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ourier New"/>
              <a:buNone/>
            </a:pPr>
            <a:r>
              <a:rPr lang="en-US" sz="5700" i="0" u="none" strike="noStrike" cap="none" dirty="0">
                <a:solidFill>
                  <a:srgbClr val="FFFF00"/>
                </a:solidFill>
                <a:latin typeface="Courier"/>
                <a:ea typeface="Courier New"/>
                <a:cs typeface="Courier"/>
                <a:sym typeface="Courier New"/>
              </a:rPr>
              <a:t>'^From </a:t>
            </a:r>
            <a:r>
              <a:rPr lang="en-US" sz="5700" i="0" u="none" strike="noStrike" cap="none">
                <a:solidFill>
                  <a:srgbClr val="FFFF00"/>
                </a:solidFill>
                <a:latin typeface="Courier"/>
                <a:ea typeface="Courier New"/>
                <a:cs typeface="Courier"/>
                <a:sym typeface="Courier New"/>
              </a:rPr>
              <a:t>.*@([^ ]+</a:t>
            </a:r>
            <a:r>
              <a:rPr lang="en-US" sz="5700" i="0" u="none" strike="noStrike" cap="none">
                <a:solidFill>
                  <a:srgbClr val="00FF00"/>
                </a:solidFill>
                <a:latin typeface="Courier"/>
                <a:ea typeface="Courier New"/>
                <a:cs typeface="Courier"/>
                <a:sym typeface="Courier New"/>
              </a:rPr>
              <a:t>)</a:t>
            </a:r>
            <a:r>
              <a:rPr lang="en-US" sz="5700" i="0" u="none" strike="noStrike" cap="none">
                <a:solidFill>
                  <a:srgbClr val="FFFF00"/>
                </a:solidFill>
                <a:latin typeface="Courier"/>
                <a:ea typeface="Courier New"/>
                <a:cs typeface="Courier"/>
                <a:sym typeface="Courier New"/>
              </a:rPr>
              <a:t>'</a:t>
            </a:r>
            <a:endParaRPr lang="en-US" sz="5700" i="0" u="none" strike="noStrike" cap="none" dirty="0">
              <a:solidFill>
                <a:srgbClr val="FFFF00"/>
              </a:solidFill>
              <a:latin typeface="Courier"/>
              <a:ea typeface="Courier New"/>
              <a:cs typeface="Courier"/>
              <a:sym typeface="Courier New"/>
            </a:endParaRPr>
          </a:p>
        </p:txBody>
      </p:sp>
      <p:sp>
        <p:nvSpPr>
          <p:cNvPr id="496" name="Shape 496"/>
          <p:cNvSpPr txBox="1"/>
          <p:nvPr/>
        </p:nvSpPr>
        <p:spPr>
          <a:xfrm>
            <a:off x="11744325" y="8026400"/>
            <a:ext cx="4394200" cy="6222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s-MX" sz="3600" u="none" strike="noStrike" cap="none" dirty="0">
                <a:solidFill>
                  <a:srgbClr val="00FF00"/>
                </a:solidFill>
                <a:latin typeface="Arial Regular" charset="0"/>
                <a:ea typeface="Arial Regular" charset="0"/>
                <a:cs typeface="Arial Regular" charset="0"/>
                <a:sym typeface="Cabin"/>
              </a:rPr>
              <a:t>Detenerse de extraer</a:t>
            </a:r>
          </a:p>
        </p:txBody>
      </p:sp>
      <p:cxnSp>
        <p:nvCxnSpPr>
          <p:cNvPr id="497" name="Shape 497"/>
          <p:cNvCxnSpPr/>
          <p:nvPr/>
        </p:nvCxnSpPr>
        <p:spPr>
          <a:xfrm flipH="1">
            <a:off x="13755687" y="6731000"/>
            <a:ext cx="330200" cy="1344612"/>
          </a:xfrm>
          <a:prstGeom prst="straightConnector1">
            <a:avLst/>
          </a:prstGeom>
          <a:noFill/>
          <a:ln w="76200" cap="rnd" cmpd="sng">
            <a:solidFill>
              <a:srgbClr val="00FF00"/>
            </a:solidFill>
            <a:prstDash val="solid"/>
            <a:miter/>
            <a:headEnd type="stealth" w="med" len="med"/>
            <a:tailEnd type="none" w="med" len="med"/>
          </a:ln>
        </p:spPr>
      </p:cxnSp>
      <p:sp>
        <p:nvSpPr>
          <p:cNvPr id="8" name="Shape 466"/>
          <p:cNvSpPr txBox="1"/>
          <p:nvPr/>
        </p:nvSpPr>
        <p:spPr>
          <a:xfrm>
            <a:off x="707596" y="3432292"/>
            <a:ext cx="14983146" cy="2814738"/>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import re </a:t>
            </a:r>
          </a:p>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err="1">
                <a:solidFill>
                  <a:schemeClr val="lt1"/>
                </a:solidFill>
                <a:latin typeface="Courier"/>
                <a:ea typeface="Courier New"/>
                <a:cs typeface="Courier"/>
                <a:sym typeface="Courier New"/>
              </a:rPr>
              <a:t>lin</a:t>
            </a:r>
            <a:r>
              <a:rPr lang="en-US" sz="3000" i="0" u="none" strike="noStrike" cap="none" dirty="0">
                <a:solidFill>
                  <a:schemeClr val="lt1"/>
                </a:solidFill>
                <a:latin typeface="Courier"/>
                <a:ea typeface="Courier New"/>
                <a:cs typeface="Courier"/>
                <a:sym typeface="Courier New"/>
              </a:rPr>
              <a:t> = 'From </a:t>
            </a:r>
            <a:r>
              <a:rPr lang="en-US" sz="3000" i="0" u="none" strike="noStrike" cap="none" dirty="0" err="1">
                <a:solidFill>
                  <a:schemeClr val="lt1"/>
                </a:solidFill>
                <a:latin typeface="Courier"/>
                <a:ea typeface="Courier New"/>
                <a:cs typeface="Courier"/>
                <a:sym typeface="Courier New"/>
              </a:rPr>
              <a:t>stephen.marquard@uct.ac.za</a:t>
            </a:r>
            <a:r>
              <a:rPr lang="en-US" sz="3000" i="0" u="none" strike="noStrike" cap="none" dirty="0">
                <a:solidFill>
                  <a:schemeClr val="lt1"/>
                </a:solidFill>
                <a:latin typeface="Courier"/>
                <a:ea typeface="Courier New"/>
                <a:cs typeface="Courier"/>
                <a:sym typeface="Courier New"/>
              </a:rPr>
              <a:t> Sat Jan  5 09:14:16 2008'</a:t>
            </a:r>
          </a:p>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y = </a:t>
            </a:r>
            <a:r>
              <a:rPr lang="en-US" sz="3000" i="0" u="none" strike="noStrike" cap="none" dirty="0" err="1">
                <a:solidFill>
                  <a:schemeClr val="lt1"/>
                </a:solidFill>
                <a:latin typeface="Courier"/>
                <a:ea typeface="Courier New"/>
                <a:cs typeface="Courier"/>
                <a:sym typeface="Courier New"/>
              </a:rPr>
              <a:t>re.findall</a:t>
            </a:r>
            <a:r>
              <a:rPr lang="en-US" sz="3000" i="0" u="none" strike="noStrike" cap="none" dirty="0">
                <a:solidFill>
                  <a:schemeClr val="lt1"/>
                </a:solidFill>
                <a:latin typeface="Courier"/>
                <a:ea typeface="Courier New"/>
                <a:cs typeface="Courier"/>
                <a:sym typeface="Courier New"/>
              </a:rPr>
              <a:t>(</a:t>
            </a:r>
            <a:r>
              <a:rPr lang="en-US" sz="3000" i="0" u="none" strike="noStrike" cap="none" dirty="0">
                <a:solidFill>
                  <a:srgbClr val="FFFF00"/>
                </a:solidFill>
                <a:latin typeface="Courier"/>
                <a:ea typeface="Courier New"/>
                <a:cs typeface="Courier"/>
                <a:sym typeface="Courier New"/>
              </a:rPr>
              <a:t>'</a:t>
            </a:r>
            <a:r>
              <a:rPr lang="en-US" sz="3000" dirty="0">
                <a:solidFill>
                  <a:srgbClr val="FFFF00"/>
                </a:solidFill>
                <a:latin typeface="Courier"/>
                <a:ea typeface="Courier New"/>
                <a:cs typeface="Courier"/>
                <a:sym typeface="Courier New"/>
              </a:rPr>
              <a:t>^From .*@([^ ]*)</a:t>
            </a:r>
            <a:r>
              <a:rPr lang="en-US" sz="3000" i="0" u="none" strike="noStrike" cap="none" dirty="0">
                <a:solidFill>
                  <a:srgbClr val="FFFF00"/>
                </a:solidFill>
                <a:latin typeface="Courier"/>
                <a:ea typeface="Courier New"/>
                <a:cs typeface="Courier"/>
                <a:sym typeface="Courier New"/>
              </a:rPr>
              <a:t>'</a:t>
            </a:r>
            <a:r>
              <a:rPr lang="en-US" sz="3000" i="0" u="none" strike="noStrike" cap="none" dirty="0">
                <a:solidFill>
                  <a:schemeClr val="lt1"/>
                </a:solidFill>
                <a:latin typeface="Courier"/>
                <a:ea typeface="Courier New"/>
                <a:cs typeface="Courier"/>
                <a:sym typeface="Courier New"/>
              </a:rPr>
              <a:t>,</a:t>
            </a:r>
            <a:r>
              <a:rPr lang="en-US" sz="3000" i="0" u="none" strike="noStrike" cap="none" dirty="0" err="1">
                <a:solidFill>
                  <a:schemeClr val="lt1"/>
                </a:solidFill>
                <a:latin typeface="Courier"/>
                <a:ea typeface="Courier New"/>
                <a:cs typeface="Courier"/>
                <a:sym typeface="Courier New"/>
              </a:rPr>
              <a:t>lin</a:t>
            </a:r>
            <a:r>
              <a:rPr lang="en-US" sz="3000" i="0" u="none" strike="noStrike" cap="none" dirty="0">
                <a:solidFill>
                  <a:schemeClr val="lt1"/>
                </a:solidFill>
                <a:latin typeface="Courier"/>
                <a:ea typeface="Courier New"/>
                <a:cs typeface="Courier"/>
                <a:sym typeface="Courier New"/>
              </a:rPr>
              <a:t>)</a:t>
            </a:r>
          </a:p>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print(y)</a:t>
            </a:r>
          </a:p>
          <a:p>
            <a:pPr marL="0" marR="0" lvl="0" indent="0" algn="l" rtl="0">
              <a:lnSpc>
                <a:spcPct val="100000"/>
              </a:lnSpc>
              <a:spcBef>
                <a:spcPts val="0"/>
              </a:spcBef>
              <a:spcAft>
                <a:spcPts val="0"/>
              </a:spcAft>
              <a:buClr>
                <a:schemeClr val="lt1"/>
              </a:buClr>
              <a:buSzPct val="25000"/>
              <a:buFont typeface="Courier New"/>
              <a:buNone/>
            </a:pPr>
            <a:endParaRPr lang="en-US" sz="3000" i="0" u="none" strike="noStrike" cap="none" dirty="0">
              <a:solidFill>
                <a:schemeClr val="lt1"/>
              </a:solidFill>
              <a:latin typeface="Courier"/>
              <a:ea typeface="Courier New"/>
              <a:cs typeface="Courier"/>
              <a:sym typeface="Courier New"/>
            </a:endParaRPr>
          </a:p>
          <a:p>
            <a:pPr marL="0" marR="0" lvl="0" indent="0" algn="l" rtl="0">
              <a:lnSpc>
                <a:spcPct val="100000"/>
              </a:lnSpc>
              <a:spcBef>
                <a:spcPts val="0"/>
              </a:spcBef>
              <a:spcAft>
                <a:spcPts val="0"/>
              </a:spcAft>
              <a:buClr>
                <a:schemeClr val="lt1"/>
              </a:buClr>
              <a:buSzPct val="25000"/>
              <a:buFont typeface="Courier New"/>
              <a:buNone/>
            </a:pPr>
            <a:r>
              <a:rPr lang="en-US" sz="3000" i="0" u="none" strike="noStrike" cap="none" dirty="0">
                <a:solidFill>
                  <a:schemeClr val="lt1"/>
                </a:solidFill>
                <a:latin typeface="Courier"/>
                <a:ea typeface="Courier New"/>
                <a:cs typeface="Courier"/>
                <a:sym typeface="Courier New"/>
              </a:rPr>
              <a:t>['</a:t>
            </a:r>
            <a:r>
              <a:rPr lang="en-US" sz="3000" i="0" u="none" strike="noStrike" cap="none" dirty="0" err="1">
                <a:solidFill>
                  <a:schemeClr val="lt1"/>
                </a:solidFill>
                <a:latin typeface="Courier"/>
                <a:ea typeface="Courier New"/>
                <a:cs typeface="Courier"/>
                <a:sym typeface="Courier New"/>
              </a:rPr>
              <a:t>uct.ac.za</a:t>
            </a:r>
            <a:r>
              <a:rPr lang="en-US" sz="3000" i="0" u="none" strike="noStrike" cap="none" dirty="0">
                <a:solidFill>
                  <a:schemeClr val="lt1"/>
                </a:solidFill>
                <a:latin typeface="Courier"/>
                <a:ea typeface="Courier New"/>
                <a:cs typeface="Courier"/>
                <a:sym typeface="Courier New"/>
              </a:rPr>
              <a:t>']</a:t>
            </a:r>
          </a:p>
        </p:txBody>
      </p:sp>
      <p:sp>
        <p:nvSpPr>
          <p:cNvPr id="10" name="Shape 419"/>
          <p:cNvSpPr txBox="1"/>
          <p:nvPr/>
        </p:nvSpPr>
        <p:spPr>
          <a:xfrm>
            <a:off x="707596" y="2689933"/>
            <a:ext cx="14226599" cy="673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7F00"/>
              </a:buClr>
              <a:buSzPct val="25000"/>
              <a:buFont typeface="Arial"/>
              <a:buNone/>
            </a:pPr>
            <a:r>
              <a:rPr lang="en-US" sz="3000" i="0" u="none" strike="noStrike" cap="none" dirty="0">
                <a:solidFill>
                  <a:srgbClr val="FF7F00"/>
                </a:solidFill>
                <a:latin typeface="Courier"/>
                <a:ea typeface="Courier New"/>
                <a:cs typeface="Courier"/>
                <a:sym typeface="Courier New"/>
              </a:rPr>
              <a:t>From stephen.marquard@</a:t>
            </a:r>
            <a:r>
              <a:rPr lang="en-US" sz="3000" i="0" u="none" strike="noStrike" cap="none" dirty="0">
                <a:solidFill>
                  <a:srgbClr val="00FF00"/>
                </a:solidFill>
                <a:latin typeface="Courier"/>
                <a:ea typeface="Courier New"/>
                <a:cs typeface="Courier"/>
                <a:sym typeface="Courier New"/>
              </a:rPr>
              <a:t>uct.ac.za</a:t>
            </a:r>
            <a:r>
              <a:rPr lang="en-US" sz="3000" i="0" u="none" strike="noStrike" cap="none" dirty="0">
                <a:solidFill>
                  <a:srgbClr val="FF7F00"/>
                </a:solidFill>
                <a:latin typeface="Courier"/>
                <a:ea typeface="Courier New"/>
                <a:cs typeface="Courier"/>
                <a:sym typeface="Courier New"/>
              </a:rPr>
              <a:t> Sat Jan  5 09:14:16 2008</a:t>
            </a:r>
          </a:p>
        </p:txBody>
      </p:sp>
      <p:sp>
        <p:nvSpPr>
          <p:cNvPr id="11" name="Shape 460">
            <a:extLst>
              <a:ext uri="{FF2B5EF4-FFF2-40B4-BE49-F238E27FC236}">
                <a16:creationId xmlns:a16="http://schemas.microsoft.com/office/drawing/2014/main" id="{D0360475-73EF-4DB4-B77A-1BD57FC8D9B4}"/>
              </a:ext>
            </a:extLst>
          </p:cNvPr>
          <p:cNvSpPr txBox="1">
            <a:spLocks noGrp="1"/>
          </p:cNvSpPr>
          <p:nvPr>
            <p:ph type="title"/>
          </p:nvPr>
        </p:nvSpPr>
        <p:spPr>
          <a:xfrm>
            <a:off x="786842" y="794550"/>
            <a:ext cx="14824653" cy="1706182"/>
          </a:xfrm>
          <a:prstGeom prst="rect">
            <a:avLst/>
          </a:prstGeom>
          <a:noFill/>
          <a:ln>
            <a:noFill/>
          </a:ln>
        </p:spPr>
        <p:txBody>
          <a:bodyPr lIns="38100" tIns="38100" rIns="38100" bIns="38100" anchor="ctr" anchorCtr="0">
            <a:noAutofit/>
          </a:bodyPr>
          <a:lstStyle/>
          <a:p>
            <a:pPr lvl="0">
              <a:buClr>
                <a:srgbClr val="00FF00"/>
              </a:buClr>
              <a:buSzPct val="25000"/>
            </a:pPr>
            <a:r>
              <a:rPr lang="es-MX" sz="7600" dirty="0">
                <a:solidFill>
                  <a:srgbClr val="FFD966"/>
                </a:solidFill>
                <a:latin typeface="Arial Regular" charset="0"/>
                <a:ea typeface="Arial Regular" charset="0"/>
                <a:cs typeface="Arial Regular" charset="0"/>
                <a:sym typeface="Cabin"/>
              </a:rPr>
              <a:t>Versión </a:t>
            </a:r>
            <a:r>
              <a:rPr lang="es-MX" sz="7600" dirty="0" err="1">
                <a:solidFill>
                  <a:srgbClr val="FFD966"/>
                </a:solidFill>
                <a:latin typeface="Arial Regular" charset="0"/>
                <a:ea typeface="Arial Regular" charset="0"/>
                <a:cs typeface="Arial Regular" charset="0"/>
                <a:sym typeface="Cabin"/>
              </a:rPr>
              <a:t>Regex</a:t>
            </a:r>
            <a:r>
              <a:rPr lang="es-MX" sz="7600" dirty="0">
                <a:solidFill>
                  <a:srgbClr val="FFD966"/>
                </a:solidFill>
                <a:latin typeface="Arial Regular" charset="0"/>
                <a:ea typeface="Arial Regular" charset="0"/>
                <a:cs typeface="Arial Regular" charset="0"/>
                <a:sym typeface="Cabin"/>
              </a:rPr>
              <a:t> Incluso Más </a:t>
            </a:r>
            <a:r>
              <a:rPr lang="es-MX" sz="7600" dirty="0" err="1">
                <a:solidFill>
                  <a:srgbClr val="FFD966"/>
                </a:solidFill>
                <a:latin typeface="Arial Regular" charset="0"/>
                <a:ea typeface="Arial Regular" charset="0"/>
                <a:cs typeface="Arial Regular" charset="0"/>
                <a:sym typeface="Cabin"/>
              </a:rPr>
              <a:t>Cool</a:t>
            </a:r>
            <a:endParaRPr lang="es-MX" sz="7600" u="none" strike="noStrike" cap="none" dirty="0">
              <a:solidFill>
                <a:srgbClr val="FFD966"/>
              </a:solidFill>
              <a:latin typeface="Arial Regular" charset="0"/>
              <a:ea typeface="Arial Regular" charset="0"/>
              <a:cs typeface="Arial Regular" charset="0"/>
              <a:sym typeface="Cabin"/>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503"/>
        <p:cNvGrpSpPr/>
        <p:nvPr/>
      </p:nvGrpSpPr>
      <p:grpSpPr>
        <a:xfrm>
          <a:off x="0" y="0"/>
          <a:ext cx="0" cy="0"/>
          <a:chOff x="0" y="0"/>
          <a:chExt cx="0" cy="0"/>
        </a:xfrm>
      </p:grpSpPr>
      <p:sp>
        <p:nvSpPr>
          <p:cNvPr id="504" name="Shape 504"/>
          <p:cNvSpPr txBox="1">
            <a:spLocks noGrp="1"/>
          </p:cNvSpPr>
          <p:nvPr>
            <p:ph type="title"/>
          </p:nvPr>
        </p:nvSpPr>
        <p:spPr>
          <a:xfrm>
            <a:off x="2577835" y="520319"/>
            <a:ext cx="10850933" cy="1725512"/>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s-MX" sz="7600" u="none" strike="noStrike" cap="none" dirty="0">
                <a:solidFill>
                  <a:srgbClr val="FFD966"/>
                </a:solidFill>
                <a:latin typeface="Arial Regular" charset="0"/>
                <a:ea typeface="Arial Regular" charset="0"/>
                <a:cs typeface="Arial Regular" charset="0"/>
                <a:sym typeface="Cabin"/>
              </a:rPr>
              <a:t>Confianza de Spam</a:t>
            </a:r>
          </a:p>
        </p:txBody>
      </p:sp>
      <p:sp>
        <p:nvSpPr>
          <p:cNvPr id="505" name="Shape 505"/>
          <p:cNvSpPr txBox="1"/>
          <p:nvPr/>
        </p:nvSpPr>
        <p:spPr>
          <a:xfrm>
            <a:off x="656281" y="2245831"/>
            <a:ext cx="14587107" cy="49244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ourier New"/>
              <a:buNone/>
            </a:pPr>
            <a:r>
              <a:rPr lang="en-US" sz="3000" u="none" strike="noStrike" cap="none" dirty="0">
                <a:solidFill>
                  <a:schemeClr val="lt1"/>
                </a:solidFill>
                <a:latin typeface="Courier"/>
                <a:ea typeface="Courier New"/>
                <a:cs typeface="Courier"/>
                <a:sym typeface="Courier New"/>
              </a:rPr>
              <a:t>import re</a:t>
            </a:r>
          </a:p>
          <a:p>
            <a:pPr marL="0" marR="0" lvl="0" indent="0" algn="l" rtl="0">
              <a:lnSpc>
                <a:spcPct val="100000"/>
              </a:lnSpc>
              <a:spcBef>
                <a:spcPts val="0"/>
              </a:spcBef>
              <a:spcAft>
                <a:spcPts val="0"/>
              </a:spcAft>
              <a:buClr>
                <a:schemeClr val="lt1"/>
              </a:buClr>
              <a:buSzPct val="25000"/>
              <a:buFont typeface="Courier New"/>
              <a:buNone/>
            </a:pPr>
            <a:r>
              <a:rPr lang="en-US" sz="3000" dirty="0" err="1">
                <a:solidFill>
                  <a:schemeClr val="lt1"/>
                </a:solidFill>
                <a:latin typeface="Courier"/>
                <a:ea typeface="Courier New"/>
                <a:cs typeface="Courier"/>
                <a:sym typeface="Courier New"/>
              </a:rPr>
              <a:t>manejador</a:t>
            </a:r>
            <a:r>
              <a:rPr lang="en-US" sz="3000" u="none" strike="noStrike" cap="none" dirty="0">
                <a:solidFill>
                  <a:schemeClr val="lt1"/>
                </a:solidFill>
                <a:latin typeface="Courier"/>
                <a:ea typeface="Courier New"/>
                <a:cs typeface="Courier"/>
                <a:sym typeface="Courier New"/>
              </a:rPr>
              <a:t> = open('mbox-short.txt')</a:t>
            </a:r>
          </a:p>
          <a:p>
            <a:pPr marL="0" marR="0" lvl="0" indent="0" algn="l" rtl="0">
              <a:lnSpc>
                <a:spcPct val="100000"/>
              </a:lnSpc>
              <a:spcBef>
                <a:spcPts val="0"/>
              </a:spcBef>
              <a:spcAft>
                <a:spcPts val="0"/>
              </a:spcAft>
              <a:buClr>
                <a:schemeClr val="lt1"/>
              </a:buClr>
              <a:buSzPct val="25000"/>
              <a:buFont typeface="Courier New"/>
              <a:buNone/>
            </a:pPr>
            <a:r>
              <a:rPr lang="en-US" sz="3000" u="none" strike="noStrike" cap="none" dirty="0" err="1">
                <a:solidFill>
                  <a:schemeClr val="lt1"/>
                </a:solidFill>
                <a:latin typeface="Courier"/>
                <a:ea typeface="Courier New"/>
                <a:cs typeface="Courier"/>
                <a:sym typeface="Courier New"/>
              </a:rPr>
              <a:t>numlist</a:t>
            </a:r>
            <a:r>
              <a:rPr lang="en-US" sz="3000" u="none" strike="noStrike" cap="none" dirty="0">
                <a:solidFill>
                  <a:schemeClr val="lt1"/>
                </a:solidFill>
                <a:latin typeface="Courier"/>
                <a:ea typeface="Courier New"/>
                <a:cs typeface="Courier"/>
                <a:sym typeface="Courier New"/>
              </a:rPr>
              <a:t> = list()</a:t>
            </a:r>
          </a:p>
          <a:p>
            <a:pPr lvl="0">
              <a:buClr>
                <a:schemeClr val="lt1"/>
              </a:buClr>
              <a:buSzPct val="25000"/>
            </a:pPr>
            <a:r>
              <a:rPr lang="en-US" sz="3000" u="none" strike="noStrike" cap="none" dirty="0">
                <a:solidFill>
                  <a:schemeClr val="lt1"/>
                </a:solidFill>
                <a:latin typeface="Courier"/>
                <a:ea typeface="Courier New"/>
                <a:cs typeface="Courier"/>
                <a:sym typeface="Courier New"/>
              </a:rPr>
              <a:t>for </a:t>
            </a:r>
            <a:r>
              <a:rPr lang="en-US" sz="3000" u="none" strike="noStrike" cap="none" dirty="0" err="1">
                <a:solidFill>
                  <a:schemeClr val="lt1"/>
                </a:solidFill>
                <a:latin typeface="Courier"/>
                <a:ea typeface="Courier New"/>
                <a:cs typeface="Courier"/>
                <a:sym typeface="Courier New"/>
              </a:rPr>
              <a:t>linea</a:t>
            </a:r>
            <a:r>
              <a:rPr lang="en-US" sz="3000" u="none" strike="noStrike" cap="none" dirty="0">
                <a:solidFill>
                  <a:schemeClr val="lt1"/>
                </a:solidFill>
                <a:latin typeface="Courier"/>
                <a:ea typeface="Courier New"/>
                <a:cs typeface="Courier"/>
                <a:sym typeface="Courier New"/>
              </a:rPr>
              <a:t> in </a:t>
            </a:r>
            <a:r>
              <a:rPr lang="en-US" sz="3000" dirty="0" err="1">
                <a:solidFill>
                  <a:schemeClr val="lt1"/>
                </a:solidFill>
                <a:latin typeface="Courier"/>
                <a:ea typeface="Courier New"/>
                <a:cs typeface="Courier"/>
                <a:sym typeface="Courier New"/>
              </a:rPr>
              <a:t>manejador</a:t>
            </a:r>
            <a:r>
              <a:rPr lang="en-US" sz="3000" u="none" strike="noStrike" cap="none" dirty="0">
                <a:solidFill>
                  <a:schemeClr val="lt1"/>
                </a:solidFill>
                <a:latin typeface="Courier"/>
                <a:ea typeface="Courier New"/>
                <a:cs typeface="Courier"/>
                <a:sym typeface="Courier New"/>
              </a:rPr>
              <a:t>:</a:t>
            </a:r>
          </a:p>
          <a:p>
            <a:pPr marL="0" marR="0" lvl="0" indent="0" algn="l" rtl="0">
              <a:lnSpc>
                <a:spcPct val="100000"/>
              </a:lnSpc>
              <a:spcBef>
                <a:spcPts val="0"/>
              </a:spcBef>
              <a:spcAft>
                <a:spcPts val="0"/>
              </a:spcAft>
              <a:buClr>
                <a:schemeClr val="lt1"/>
              </a:buClr>
              <a:buSzPct val="25000"/>
              <a:buFont typeface="Courier New"/>
              <a:buNone/>
            </a:pPr>
            <a:r>
              <a:rPr lang="en-US" sz="3000" u="none" strike="noStrike" cap="none" dirty="0">
                <a:solidFill>
                  <a:schemeClr val="lt1"/>
                </a:solidFill>
                <a:latin typeface="Courier"/>
                <a:ea typeface="Courier New"/>
                <a:cs typeface="Courier"/>
                <a:sym typeface="Courier New"/>
              </a:rPr>
              <a:t>    </a:t>
            </a:r>
            <a:r>
              <a:rPr lang="en-US" sz="3000" u="none" strike="noStrike" cap="none" dirty="0" err="1">
                <a:solidFill>
                  <a:schemeClr val="lt1"/>
                </a:solidFill>
                <a:latin typeface="Courier"/>
                <a:ea typeface="Courier New"/>
                <a:cs typeface="Courier"/>
                <a:sym typeface="Courier New"/>
              </a:rPr>
              <a:t>linea</a:t>
            </a:r>
            <a:r>
              <a:rPr lang="en-US" sz="3000" u="none" strike="noStrike" cap="none" dirty="0">
                <a:solidFill>
                  <a:schemeClr val="lt1"/>
                </a:solidFill>
                <a:latin typeface="Courier"/>
                <a:ea typeface="Courier New"/>
                <a:cs typeface="Courier"/>
                <a:sym typeface="Courier New"/>
              </a:rPr>
              <a:t> = </a:t>
            </a:r>
            <a:r>
              <a:rPr lang="en-US" sz="3000" u="none" strike="noStrike" cap="none" dirty="0" err="1">
                <a:solidFill>
                  <a:schemeClr val="lt1"/>
                </a:solidFill>
                <a:latin typeface="Courier"/>
                <a:ea typeface="Courier New"/>
                <a:cs typeface="Courier"/>
                <a:sym typeface="Courier New"/>
              </a:rPr>
              <a:t>linea.rstrip</a:t>
            </a:r>
            <a:r>
              <a:rPr lang="en-US" sz="3000" u="none" strike="noStrike" cap="none" dirty="0">
                <a:solidFill>
                  <a:schemeClr val="lt1"/>
                </a:solidFill>
                <a:latin typeface="Courier"/>
                <a:ea typeface="Courier New"/>
                <a:cs typeface="Courier"/>
                <a:sym typeface="Courier New"/>
              </a:rPr>
              <a:t>()</a:t>
            </a:r>
          </a:p>
          <a:p>
            <a:pPr marL="0" marR="0" lvl="0" indent="0" algn="l" rtl="0">
              <a:lnSpc>
                <a:spcPct val="100000"/>
              </a:lnSpc>
              <a:spcBef>
                <a:spcPts val="0"/>
              </a:spcBef>
              <a:spcAft>
                <a:spcPts val="0"/>
              </a:spcAft>
              <a:buClr>
                <a:schemeClr val="lt1"/>
              </a:buClr>
              <a:buSzPct val="25000"/>
              <a:buFont typeface="Courier New"/>
              <a:buNone/>
            </a:pPr>
            <a:r>
              <a:rPr lang="en-US" sz="3000" u="none" strike="noStrike" cap="none" dirty="0">
                <a:solidFill>
                  <a:schemeClr val="lt1"/>
                </a:solidFill>
                <a:latin typeface="Courier"/>
                <a:ea typeface="Courier New"/>
                <a:cs typeface="Courier"/>
                <a:sym typeface="Courier New"/>
              </a:rPr>
              <a:t>    </a:t>
            </a:r>
            <a:r>
              <a:rPr lang="en-US" sz="3000" u="none" strike="noStrike" cap="none" dirty="0" err="1">
                <a:solidFill>
                  <a:srgbClr val="00FF00"/>
                </a:solidFill>
                <a:latin typeface="Courier"/>
                <a:ea typeface="Courier New"/>
                <a:cs typeface="Courier"/>
                <a:sym typeface="Courier New"/>
              </a:rPr>
              <a:t>cosa</a:t>
            </a:r>
            <a:r>
              <a:rPr lang="en-US" sz="3000" u="none" strike="noStrike" cap="none" dirty="0">
                <a:solidFill>
                  <a:schemeClr val="lt1"/>
                </a:solidFill>
                <a:latin typeface="Courier"/>
                <a:ea typeface="Courier New"/>
                <a:cs typeface="Courier"/>
                <a:sym typeface="Courier New"/>
              </a:rPr>
              <a:t> = </a:t>
            </a:r>
            <a:r>
              <a:rPr lang="en-US" sz="3000" u="none" strike="noStrike" cap="none" dirty="0" err="1">
                <a:solidFill>
                  <a:srgbClr val="FF00FF"/>
                </a:solidFill>
                <a:latin typeface="Courier"/>
                <a:ea typeface="Courier New"/>
                <a:cs typeface="Courier"/>
                <a:sym typeface="Courier New"/>
              </a:rPr>
              <a:t>re.findall</a:t>
            </a:r>
            <a:r>
              <a:rPr lang="en-US" sz="3000" u="none" strike="noStrike" cap="none" dirty="0">
                <a:solidFill>
                  <a:schemeClr val="lt1"/>
                </a:solidFill>
                <a:latin typeface="Courier"/>
                <a:ea typeface="Courier New"/>
                <a:cs typeface="Courier"/>
                <a:sym typeface="Courier New"/>
              </a:rPr>
              <a:t>('</a:t>
            </a:r>
            <a:r>
              <a:rPr lang="en-US" sz="3000" u="none" strike="noStrike" cap="none" dirty="0">
                <a:solidFill>
                  <a:srgbClr val="FFFF00"/>
                </a:solidFill>
                <a:latin typeface="Courier"/>
                <a:ea typeface="Courier New"/>
                <a:cs typeface="Courier"/>
                <a:sym typeface="Courier New"/>
              </a:rPr>
              <a:t>^X-DSPAM-Confidence: </a:t>
            </a:r>
            <a:r>
              <a:rPr lang="en-US" sz="3000" u="none" strike="noStrike" cap="none" dirty="0">
                <a:solidFill>
                  <a:srgbClr val="FF00FF"/>
                </a:solidFill>
                <a:latin typeface="Courier"/>
                <a:ea typeface="Courier New"/>
                <a:cs typeface="Courier"/>
                <a:sym typeface="Courier New"/>
              </a:rPr>
              <a:t>(</a:t>
            </a:r>
            <a:r>
              <a:rPr lang="en-US" sz="3000" u="none" strike="noStrike" cap="none" dirty="0">
                <a:solidFill>
                  <a:srgbClr val="FF7F00"/>
                </a:solidFill>
                <a:latin typeface="Courier"/>
                <a:ea typeface="Courier New"/>
                <a:cs typeface="Courier"/>
                <a:sym typeface="Courier New"/>
              </a:rPr>
              <a:t>[0-9.]+</a:t>
            </a:r>
            <a:r>
              <a:rPr lang="en-US" sz="3000" u="none" strike="noStrike" cap="none" dirty="0">
                <a:solidFill>
                  <a:srgbClr val="FF00FF"/>
                </a:solidFill>
                <a:latin typeface="Courier"/>
                <a:ea typeface="Courier New"/>
                <a:cs typeface="Courier"/>
                <a:sym typeface="Courier New"/>
              </a:rPr>
              <a:t>)</a:t>
            </a:r>
            <a:r>
              <a:rPr lang="en-US" sz="3000" u="none" strike="noStrike" cap="none" dirty="0">
                <a:solidFill>
                  <a:schemeClr val="lt1"/>
                </a:solidFill>
                <a:latin typeface="Courier"/>
                <a:ea typeface="Courier New"/>
                <a:cs typeface="Courier"/>
                <a:sym typeface="Courier New"/>
              </a:rPr>
              <a:t>', </a:t>
            </a:r>
            <a:r>
              <a:rPr lang="en-US" sz="3000" u="none" strike="noStrike" cap="none" dirty="0" err="1">
                <a:solidFill>
                  <a:schemeClr val="lt1"/>
                </a:solidFill>
                <a:latin typeface="Courier"/>
                <a:ea typeface="Courier New"/>
                <a:cs typeface="Courier"/>
                <a:sym typeface="Courier New"/>
              </a:rPr>
              <a:t>linea</a:t>
            </a:r>
            <a:r>
              <a:rPr lang="en-US" sz="3000" u="none" strike="noStrike" cap="none" dirty="0">
                <a:solidFill>
                  <a:schemeClr val="lt1"/>
                </a:solidFill>
                <a:latin typeface="Courier"/>
                <a:ea typeface="Courier New"/>
                <a:cs typeface="Courier"/>
                <a:sym typeface="Courier New"/>
              </a:rPr>
              <a:t>)</a:t>
            </a:r>
          </a:p>
          <a:p>
            <a:pPr lvl="0">
              <a:buClr>
                <a:schemeClr val="lt1"/>
              </a:buClr>
              <a:buSzPct val="25000"/>
            </a:pPr>
            <a:r>
              <a:rPr lang="en-US" sz="3000" u="none" strike="noStrike" cap="none" dirty="0">
                <a:solidFill>
                  <a:schemeClr val="lt1"/>
                </a:solidFill>
                <a:latin typeface="Courier"/>
                <a:ea typeface="Courier New"/>
                <a:cs typeface="Courier"/>
                <a:sym typeface="Courier New"/>
              </a:rPr>
              <a:t>    if </a:t>
            </a:r>
            <a:r>
              <a:rPr lang="en-US" sz="3000" u="none" strike="noStrike" cap="none" dirty="0" err="1">
                <a:solidFill>
                  <a:schemeClr val="lt1"/>
                </a:solidFill>
                <a:latin typeface="Courier"/>
                <a:ea typeface="Courier New"/>
                <a:cs typeface="Courier"/>
                <a:sym typeface="Courier New"/>
              </a:rPr>
              <a:t>len</a:t>
            </a:r>
            <a:r>
              <a:rPr lang="en-US" sz="3000" u="none" strike="noStrike" cap="none" dirty="0">
                <a:solidFill>
                  <a:schemeClr val="lt1"/>
                </a:solidFill>
                <a:latin typeface="Courier"/>
                <a:ea typeface="Courier New"/>
                <a:cs typeface="Courier"/>
                <a:sym typeface="Courier New"/>
              </a:rPr>
              <a:t>(</a:t>
            </a:r>
            <a:r>
              <a:rPr lang="en-US" sz="3000" dirty="0" err="1">
                <a:solidFill>
                  <a:srgbClr val="00FF00"/>
                </a:solidFill>
                <a:latin typeface="Courier"/>
                <a:ea typeface="Courier New"/>
                <a:cs typeface="Courier"/>
                <a:sym typeface="Courier New"/>
              </a:rPr>
              <a:t>cosa</a:t>
            </a:r>
            <a:r>
              <a:rPr lang="en-US" sz="3000" u="none" strike="noStrike" cap="none" dirty="0">
                <a:solidFill>
                  <a:schemeClr val="lt1"/>
                </a:solidFill>
                <a:latin typeface="Courier"/>
                <a:ea typeface="Courier New"/>
                <a:cs typeface="Courier"/>
                <a:sym typeface="Courier New"/>
              </a:rPr>
              <a:t>) != 1 :  continue</a:t>
            </a:r>
          </a:p>
          <a:p>
            <a:pPr lvl="0">
              <a:buClr>
                <a:schemeClr val="lt1"/>
              </a:buClr>
              <a:buSzPct val="25000"/>
            </a:pPr>
            <a:r>
              <a:rPr lang="en-US" sz="3000" u="none" strike="noStrike" cap="none" dirty="0">
                <a:solidFill>
                  <a:schemeClr val="lt1"/>
                </a:solidFill>
                <a:latin typeface="Courier"/>
                <a:ea typeface="Courier New"/>
                <a:cs typeface="Courier"/>
                <a:sym typeface="Courier New"/>
              </a:rPr>
              <a:t>    num = float(</a:t>
            </a:r>
            <a:r>
              <a:rPr lang="en-US" sz="3000" dirty="0" err="1">
                <a:solidFill>
                  <a:srgbClr val="00FF00"/>
                </a:solidFill>
                <a:latin typeface="Courier"/>
                <a:ea typeface="Courier New"/>
                <a:cs typeface="Courier"/>
                <a:sym typeface="Courier New"/>
              </a:rPr>
              <a:t>cosa</a:t>
            </a:r>
            <a:r>
              <a:rPr lang="en-US" sz="3000" u="none" strike="noStrike" cap="none" dirty="0">
                <a:solidFill>
                  <a:srgbClr val="00FFFF"/>
                </a:solidFill>
                <a:latin typeface="Courier"/>
                <a:ea typeface="Courier New"/>
                <a:cs typeface="Courier"/>
                <a:sym typeface="Courier New"/>
              </a:rPr>
              <a:t>[0]</a:t>
            </a:r>
            <a:r>
              <a:rPr lang="en-US" sz="3000" u="none" strike="noStrike" cap="none" dirty="0">
                <a:solidFill>
                  <a:schemeClr val="lt1"/>
                </a:solidFill>
                <a:latin typeface="Courier"/>
                <a:ea typeface="Courier New"/>
                <a:cs typeface="Courier"/>
                <a:sym typeface="Courier New"/>
              </a:rPr>
              <a:t>)</a:t>
            </a:r>
          </a:p>
          <a:p>
            <a:pPr marL="0" marR="0" lvl="0" indent="0" algn="l" rtl="0">
              <a:lnSpc>
                <a:spcPct val="100000"/>
              </a:lnSpc>
              <a:spcBef>
                <a:spcPts val="0"/>
              </a:spcBef>
              <a:spcAft>
                <a:spcPts val="0"/>
              </a:spcAft>
              <a:buClr>
                <a:schemeClr val="lt1"/>
              </a:buClr>
              <a:buSzPct val="25000"/>
              <a:buFont typeface="Courier New"/>
              <a:buNone/>
            </a:pPr>
            <a:r>
              <a:rPr lang="en-US" sz="3000" u="none" strike="noStrike" cap="none" dirty="0">
                <a:solidFill>
                  <a:schemeClr val="lt1"/>
                </a:solidFill>
                <a:latin typeface="Courier"/>
                <a:ea typeface="Courier New"/>
                <a:cs typeface="Courier"/>
                <a:sym typeface="Courier New"/>
              </a:rPr>
              <a:t>    </a:t>
            </a:r>
            <a:r>
              <a:rPr lang="en-US" sz="3000" u="none" strike="noStrike" cap="none" dirty="0" err="1">
                <a:solidFill>
                  <a:schemeClr val="lt1"/>
                </a:solidFill>
                <a:latin typeface="Courier"/>
                <a:ea typeface="Courier New"/>
                <a:cs typeface="Courier"/>
                <a:sym typeface="Courier New"/>
              </a:rPr>
              <a:t>numlist.append</a:t>
            </a:r>
            <a:r>
              <a:rPr lang="en-US" sz="3000" u="none" strike="noStrike" cap="none" dirty="0">
                <a:solidFill>
                  <a:schemeClr val="lt1"/>
                </a:solidFill>
                <a:latin typeface="Courier"/>
                <a:ea typeface="Courier New"/>
                <a:cs typeface="Courier"/>
                <a:sym typeface="Courier New"/>
              </a:rPr>
              <a:t>(</a:t>
            </a:r>
            <a:r>
              <a:rPr lang="en-US" sz="3000" u="none" strike="noStrike" cap="none" dirty="0" err="1">
                <a:solidFill>
                  <a:schemeClr val="lt1"/>
                </a:solidFill>
                <a:latin typeface="Courier"/>
                <a:ea typeface="Courier New"/>
                <a:cs typeface="Courier"/>
                <a:sym typeface="Courier New"/>
              </a:rPr>
              <a:t>num</a:t>
            </a:r>
            <a:r>
              <a:rPr lang="en-US" sz="3000" u="none" strike="noStrike" cap="none" dirty="0">
                <a:solidFill>
                  <a:schemeClr val="lt1"/>
                </a:solidFill>
                <a:latin typeface="Courier"/>
                <a:ea typeface="Courier New"/>
                <a:cs typeface="Courier"/>
                <a:sym typeface="Courier New"/>
              </a:rPr>
              <a:t>)</a:t>
            </a:r>
          </a:p>
          <a:p>
            <a:pPr lvl="0">
              <a:buClr>
                <a:schemeClr val="lt1"/>
              </a:buClr>
              <a:buSzPct val="25000"/>
            </a:pPr>
            <a:r>
              <a:rPr lang="en-US" sz="3000" u="none" strike="noStrike" cap="none" dirty="0">
                <a:solidFill>
                  <a:schemeClr val="lt1"/>
                </a:solidFill>
                <a:latin typeface="Courier"/>
                <a:ea typeface="Courier New"/>
                <a:cs typeface="Courier"/>
                <a:sym typeface="Courier New"/>
              </a:rPr>
              <a:t>print</a:t>
            </a:r>
            <a:r>
              <a:rPr lang="en-US" sz="3000" dirty="0">
                <a:solidFill>
                  <a:schemeClr val="lt1"/>
                </a:solidFill>
                <a:latin typeface="Courier"/>
                <a:ea typeface="Courier New"/>
                <a:cs typeface="Courier"/>
                <a:sym typeface="Courier New"/>
              </a:rPr>
              <a:t>('</a:t>
            </a:r>
            <a:r>
              <a:rPr lang="en-US" sz="3000" dirty="0" err="1">
                <a:solidFill>
                  <a:schemeClr val="lt1"/>
                </a:solidFill>
                <a:latin typeface="Courier"/>
                <a:ea typeface="Courier New"/>
                <a:cs typeface="Courier"/>
                <a:sym typeface="Courier New"/>
              </a:rPr>
              <a:t>Máximo</a:t>
            </a:r>
            <a:r>
              <a:rPr lang="en-US" sz="3000" u="none" strike="noStrike" cap="none" dirty="0">
                <a:solidFill>
                  <a:schemeClr val="lt1"/>
                </a:solidFill>
                <a:latin typeface="Courier"/>
                <a:ea typeface="Courier New"/>
                <a:cs typeface="Courier"/>
                <a:sym typeface="Courier New"/>
              </a:rPr>
              <a:t>:', max(</a:t>
            </a:r>
            <a:r>
              <a:rPr lang="en-US" sz="3000" u="none" strike="noStrike" cap="none" dirty="0" err="1">
                <a:solidFill>
                  <a:schemeClr val="lt1"/>
                </a:solidFill>
                <a:latin typeface="Courier"/>
                <a:ea typeface="Courier New"/>
                <a:cs typeface="Courier"/>
                <a:sym typeface="Courier New"/>
              </a:rPr>
              <a:t>numlist</a:t>
            </a:r>
            <a:r>
              <a:rPr lang="en-US" sz="3000" u="none" strike="noStrike" cap="none" dirty="0">
                <a:solidFill>
                  <a:schemeClr val="lt1"/>
                </a:solidFill>
                <a:latin typeface="Courier"/>
                <a:ea typeface="Courier New"/>
                <a:cs typeface="Courier"/>
                <a:sym typeface="Courier New"/>
              </a:rPr>
              <a:t>))</a:t>
            </a:r>
          </a:p>
        </p:txBody>
      </p:sp>
      <p:sp>
        <p:nvSpPr>
          <p:cNvPr id="506" name="Shape 506"/>
          <p:cNvSpPr txBox="1"/>
          <p:nvPr/>
        </p:nvSpPr>
        <p:spPr>
          <a:xfrm>
            <a:off x="11000028" y="6449888"/>
            <a:ext cx="4717199" cy="1200299"/>
          </a:xfrm>
          <a:prstGeom prst="rect">
            <a:avLst/>
          </a:prstGeom>
          <a:noFill/>
          <a:ln w="12700" cap="rnd" cmpd="sng">
            <a:solidFill>
              <a:srgbClr val="FFFF00"/>
            </a:solidFill>
            <a:prstDash val="solid"/>
            <a:miter/>
            <a:headEnd type="none" w="med" len="med"/>
            <a:tailEnd type="none" w="med" len="med"/>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abin"/>
              <a:buNone/>
            </a:pPr>
            <a:r>
              <a:rPr lang="en-US" sz="3900" dirty="0">
                <a:solidFill>
                  <a:srgbClr val="FFFF00"/>
                </a:solidFill>
                <a:latin typeface="Arial Regular" charset="0"/>
                <a:ea typeface="Arial Regular" charset="0"/>
                <a:cs typeface="Arial Regular" charset="0"/>
                <a:sym typeface="Cabin"/>
              </a:rPr>
              <a:t> </a:t>
            </a:r>
            <a:r>
              <a:rPr lang="en-US" sz="3900" u="none" strike="noStrike" cap="none" dirty="0">
                <a:solidFill>
                  <a:srgbClr val="FFFF00"/>
                </a:solidFill>
                <a:latin typeface="Arial Regular" charset="0"/>
                <a:ea typeface="Arial Regular" charset="0"/>
                <a:cs typeface="Arial Regular" charset="0"/>
                <a:sym typeface="Cabin"/>
              </a:rPr>
              <a:t>python </a:t>
            </a:r>
            <a:r>
              <a:rPr lang="en-US" sz="3900" u="none" strike="noStrike" cap="none" dirty="0" err="1">
                <a:solidFill>
                  <a:srgbClr val="FFFF00"/>
                </a:solidFill>
                <a:latin typeface="Arial Regular" charset="0"/>
                <a:ea typeface="Arial Regular" charset="0"/>
                <a:cs typeface="Arial Regular" charset="0"/>
                <a:sym typeface="Cabin"/>
              </a:rPr>
              <a:t>ds.py</a:t>
            </a:r>
            <a:r>
              <a:rPr lang="en-US" sz="3900" u="none" strike="noStrike" cap="none" dirty="0">
                <a:solidFill>
                  <a:srgbClr val="FFFF00"/>
                </a:solidFill>
                <a:latin typeface="Arial Regular" charset="0"/>
                <a:ea typeface="Arial Regular" charset="0"/>
                <a:cs typeface="Arial Regular" charset="0"/>
                <a:sym typeface="Cabin"/>
              </a:rPr>
              <a:t> </a:t>
            </a:r>
          </a:p>
          <a:p>
            <a:pPr marL="0" marR="0" lvl="0" indent="0" algn="l" rtl="0">
              <a:lnSpc>
                <a:spcPct val="100000"/>
              </a:lnSpc>
              <a:spcBef>
                <a:spcPts val="0"/>
              </a:spcBef>
              <a:spcAft>
                <a:spcPts val="0"/>
              </a:spcAft>
              <a:buClr>
                <a:schemeClr val="lt1"/>
              </a:buClr>
              <a:buSzPct val="25000"/>
              <a:buFont typeface="Cabin"/>
              <a:buNone/>
            </a:pPr>
            <a:r>
              <a:rPr lang="en-US" sz="3900" dirty="0">
                <a:solidFill>
                  <a:schemeClr val="lt1"/>
                </a:solidFill>
                <a:latin typeface="Arial Regular" charset="0"/>
                <a:ea typeface="Arial Regular" charset="0"/>
                <a:cs typeface="Arial Regular" charset="0"/>
                <a:sym typeface="Cabin"/>
              </a:rPr>
              <a:t> </a:t>
            </a:r>
            <a:r>
              <a:rPr lang="en-US" sz="3900" u="none" strike="noStrike" cap="none" dirty="0" err="1">
                <a:solidFill>
                  <a:schemeClr val="lt1"/>
                </a:solidFill>
                <a:latin typeface="Arial Regular" charset="0"/>
                <a:ea typeface="Arial Regular" charset="0"/>
                <a:cs typeface="Arial Regular" charset="0"/>
                <a:sym typeface="Cabin"/>
              </a:rPr>
              <a:t>Máximo</a:t>
            </a:r>
            <a:r>
              <a:rPr lang="en-US" sz="3900" u="none" strike="noStrike" cap="none" dirty="0">
                <a:solidFill>
                  <a:schemeClr val="lt1"/>
                </a:solidFill>
                <a:latin typeface="Arial Regular" charset="0"/>
                <a:ea typeface="Arial Regular" charset="0"/>
                <a:cs typeface="Arial Regular" charset="0"/>
                <a:sym typeface="Cabin"/>
              </a:rPr>
              <a:t>: 0.9907</a:t>
            </a:r>
          </a:p>
        </p:txBody>
      </p:sp>
      <p:sp>
        <p:nvSpPr>
          <p:cNvPr id="507" name="Shape 507"/>
          <p:cNvSpPr txBox="1"/>
          <p:nvPr/>
        </p:nvSpPr>
        <p:spPr>
          <a:xfrm>
            <a:off x="652449" y="7449711"/>
            <a:ext cx="10618799" cy="890700"/>
          </a:xfrm>
          <a:prstGeom prst="rect">
            <a:avLst/>
          </a:prstGeom>
          <a:noFill/>
          <a:ln>
            <a:noFill/>
          </a:ln>
        </p:spPr>
        <p:txBody>
          <a:bodyPr lIns="91425" tIns="91425" rIns="91425" bIns="91425" anchor="t" anchorCtr="0">
            <a:noAutofit/>
          </a:bodyPr>
          <a:lstStyle/>
          <a:p>
            <a:pPr lvl="0">
              <a:spcBef>
                <a:spcPts val="0"/>
              </a:spcBef>
              <a:buNone/>
            </a:pPr>
            <a:r>
              <a:rPr lang="en-US" sz="4000" dirty="0">
                <a:solidFill>
                  <a:schemeClr val="lt1"/>
                </a:solidFill>
                <a:latin typeface="Courier"/>
                <a:ea typeface="Courier New"/>
                <a:cs typeface="Courier"/>
                <a:sym typeface="Courier New"/>
              </a:rPr>
              <a:t>X-DSPAM-Confidence: 0.8475</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511"/>
        <p:cNvGrpSpPr/>
        <p:nvPr/>
      </p:nvGrpSpPr>
      <p:grpSpPr>
        <a:xfrm>
          <a:off x="0" y="0"/>
          <a:ext cx="0" cy="0"/>
          <a:chOff x="0" y="0"/>
          <a:chExt cx="0" cy="0"/>
        </a:xfrm>
      </p:grpSpPr>
      <p:sp>
        <p:nvSpPr>
          <p:cNvPr id="512" name="Shape 512"/>
          <p:cNvSpPr txBox="1">
            <a:spLocks noGrp="1"/>
          </p:cNvSpPr>
          <p:nvPr>
            <p:ph type="title"/>
          </p:nvPr>
        </p:nvSpPr>
        <p:spPr>
          <a:xfrm>
            <a:off x="1155700" y="646308"/>
            <a:ext cx="13932000" cy="1520052"/>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s-MX" sz="7800" u="none" strike="noStrike" cap="none" dirty="0">
                <a:solidFill>
                  <a:srgbClr val="FFD966"/>
                </a:solidFill>
                <a:latin typeface="Arial Regular" charset="0"/>
                <a:ea typeface="Arial Regular" charset="0"/>
                <a:cs typeface="Arial Regular" charset="0"/>
                <a:sym typeface="Cabin"/>
              </a:rPr>
              <a:t>Carácter de Escape</a:t>
            </a:r>
          </a:p>
        </p:txBody>
      </p:sp>
      <p:sp>
        <p:nvSpPr>
          <p:cNvPr id="513" name="Shape 513"/>
          <p:cNvSpPr txBox="1">
            <a:spLocks noGrp="1"/>
          </p:cNvSpPr>
          <p:nvPr>
            <p:ph idx="1"/>
          </p:nvPr>
        </p:nvSpPr>
        <p:spPr>
          <a:prstGeom prst="rect">
            <a:avLst/>
          </a:prstGeom>
          <a:noFill/>
          <a:ln>
            <a:noFill/>
          </a:ln>
        </p:spPr>
        <p:txBody>
          <a:bodyPr lIns="50800" tIns="50800" rIns="50800" bIns="50800" anchor="t" anchorCtr="0">
            <a:noAutofit/>
          </a:bodyPr>
          <a:lstStyle/>
          <a:p>
            <a:pPr marL="501523" marR="0" lvl="0" indent="0" algn="l" rtl="0">
              <a:lnSpc>
                <a:spcPct val="100000"/>
              </a:lnSpc>
              <a:spcBef>
                <a:spcPts val="0"/>
              </a:spcBef>
              <a:spcAft>
                <a:spcPts val="0"/>
              </a:spcAft>
              <a:buClr>
                <a:schemeClr val="lt1"/>
              </a:buClr>
              <a:buSzPct val="100000"/>
              <a:buNone/>
            </a:pPr>
            <a:r>
              <a:rPr lang="es-MX" sz="3600" u="none" strike="noStrike" cap="none" dirty="0">
                <a:solidFill>
                  <a:schemeClr val="lt1"/>
                </a:solidFill>
                <a:latin typeface="Arial Regular" charset="0"/>
                <a:ea typeface="Arial Regular" charset="0"/>
                <a:cs typeface="Arial Regular" charset="0"/>
                <a:sym typeface="Cabin"/>
              </a:rPr>
              <a:t>Si quieres que un carácter en una expresión regular se comporte </a:t>
            </a:r>
            <a:r>
              <a:rPr lang="es-MX" sz="3600" u="none" strike="noStrike" cap="none" dirty="0">
                <a:solidFill>
                  <a:srgbClr val="FFFF00"/>
                </a:solidFill>
                <a:latin typeface="Arial Regular" charset="0"/>
                <a:ea typeface="Arial Regular" charset="0"/>
                <a:cs typeface="Arial Regular" charset="0"/>
                <a:sym typeface="Cabin"/>
              </a:rPr>
              <a:t>normalmente</a:t>
            </a:r>
            <a:r>
              <a:rPr lang="es-MX" sz="3600" u="none" strike="noStrike" cap="none" dirty="0">
                <a:solidFill>
                  <a:schemeClr val="lt1"/>
                </a:solidFill>
                <a:latin typeface="Arial Regular" charset="0"/>
                <a:ea typeface="Arial Regular" charset="0"/>
                <a:cs typeface="Arial Regular" charset="0"/>
                <a:sym typeface="Cabin"/>
              </a:rPr>
              <a:t> (la mayoría del tiempo) debes agregar un prefijo con </a:t>
            </a:r>
            <a:r>
              <a:rPr lang="es-MX" sz="3600" u="none" strike="noStrike" cap="none" dirty="0">
                <a:solidFill>
                  <a:srgbClr val="FFFF00"/>
                </a:solidFill>
                <a:latin typeface="Arial Regular" charset="0"/>
                <a:ea typeface="Arial Regular" charset="0"/>
                <a:cs typeface="Arial Regular" charset="0"/>
                <a:sym typeface="Cabin"/>
              </a:rPr>
              <a:t>'\'</a:t>
            </a:r>
          </a:p>
        </p:txBody>
      </p:sp>
      <p:sp>
        <p:nvSpPr>
          <p:cNvPr id="514" name="Shape 514"/>
          <p:cNvSpPr txBox="1"/>
          <p:nvPr/>
        </p:nvSpPr>
        <p:spPr>
          <a:xfrm>
            <a:off x="675335" y="4285139"/>
            <a:ext cx="11822258" cy="2405274"/>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New"/>
                <a:cs typeface="Courier"/>
                <a:sym typeface="Courier New"/>
              </a:rPr>
              <a:t>&gt;&gt;&gt; import re</a:t>
            </a:r>
          </a:p>
          <a:p>
            <a:pPr lvl="0">
              <a:buClr>
                <a:schemeClr val="lt1"/>
              </a:buClr>
              <a:buSzPct val="25000"/>
            </a:pPr>
            <a:r>
              <a:rPr lang="en-US" sz="3000" i="0" u="none" strike="noStrike" cap="none" dirty="0">
                <a:solidFill>
                  <a:schemeClr val="lt1"/>
                </a:solidFill>
                <a:latin typeface="Courier"/>
                <a:ea typeface="Courier New"/>
                <a:cs typeface="Courier"/>
                <a:sym typeface="Courier New"/>
              </a:rPr>
              <a:t>&gt;&gt;&gt; x = </a:t>
            </a:r>
            <a:r>
              <a:rPr lang="en-US" sz="3000" dirty="0">
                <a:solidFill>
                  <a:schemeClr val="lt1"/>
                </a:solidFill>
                <a:latin typeface="Courier"/>
                <a:ea typeface="Courier New"/>
                <a:cs typeface="Courier"/>
                <a:sym typeface="Courier New"/>
              </a:rPr>
              <a:t>'</a:t>
            </a:r>
            <a:r>
              <a:rPr lang="en-US" sz="3000" dirty="0" err="1">
                <a:solidFill>
                  <a:schemeClr val="lt1"/>
                </a:solidFill>
                <a:latin typeface="Courier"/>
                <a:ea typeface="Courier New"/>
                <a:cs typeface="Courier"/>
                <a:sym typeface="Courier New"/>
              </a:rPr>
              <a:t>Acabamos</a:t>
            </a:r>
            <a:r>
              <a:rPr lang="en-US" sz="3000" dirty="0">
                <a:solidFill>
                  <a:schemeClr val="lt1"/>
                </a:solidFill>
                <a:latin typeface="Courier"/>
                <a:ea typeface="Courier New"/>
                <a:cs typeface="Courier"/>
                <a:sym typeface="Courier New"/>
              </a:rPr>
              <a:t> </a:t>
            </a:r>
            <a:r>
              <a:rPr lang="en-US" sz="3000" i="0" u="none" strike="noStrike" cap="none" dirty="0">
                <a:solidFill>
                  <a:schemeClr val="lt1"/>
                </a:solidFill>
                <a:latin typeface="Courier"/>
                <a:ea typeface="Courier New"/>
                <a:cs typeface="Courier"/>
                <a:sym typeface="Courier New"/>
              </a:rPr>
              <a:t>de </a:t>
            </a:r>
            <a:r>
              <a:rPr lang="en-US" sz="3000" i="0" u="none" strike="noStrike" cap="none" dirty="0" err="1">
                <a:solidFill>
                  <a:schemeClr val="lt1"/>
                </a:solidFill>
                <a:latin typeface="Courier"/>
                <a:ea typeface="Courier New"/>
                <a:cs typeface="Courier"/>
                <a:sym typeface="Courier New"/>
              </a:rPr>
              <a:t>recibir</a:t>
            </a:r>
            <a:r>
              <a:rPr lang="en-US" sz="3000" i="0" u="none" strike="noStrike" cap="none" dirty="0">
                <a:solidFill>
                  <a:schemeClr val="lt1"/>
                </a:solidFill>
                <a:latin typeface="Courier"/>
                <a:ea typeface="Courier New"/>
                <a:cs typeface="Courier"/>
                <a:sym typeface="Courier New"/>
              </a:rPr>
              <a:t> </a:t>
            </a:r>
            <a:r>
              <a:rPr lang="en-US" sz="3000" i="0" u="none" strike="noStrike" cap="none" dirty="0">
                <a:solidFill>
                  <a:srgbClr val="FF00FF"/>
                </a:solidFill>
                <a:latin typeface="Courier"/>
                <a:ea typeface="Courier New"/>
                <a:cs typeface="Courier"/>
                <a:sym typeface="Courier New"/>
              </a:rPr>
              <a:t>$10.00</a:t>
            </a:r>
            <a:r>
              <a:rPr lang="en-US" sz="3000" i="0" u="none" strike="noStrike" cap="none" dirty="0">
                <a:solidFill>
                  <a:schemeClr val="lt1"/>
                </a:solidFill>
                <a:latin typeface="Courier"/>
                <a:ea typeface="Courier New"/>
                <a:cs typeface="Courier"/>
                <a:sym typeface="Courier New"/>
              </a:rPr>
              <a:t> para galletas.'</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New"/>
                <a:cs typeface="Courier"/>
                <a:sym typeface="Courier New"/>
              </a:rPr>
              <a:t>&gt;&gt;&gt; y = </a:t>
            </a:r>
            <a:r>
              <a:rPr lang="en-US" sz="3000" i="0" u="none" strike="noStrike" cap="none" dirty="0" err="1">
                <a:solidFill>
                  <a:schemeClr val="lt1"/>
                </a:solidFill>
                <a:latin typeface="Courier"/>
                <a:ea typeface="Courier New"/>
                <a:cs typeface="Courier"/>
                <a:sym typeface="Courier New"/>
              </a:rPr>
              <a:t>re.findall</a:t>
            </a:r>
            <a:r>
              <a:rPr lang="en-US" sz="3000" i="0" u="none" strike="noStrike" cap="none" dirty="0">
                <a:solidFill>
                  <a:schemeClr val="lt1"/>
                </a:solidFill>
                <a:latin typeface="Courier"/>
                <a:ea typeface="Courier New"/>
                <a:cs typeface="Courier"/>
                <a:sym typeface="Courier New"/>
              </a:rPr>
              <a:t>('</a:t>
            </a:r>
            <a:r>
              <a:rPr lang="en-US" sz="3000" i="0" u="none" strike="noStrike" cap="none" dirty="0">
                <a:solidFill>
                  <a:srgbClr val="FFFF00"/>
                </a:solidFill>
                <a:latin typeface="Courier"/>
                <a:ea typeface="Courier New"/>
                <a:cs typeface="Courier"/>
                <a:sym typeface="Courier New"/>
              </a:rPr>
              <a:t>\$[0-9.]+</a:t>
            </a:r>
            <a:r>
              <a:rPr lang="en-US" sz="3000" i="0" u="none" strike="noStrike" cap="none" dirty="0">
                <a:solidFill>
                  <a:schemeClr val="lt1"/>
                </a:solidFill>
                <a:latin typeface="Courier"/>
                <a:ea typeface="Courier New"/>
                <a:cs typeface="Courier"/>
                <a:sym typeface="Courier New"/>
              </a:rPr>
              <a:t>',x)</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New"/>
                <a:cs typeface="Courier"/>
                <a:sym typeface="Courier New"/>
              </a:rPr>
              <a:t>&gt;&gt;&gt; print(y)</a:t>
            </a:r>
          </a:p>
          <a:p>
            <a:pPr marL="0" marR="0" lvl="0" indent="0" algn="l" rtl="0">
              <a:lnSpc>
                <a:spcPct val="100000"/>
              </a:lnSpc>
              <a:spcBef>
                <a:spcPts val="0"/>
              </a:spcBef>
              <a:spcAft>
                <a:spcPts val="0"/>
              </a:spcAft>
              <a:buClr>
                <a:schemeClr val="lt1"/>
              </a:buClr>
              <a:buSzPct val="25000"/>
              <a:buFont typeface="Cabin"/>
              <a:buNone/>
            </a:pPr>
            <a:r>
              <a:rPr lang="en-US" sz="3000" i="0" u="none" strike="noStrike" cap="none" dirty="0">
                <a:solidFill>
                  <a:schemeClr val="lt1"/>
                </a:solidFill>
                <a:latin typeface="Courier"/>
                <a:ea typeface="Courier New"/>
                <a:cs typeface="Courier"/>
                <a:sym typeface="Courier New"/>
              </a:rPr>
              <a:t>['</a:t>
            </a:r>
            <a:r>
              <a:rPr lang="en-US" sz="3000" i="0" u="none" strike="noStrike" cap="none" dirty="0">
                <a:solidFill>
                  <a:srgbClr val="FF00FF"/>
                </a:solidFill>
                <a:latin typeface="Courier"/>
                <a:ea typeface="Courier New"/>
                <a:cs typeface="Courier"/>
                <a:sym typeface="Courier New"/>
              </a:rPr>
              <a:t>$10.00</a:t>
            </a:r>
            <a:r>
              <a:rPr lang="en-US" sz="3000" i="0" u="none" strike="noStrike" cap="none" dirty="0">
                <a:solidFill>
                  <a:schemeClr val="lt1"/>
                </a:solidFill>
                <a:latin typeface="Courier"/>
                <a:ea typeface="Courier New"/>
                <a:cs typeface="Courier"/>
                <a:sym typeface="Courier New"/>
              </a:rPr>
              <a:t>']</a:t>
            </a:r>
          </a:p>
        </p:txBody>
      </p:sp>
      <p:sp>
        <p:nvSpPr>
          <p:cNvPr id="515" name="Shape 515"/>
          <p:cNvSpPr txBox="1"/>
          <p:nvPr/>
        </p:nvSpPr>
        <p:spPr>
          <a:xfrm>
            <a:off x="11115376" y="6283188"/>
            <a:ext cx="3370173" cy="8127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FFFF00"/>
              </a:buClr>
              <a:buSzPct val="25000"/>
              <a:buFont typeface="Cabin"/>
              <a:buNone/>
            </a:pPr>
            <a:r>
              <a:rPr lang="en-US" sz="4900" i="0" u="none" strike="noStrike" cap="none" dirty="0">
                <a:solidFill>
                  <a:srgbClr val="FFFF00"/>
                </a:solidFill>
                <a:latin typeface="Courier"/>
                <a:ea typeface="Courier New"/>
                <a:cs typeface="Courier"/>
                <a:sym typeface="Courier New"/>
              </a:rPr>
              <a:t>\$</a:t>
            </a:r>
            <a:r>
              <a:rPr lang="en-US" sz="4900" i="0" u="none" strike="noStrike" cap="none" dirty="0">
                <a:solidFill>
                  <a:srgbClr val="00FF00"/>
                </a:solidFill>
                <a:latin typeface="Courier"/>
                <a:ea typeface="Courier New"/>
                <a:cs typeface="Courier"/>
                <a:sym typeface="Courier New"/>
              </a:rPr>
              <a:t>[0-9.]</a:t>
            </a:r>
            <a:r>
              <a:rPr lang="en-US" sz="4900" i="0" u="none" strike="noStrike" cap="none" dirty="0">
                <a:solidFill>
                  <a:srgbClr val="FF7F00"/>
                </a:solidFill>
                <a:latin typeface="Courier"/>
                <a:ea typeface="Courier New"/>
                <a:cs typeface="Courier"/>
                <a:sym typeface="Courier New"/>
              </a:rPr>
              <a:t>+</a:t>
            </a:r>
          </a:p>
        </p:txBody>
      </p:sp>
      <p:sp>
        <p:nvSpPr>
          <p:cNvPr id="516" name="Shape 516"/>
          <p:cNvSpPr txBox="1"/>
          <p:nvPr/>
        </p:nvSpPr>
        <p:spPr>
          <a:xfrm>
            <a:off x="12055272" y="7718288"/>
            <a:ext cx="3834085" cy="66030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n-US" sz="3800" u="none" strike="noStrike" cap="none" dirty="0">
                <a:solidFill>
                  <a:srgbClr val="00FF00"/>
                </a:solidFill>
                <a:latin typeface="Arial Regular" charset="0"/>
                <a:ea typeface="Arial Regular" charset="0"/>
                <a:cs typeface="Arial Regular" charset="0"/>
                <a:sym typeface="Cabin"/>
              </a:rPr>
              <a:t>Un </a:t>
            </a:r>
            <a:r>
              <a:rPr lang="en-US" sz="3800" u="none" strike="noStrike" cap="none" dirty="0" err="1">
                <a:solidFill>
                  <a:srgbClr val="00FF00"/>
                </a:solidFill>
                <a:latin typeface="Arial Regular" charset="0"/>
                <a:ea typeface="Arial Regular" charset="0"/>
                <a:cs typeface="Arial Regular" charset="0"/>
                <a:sym typeface="Cabin"/>
              </a:rPr>
              <a:t>dígito</a:t>
            </a:r>
            <a:r>
              <a:rPr lang="en-US" sz="3800" u="none" strike="noStrike" cap="none" dirty="0">
                <a:solidFill>
                  <a:srgbClr val="00FF00"/>
                </a:solidFill>
                <a:latin typeface="Arial Regular" charset="0"/>
                <a:ea typeface="Arial Regular" charset="0"/>
                <a:cs typeface="Arial Regular" charset="0"/>
                <a:sym typeface="Cabin"/>
              </a:rPr>
              <a:t> o punto</a:t>
            </a:r>
          </a:p>
        </p:txBody>
      </p:sp>
      <p:sp>
        <p:nvSpPr>
          <p:cNvPr id="517" name="Shape 517"/>
          <p:cNvSpPr txBox="1"/>
          <p:nvPr/>
        </p:nvSpPr>
        <p:spPr>
          <a:xfrm>
            <a:off x="6839211" y="7654788"/>
            <a:ext cx="4950849" cy="66030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n-US" sz="3800" u="none" strike="noStrike" cap="none" dirty="0">
                <a:solidFill>
                  <a:srgbClr val="FFFF00"/>
                </a:solidFill>
                <a:latin typeface="Arial Regular" charset="0"/>
                <a:ea typeface="Arial Regular" charset="0"/>
                <a:cs typeface="Arial Regular" charset="0"/>
                <a:sym typeface="Cabin"/>
              </a:rPr>
              <a:t>Un </a:t>
            </a:r>
            <a:r>
              <a:rPr lang="en-US" sz="3800" u="none" strike="noStrike" cap="none" dirty="0" err="1">
                <a:solidFill>
                  <a:srgbClr val="FFFF00"/>
                </a:solidFill>
                <a:latin typeface="Arial Regular" charset="0"/>
                <a:ea typeface="Arial Regular" charset="0"/>
                <a:cs typeface="Arial Regular" charset="0"/>
                <a:sym typeface="Cabin"/>
              </a:rPr>
              <a:t>signo</a:t>
            </a:r>
            <a:r>
              <a:rPr lang="en-US" sz="3800" u="none" strike="noStrike" cap="none" dirty="0">
                <a:solidFill>
                  <a:srgbClr val="FFFF00"/>
                </a:solidFill>
                <a:latin typeface="Arial Regular" charset="0"/>
                <a:ea typeface="Arial Regular" charset="0"/>
                <a:cs typeface="Arial Regular" charset="0"/>
                <a:sym typeface="Cabin"/>
              </a:rPr>
              <a:t> de pesos real</a:t>
            </a:r>
          </a:p>
        </p:txBody>
      </p:sp>
      <p:cxnSp>
        <p:nvCxnSpPr>
          <p:cNvPr id="518" name="Shape 518"/>
          <p:cNvCxnSpPr/>
          <p:nvPr/>
        </p:nvCxnSpPr>
        <p:spPr>
          <a:xfrm flipH="1">
            <a:off x="11188837" y="7162663"/>
            <a:ext cx="312599" cy="498599"/>
          </a:xfrm>
          <a:prstGeom prst="straightConnector1">
            <a:avLst/>
          </a:prstGeom>
          <a:noFill/>
          <a:ln w="76200" cap="rnd" cmpd="sng">
            <a:solidFill>
              <a:srgbClr val="FFFF00"/>
            </a:solidFill>
            <a:prstDash val="solid"/>
            <a:miter/>
            <a:headEnd type="stealth" w="med" len="med"/>
            <a:tailEnd type="none" w="med" len="med"/>
          </a:ln>
        </p:spPr>
      </p:cxnSp>
      <p:cxnSp>
        <p:nvCxnSpPr>
          <p:cNvPr id="519" name="Shape 519"/>
          <p:cNvCxnSpPr/>
          <p:nvPr/>
        </p:nvCxnSpPr>
        <p:spPr>
          <a:xfrm>
            <a:off x="12503325" y="7061088"/>
            <a:ext cx="312599" cy="606299"/>
          </a:xfrm>
          <a:prstGeom prst="straightConnector1">
            <a:avLst/>
          </a:prstGeom>
          <a:noFill/>
          <a:ln w="76200" cap="rnd" cmpd="sng">
            <a:solidFill>
              <a:srgbClr val="00FF00"/>
            </a:solidFill>
            <a:prstDash val="solid"/>
            <a:miter/>
            <a:headEnd type="stealth" w="med" len="med"/>
            <a:tailEnd type="none" w="med" len="med"/>
          </a:ln>
        </p:spPr>
      </p:cxnSp>
      <p:cxnSp>
        <p:nvCxnSpPr>
          <p:cNvPr id="520" name="Shape 520"/>
          <p:cNvCxnSpPr/>
          <p:nvPr/>
        </p:nvCxnSpPr>
        <p:spPr>
          <a:xfrm flipH="1">
            <a:off x="13474698" y="7068788"/>
            <a:ext cx="85500" cy="649499"/>
          </a:xfrm>
          <a:prstGeom prst="straightConnector1">
            <a:avLst/>
          </a:prstGeom>
          <a:noFill/>
          <a:ln w="76200" cap="rnd" cmpd="sng">
            <a:solidFill>
              <a:srgbClr val="00FF00"/>
            </a:solidFill>
            <a:prstDash val="solid"/>
            <a:miter/>
            <a:headEnd type="stealth" w="med" len="med"/>
            <a:tailEnd type="none" w="med" len="med"/>
          </a:ln>
        </p:spPr>
      </p:cxnSp>
      <p:sp>
        <p:nvSpPr>
          <p:cNvPr id="521" name="Shape 521"/>
          <p:cNvSpPr txBox="1"/>
          <p:nvPr/>
        </p:nvSpPr>
        <p:spPr>
          <a:xfrm>
            <a:off x="12869655" y="4276588"/>
            <a:ext cx="2838756" cy="1219199"/>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7F00"/>
              </a:buClr>
              <a:buSzPct val="25000"/>
              <a:buFont typeface="Cabin"/>
              <a:buNone/>
            </a:pPr>
            <a:r>
              <a:rPr lang="en-US" sz="3800" u="none" strike="noStrike" cap="none" dirty="0">
                <a:solidFill>
                  <a:srgbClr val="FF7F00"/>
                </a:solidFill>
                <a:latin typeface="Arial Regular" charset="0"/>
                <a:ea typeface="Arial Regular" charset="0"/>
                <a:cs typeface="Arial Regular" charset="0"/>
                <a:sym typeface="Cabin"/>
              </a:rPr>
              <a:t>Al </a:t>
            </a:r>
            <a:r>
              <a:rPr lang="en-US" sz="3800" u="none" strike="noStrike" cap="none" dirty="0" err="1">
                <a:solidFill>
                  <a:srgbClr val="FF7F00"/>
                </a:solidFill>
                <a:latin typeface="Arial Regular" charset="0"/>
                <a:ea typeface="Arial Regular" charset="0"/>
                <a:cs typeface="Arial Regular" charset="0"/>
                <a:sym typeface="Cabin"/>
              </a:rPr>
              <a:t>menos</a:t>
            </a:r>
            <a:r>
              <a:rPr lang="en-US" sz="3800" u="none" strike="noStrike" cap="none" dirty="0">
                <a:solidFill>
                  <a:srgbClr val="FF7F00"/>
                </a:solidFill>
                <a:latin typeface="Arial Regular" charset="0"/>
                <a:ea typeface="Arial Regular" charset="0"/>
                <a:cs typeface="Arial Regular" charset="0"/>
                <a:sym typeface="Cabin"/>
              </a:rPr>
              <a:t> uno o </a:t>
            </a:r>
            <a:r>
              <a:rPr lang="en-US" sz="3800" u="none" strike="noStrike" cap="none" dirty="0" err="1">
                <a:solidFill>
                  <a:srgbClr val="FF7F00"/>
                </a:solidFill>
                <a:latin typeface="Arial Regular" charset="0"/>
                <a:ea typeface="Arial Regular" charset="0"/>
                <a:cs typeface="Arial Regular" charset="0"/>
                <a:sym typeface="Cabin"/>
              </a:rPr>
              <a:t>más</a:t>
            </a:r>
            <a:endParaRPr lang="en-US" sz="3800" u="none" strike="noStrike" cap="none" dirty="0">
              <a:solidFill>
                <a:srgbClr val="FF7F00"/>
              </a:solidFill>
              <a:latin typeface="Arial Regular" charset="0"/>
              <a:ea typeface="Arial Regular" charset="0"/>
              <a:cs typeface="Arial Regular" charset="0"/>
              <a:sym typeface="Cabin"/>
            </a:endParaRPr>
          </a:p>
        </p:txBody>
      </p:sp>
      <p:cxnSp>
        <p:nvCxnSpPr>
          <p:cNvPr id="522" name="Shape 522"/>
          <p:cNvCxnSpPr/>
          <p:nvPr/>
        </p:nvCxnSpPr>
        <p:spPr>
          <a:xfrm flipH="1" flipV="1">
            <a:off x="14266859" y="5495787"/>
            <a:ext cx="5732" cy="787401"/>
          </a:xfrm>
          <a:prstGeom prst="straightConnector1">
            <a:avLst/>
          </a:prstGeom>
          <a:noFill/>
          <a:ln w="76200" cap="rnd" cmpd="sng">
            <a:solidFill>
              <a:srgbClr val="FF7F00"/>
            </a:solidFill>
            <a:prstDash val="solid"/>
            <a:miter/>
            <a:headEnd type="stealth" w="med" len="med"/>
            <a:tailEnd type="none" w="med" len="med"/>
          </a:ln>
        </p:spPr>
      </p:cxn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526"/>
        <p:cNvGrpSpPr/>
        <p:nvPr/>
      </p:nvGrpSpPr>
      <p:grpSpPr>
        <a:xfrm>
          <a:off x="0" y="0"/>
          <a:ext cx="0" cy="0"/>
          <a:chOff x="0" y="0"/>
          <a:chExt cx="0" cy="0"/>
        </a:xfrm>
      </p:grpSpPr>
      <p:sp>
        <p:nvSpPr>
          <p:cNvPr id="527" name="Shape 527"/>
          <p:cNvSpPr txBox="1">
            <a:spLocks noGrp="1"/>
          </p:cNvSpPr>
          <p:nvPr>
            <p:ph type="title"/>
          </p:nvPr>
        </p:nvSpPr>
        <p:spPr>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s-MX" sz="7800" u="none" strike="noStrike" cap="none" dirty="0">
                <a:solidFill>
                  <a:srgbClr val="FFD966"/>
                </a:solidFill>
                <a:latin typeface="Arial Regular" charset="0"/>
                <a:ea typeface="Arial Regular" charset="0"/>
                <a:cs typeface="Arial Regular" charset="0"/>
                <a:sym typeface="Cabin"/>
              </a:rPr>
              <a:t>Resumen</a:t>
            </a:r>
          </a:p>
        </p:txBody>
      </p:sp>
      <p:sp>
        <p:nvSpPr>
          <p:cNvPr id="528" name="Shape 528"/>
          <p:cNvSpPr txBox="1">
            <a:spLocks noGrp="1"/>
          </p:cNvSpPr>
          <p:nvPr>
            <p:ph idx="1"/>
          </p:nvPr>
        </p:nvSpPr>
        <p:spPr>
          <a:xfrm>
            <a:off x="1155700" y="2603500"/>
            <a:ext cx="13932000" cy="4352053"/>
          </a:xfrm>
          <a:prstGeom prst="rect">
            <a:avLst/>
          </a:prstGeom>
          <a:noFill/>
          <a:ln>
            <a:noFill/>
          </a:ln>
        </p:spPr>
        <p:txBody>
          <a:bodyPr lIns="50800" tIns="50800" rIns="50800" bIns="50800" anchor="ctr" anchorCtr="0">
            <a:noAutofit/>
          </a:bodyPr>
          <a:lstStyle/>
          <a:p>
            <a:pPr marL="1104900" marR="0" lvl="0" indent="-603377" algn="l" rtl="0">
              <a:lnSpc>
                <a:spcPct val="100000"/>
              </a:lnSpc>
              <a:spcBef>
                <a:spcPts val="0"/>
              </a:spcBef>
              <a:spcAft>
                <a:spcPts val="0"/>
              </a:spcAft>
              <a:buClr>
                <a:schemeClr val="lt1"/>
              </a:buClr>
              <a:buSzPct val="100000"/>
              <a:buFont typeface="Cabin"/>
              <a:buChar char="•"/>
            </a:pPr>
            <a:r>
              <a:rPr lang="es-MX" sz="3600" u="none" strike="noStrike" cap="none" dirty="0">
                <a:solidFill>
                  <a:schemeClr val="lt1"/>
                </a:solidFill>
                <a:latin typeface="Arial Regular" charset="0"/>
                <a:ea typeface="Arial Regular" charset="0"/>
                <a:cs typeface="Arial Regular" charset="0"/>
                <a:sym typeface="Cabin"/>
              </a:rPr>
              <a:t>Las </a:t>
            </a:r>
            <a:r>
              <a:rPr lang="es-MX" sz="3600" dirty="0">
                <a:solidFill>
                  <a:schemeClr val="lt1"/>
                </a:solidFill>
                <a:latin typeface="Arial Regular" charset="0"/>
                <a:ea typeface="Arial Regular" charset="0"/>
                <a:cs typeface="Arial Regular" charset="0"/>
                <a:sym typeface="Cabin"/>
              </a:rPr>
              <a:t>expresiones regulares son un lenguaje críptico pero poderoso para buscar cadenas y extraer elementos de ellas</a:t>
            </a:r>
          </a:p>
          <a:p>
            <a:pPr marL="1104900" marR="0" lvl="0" indent="-603377" algn="l" rtl="0">
              <a:lnSpc>
                <a:spcPct val="100000"/>
              </a:lnSpc>
              <a:spcBef>
                <a:spcPts val="0"/>
              </a:spcBef>
              <a:spcAft>
                <a:spcPts val="0"/>
              </a:spcAft>
              <a:buClr>
                <a:schemeClr val="lt1"/>
              </a:buClr>
              <a:buSzPct val="100000"/>
              <a:buFont typeface="Cabin"/>
              <a:buChar char="•"/>
            </a:pPr>
            <a:r>
              <a:rPr lang="es-MX" sz="3600" u="none" strike="noStrike" cap="none" dirty="0">
                <a:solidFill>
                  <a:schemeClr val="lt1"/>
                </a:solidFill>
                <a:latin typeface="Arial Regular" charset="0"/>
                <a:ea typeface="Arial Regular" charset="0"/>
                <a:cs typeface="Arial Regular" charset="0"/>
                <a:sym typeface="Cabin"/>
              </a:rPr>
              <a:t>Las expresiones regulares tienen ca</a:t>
            </a:r>
            <a:r>
              <a:rPr lang="es-MX" sz="3600" dirty="0">
                <a:solidFill>
                  <a:schemeClr val="lt1"/>
                </a:solidFill>
                <a:latin typeface="Arial Regular" charset="0"/>
                <a:ea typeface="Arial Regular" charset="0"/>
                <a:cs typeface="Arial Regular" charset="0"/>
                <a:sym typeface="Cabin"/>
              </a:rPr>
              <a:t>racteres especiales que indican la intención de búsqueda</a:t>
            </a:r>
            <a:endParaRPr lang="es-MX" sz="3600" u="none" strike="noStrike" cap="none" dirty="0">
              <a:solidFill>
                <a:schemeClr val="lt1"/>
              </a:solidFill>
              <a:latin typeface="Arial Regular" charset="0"/>
              <a:ea typeface="Arial Regular" charset="0"/>
              <a:cs typeface="Arial Regular" charset="0"/>
              <a:sym typeface="Cabin"/>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541"/>
        <p:cNvGrpSpPr/>
        <p:nvPr/>
      </p:nvGrpSpPr>
      <p:grpSpPr>
        <a:xfrm>
          <a:off x="0" y="0"/>
          <a:ext cx="0" cy="0"/>
          <a:chOff x="0" y="0"/>
          <a:chExt cx="0" cy="0"/>
        </a:xfrm>
      </p:grpSpPr>
      <p:sp>
        <p:nvSpPr>
          <p:cNvPr id="542" name="Shape 542"/>
          <p:cNvSpPr txBox="1">
            <a:spLocks noGrp="1"/>
          </p:cNvSpPr>
          <p:nvPr>
            <p:ph type="title"/>
          </p:nvPr>
        </p:nvSpPr>
        <p:spPr>
          <a:prstGeom prst="rect">
            <a:avLst/>
          </a:prstGeom>
        </p:spPr>
        <p:txBody>
          <a:bodyPr lIns="91425" tIns="91425" rIns="91425" bIns="91425" anchor="ctr" anchorCtr="0">
            <a:noAutofit/>
          </a:bodyPr>
          <a:lstStyle/>
          <a:p>
            <a:pPr lvl="0" rtl="0">
              <a:spcBef>
                <a:spcPts val="0"/>
              </a:spcBef>
              <a:buNone/>
            </a:pPr>
            <a:r>
              <a:rPr lang="en-US" sz="3600" dirty="0" err="1">
                <a:solidFill>
                  <a:srgbClr val="FFFF00"/>
                </a:solidFill>
              </a:rPr>
              <a:t>Agradecimientos</a:t>
            </a:r>
            <a:r>
              <a:rPr lang="en-US" sz="3600" dirty="0">
                <a:solidFill>
                  <a:srgbClr val="FFFF00"/>
                </a:solidFill>
              </a:rPr>
              <a:t> / </a:t>
            </a:r>
            <a:r>
              <a:rPr lang="en-US" sz="3600" dirty="0" err="1">
                <a:solidFill>
                  <a:srgbClr val="FFFF00"/>
                </a:solidFill>
              </a:rPr>
              <a:t>Contribuciones</a:t>
            </a:r>
            <a:endParaRPr lang="en-US" sz="3600" dirty="0">
              <a:solidFill>
                <a:srgbClr val="FFFF00"/>
              </a:solidFill>
            </a:endParaRPr>
          </a:p>
        </p:txBody>
      </p:sp>
      <p:sp>
        <p:nvSpPr>
          <p:cNvPr id="543" name="Shape 543"/>
          <p:cNvSpPr txBox="1"/>
          <p:nvPr/>
        </p:nvSpPr>
        <p:spPr>
          <a:xfrm>
            <a:off x="1155700" y="2208255"/>
            <a:ext cx="7905173" cy="5690588"/>
          </a:xfrm>
          <a:prstGeom prst="rect">
            <a:avLst/>
          </a:prstGeom>
          <a:noFill/>
          <a:ln>
            <a:noFill/>
          </a:ln>
        </p:spPr>
        <p:txBody>
          <a:bodyPr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800" b="0" i="0" u="none" strike="noStrike" kern="0" cap="none" spc="0" normalizeH="0" baseline="0" noProof="0" dirty="0">
                <a:ln>
                  <a:noFill/>
                </a:ln>
                <a:solidFill>
                  <a:srgbClr val="FFFFFF"/>
                </a:solidFill>
                <a:effectLst/>
                <a:uLnTx/>
                <a:uFillTx/>
                <a:latin typeface="Arial"/>
                <a:cs typeface="Arial"/>
                <a:sym typeface="Arial"/>
              </a:rPr>
              <a:t>Las diapositivas están bajo el Copyright 2010-  Charles R. </a:t>
            </a:r>
            <a:r>
              <a:rPr kumimoji="0" lang="es-MX" sz="1800" b="0" i="0" u="none" strike="noStrike" kern="0" cap="none" spc="0" normalizeH="0" baseline="0" noProof="0" dirty="0" err="1">
                <a:ln>
                  <a:noFill/>
                </a:ln>
                <a:solidFill>
                  <a:srgbClr val="FFFFFF"/>
                </a:solidFill>
                <a:effectLst/>
                <a:uLnTx/>
                <a:uFillTx/>
                <a:latin typeface="Arial"/>
                <a:cs typeface="Arial"/>
                <a:sym typeface="Arial"/>
              </a:rPr>
              <a:t>Severance</a:t>
            </a:r>
            <a:r>
              <a:rPr kumimoji="0" lang="es-MX" sz="1800" b="0" i="0" u="none" strike="noStrike" kern="0" cap="none" spc="0" normalizeH="0" baseline="0" noProof="0" dirty="0">
                <a:ln>
                  <a:noFill/>
                </a:ln>
                <a:solidFill>
                  <a:srgbClr val="FFFFFF"/>
                </a:solidFill>
                <a:effectLst/>
                <a:uLnTx/>
                <a:uFillTx/>
                <a:latin typeface="Arial"/>
                <a:cs typeface="Arial"/>
                <a:sym typeface="Arial"/>
              </a:rPr>
              <a:t> (</a:t>
            </a:r>
            <a:r>
              <a:rPr kumimoji="0" lang="es-MX" sz="1800" b="0" i="0" u="sng" strike="noStrike" kern="0" cap="none" spc="0" normalizeH="0" baseline="0" noProof="0" dirty="0">
                <a:ln>
                  <a:noFill/>
                </a:ln>
                <a:solidFill>
                  <a:srgbClr val="FFFF00"/>
                </a:solidFill>
                <a:effectLst/>
                <a:uLnTx/>
                <a:uFillTx/>
                <a:latin typeface="Arial"/>
                <a:cs typeface="Arial"/>
                <a:sym typeface="Arial"/>
                <a:hlinkClick r:id="rId3"/>
              </a:rPr>
              <a:t>www.dr-chuck.com</a:t>
            </a:r>
            <a:r>
              <a:rPr kumimoji="0" lang="es-MX" sz="1800" b="0" i="0" u="none" strike="noStrike" kern="0" cap="none" spc="0" normalizeH="0" baseline="0" noProof="0" dirty="0">
                <a:ln>
                  <a:noFill/>
                </a:ln>
                <a:solidFill>
                  <a:srgbClr val="FFFFFF"/>
                </a:solidFill>
                <a:effectLst/>
                <a:uLnTx/>
                <a:uFillTx/>
                <a:latin typeface="Arial"/>
                <a:cs typeface="Arial"/>
                <a:sym typeface="Arial"/>
              </a:rPr>
              <a:t>) de la Escuela de Informática  de la Universidad de Michigan y </a:t>
            </a:r>
            <a:r>
              <a:rPr kumimoji="0" lang="es-MX" sz="1800" b="0" i="0" u="sng" strike="noStrike" kern="0" cap="none" spc="0" normalizeH="0" baseline="0" noProof="0" dirty="0">
                <a:ln>
                  <a:noFill/>
                </a:ln>
                <a:solidFill>
                  <a:srgbClr val="FFFF00"/>
                </a:solidFill>
                <a:effectLst/>
                <a:uLnTx/>
                <a:uFillTx/>
                <a:latin typeface="Arial"/>
                <a:cs typeface="Arial"/>
                <a:sym typeface="Arial"/>
                <a:hlinkClick r:id="rId4"/>
              </a:rPr>
              <a:t>open.umich.edu</a:t>
            </a:r>
            <a:r>
              <a:rPr kumimoji="0" lang="es-MX" sz="1800" b="0" i="0" u="none" strike="noStrike" kern="0" cap="none" spc="0" normalizeH="0" baseline="0" noProof="0" dirty="0">
                <a:ln>
                  <a:noFill/>
                </a:ln>
                <a:solidFill>
                  <a:srgbClr val="FFFFFF"/>
                </a:solidFill>
                <a:effectLst/>
                <a:uLnTx/>
                <a:uFillTx/>
                <a:latin typeface="Arial"/>
                <a:cs typeface="Arial"/>
                <a:sym typeface="Arial"/>
              </a:rPr>
              <a:t>, y están disponibles públicamente bajo una Licencia Creative Commons </a:t>
            </a:r>
            <a:r>
              <a:rPr kumimoji="0" lang="es-MX" sz="1800" b="0" i="0" u="none" strike="noStrike" kern="0" cap="none" spc="0" normalizeH="0" baseline="0" noProof="0" dirty="0" err="1">
                <a:ln>
                  <a:noFill/>
                </a:ln>
                <a:solidFill>
                  <a:srgbClr val="FFFFFF"/>
                </a:solidFill>
                <a:effectLst/>
                <a:uLnTx/>
                <a:uFillTx/>
                <a:latin typeface="Arial"/>
                <a:cs typeface="Arial"/>
                <a:sym typeface="Arial"/>
              </a:rPr>
              <a:t>Attribution</a:t>
            </a:r>
            <a:r>
              <a:rPr kumimoji="0" lang="es-MX" sz="1800" b="0" i="0" u="none" strike="noStrike" kern="0" cap="none" spc="0" normalizeH="0" baseline="0" noProof="0" dirty="0">
                <a:ln>
                  <a:noFill/>
                </a:ln>
                <a:solidFill>
                  <a:srgbClr val="FFFFFF"/>
                </a:solidFill>
                <a:effectLst/>
                <a:uLnTx/>
                <a:uFillTx/>
                <a:latin typeface="Arial"/>
                <a:cs typeface="Arial"/>
                <a:sym typeface="Arial"/>
              </a:rPr>
              <a:t> 4.0. Favor de mantener esta última diapositiva en todas las copias del documento para cumplir con los requerimientos de atribución de la licencia. Si haces un cambio, siéntete libre de agregar tu nombre y organización a la lista de contribuidores en esta página conforme sean republicados los materiales.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0" cap="none" spc="0" normalizeH="0" baseline="0" noProof="0" dirty="0">
              <a:ln>
                <a:noFill/>
              </a:ln>
              <a:solidFill>
                <a:srgbClr val="FFFFFF"/>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MX" sz="1800" b="0" i="0" u="none" strike="noStrike" kern="0" cap="none" spc="0" normalizeH="0" baseline="0" noProof="0" dirty="0">
                <a:ln>
                  <a:noFill/>
                </a:ln>
                <a:solidFill>
                  <a:srgbClr val="FFFFFF"/>
                </a:solidFill>
                <a:effectLst/>
                <a:uLnTx/>
                <a:uFillTx/>
                <a:latin typeface="Arial"/>
                <a:cs typeface="Arial"/>
                <a:sym typeface="Arial"/>
              </a:rPr>
              <a:t>Desarrollo inicial: Charles </a:t>
            </a:r>
            <a:r>
              <a:rPr kumimoji="0" lang="es-MX" sz="1800" b="0" i="0" u="none" strike="noStrike" kern="0" cap="none" spc="0" normalizeH="0" baseline="0" noProof="0" dirty="0" err="1">
                <a:ln>
                  <a:noFill/>
                </a:ln>
                <a:solidFill>
                  <a:srgbClr val="FFFFFF"/>
                </a:solidFill>
                <a:effectLst/>
                <a:uLnTx/>
                <a:uFillTx/>
                <a:latin typeface="Arial"/>
                <a:cs typeface="Arial"/>
                <a:sym typeface="Arial"/>
              </a:rPr>
              <a:t>Severance</a:t>
            </a:r>
            <a:r>
              <a:rPr kumimoji="0" lang="es-MX" sz="1800" b="0" i="0" u="none" strike="noStrike" kern="0" cap="none" spc="0" normalizeH="0" baseline="0" noProof="0" dirty="0">
                <a:ln>
                  <a:noFill/>
                </a:ln>
                <a:solidFill>
                  <a:srgbClr val="FFFFFF"/>
                </a:solidFill>
                <a:effectLst/>
                <a:uLnTx/>
                <a:uFillTx/>
                <a:latin typeface="Arial"/>
                <a:cs typeface="Arial"/>
                <a:sym typeface="Arial"/>
              </a:rPr>
              <a:t>, Escuela de Informática de la Universidad de Michigan.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0" cap="none" spc="0" normalizeH="0" baseline="0" noProof="0" dirty="0">
              <a:ln>
                <a:noFill/>
              </a:ln>
              <a:solidFill>
                <a:srgbClr val="FFFFFF"/>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err="1">
                <a:ln>
                  <a:noFill/>
                </a:ln>
                <a:solidFill>
                  <a:srgbClr val="FFFFFF"/>
                </a:solidFill>
                <a:effectLst/>
                <a:uLnTx/>
                <a:uFillTx/>
                <a:latin typeface="Arial"/>
                <a:cs typeface="Arial"/>
                <a:sym typeface="Arial"/>
              </a:rPr>
              <a:t>Traducción</a:t>
            </a:r>
            <a:r>
              <a:rPr kumimoji="0" lang="en-US" sz="1800" b="0" i="0" u="none" strike="noStrike" kern="0" cap="none" spc="0" normalizeH="0" baseline="0" noProof="0" dirty="0">
                <a:ln>
                  <a:noFill/>
                </a:ln>
                <a:solidFill>
                  <a:srgbClr val="FFFFFF"/>
                </a:solidFill>
                <a:effectLst/>
                <a:uLnTx/>
                <a:uFillTx/>
                <a:latin typeface="Arial"/>
                <a:cs typeface="Arial"/>
                <a:sym typeface="Arial"/>
              </a:rPr>
              <a:t> al </a:t>
            </a:r>
            <a:r>
              <a:rPr kumimoji="0" lang="en-US" sz="1800" b="0" i="0" u="none" strike="noStrike" kern="0" cap="none" spc="0" normalizeH="0" baseline="0" noProof="0" dirty="0" err="1">
                <a:ln>
                  <a:noFill/>
                </a:ln>
                <a:solidFill>
                  <a:srgbClr val="FFFFFF"/>
                </a:solidFill>
                <a:effectLst/>
                <a:uLnTx/>
                <a:uFillTx/>
                <a:latin typeface="Arial"/>
                <a:cs typeface="Arial"/>
                <a:sym typeface="Arial"/>
              </a:rPr>
              <a:t>Español</a:t>
            </a:r>
            <a:r>
              <a:rPr kumimoji="0" lang="en-US" sz="1800" b="0" i="0" u="none" strike="noStrike" kern="0" cap="none" spc="0" normalizeH="0" baseline="0" noProof="0" dirty="0">
                <a:ln>
                  <a:noFill/>
                </a:ln>
                <a:solidFill>
                  <a:srgbClr val="FFFFFF"/>
                </a:solidFill>
                <a:effectLst/>
                <a:uLnTx/>
                <a:uFillTx/>
                <a:latin typeface="Arial"/>
                <a:cs typeface="Arial"/>
                <a:sym typeface="Arial"/>
              </a:rPr>
              <a:t> por Juan Carlos Pérez Castellanos - 2020-06-01</a:t>
            </a:r>
            <a:endParaRPr kumimoji="0" lang="es-MX" sz="1800" b="0" i="0" u="none" strike="noStrike" kern="0" cap="none" spc="0" normalizeH="0" baseline="0" noProof="0" dirty="0">
              <a:ln>
                <a:noFill/>
              </a:ln>
              <a:solidFill>
                <a:srgbClr val="FFFFFF"/>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0" cap="none" spc="0" normalizeH="0" baseline="0" noProof="0" dirty="0">
              <a:ln>
                <a:noFill/>
              </a:ln>
              <a:solidFill>
                <a:srgbClr val="FFFFFF"/>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0" cap="none" spc="0" normalizeH="0" baseline="0" noProof="0" dirty="0">
              <a:ln>
                <a:noFill/>
              </a:ln>
              <a:solidFill>
                <a:srgbClr val="FFFFFF"/>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MX" sz="1800" b="0" i="0" u="none" strike="noStrike" kern="0" cap="none" spc="0" normalizeH="0" baseline="0" noProof="0" dirty="0">
              <a:ln>
                <a:noFill/>
              </a:ln>
              <a:solidFill>
                <a:srgbClr val="FFFFFF"/>
              </a:solidFill>
              <a:effectLst/>
              <a:uLnTx/>
              <a:uFillTx/>
              <a:latin typeface="Arial"/>
              <a:cs typeface="Arial"/>
              <a:sym typeface="Arial"/>
            </a:endParaRPr>
          </a:p>
        </p:txBody>
      </p:sp>
      <p:pic>
        <p:nvPicPr>
          <p:cNvPr id="544" name="Shape 544"/>
          <p:cNvPicPr preferRelativeResize="0"/>
          <p:nvPr/>
        </p:nvPicPr>
        <p:blipFill rotWithShape="1">
          <a:blip r:embed="rId5">
            <a:alphaModFix/>
          </a:blip>
          <a:srcRect/>
          <a:stretch/>
        </p:blipFill>
        <p:spPr>
          <a:xfrm>
            <a:off x="437900" y="977618"/>
            <a:ext cx="1024800" cy="1024800"/>
          </a:xfrm>
          <a:prstGeom prst="rect">
            <a:avLst/>
          </a:prstGeom>
          <a:noFill/>
          <a:ln>
            <a:noFill/>
          </a:ln>
        </p:spPr>
      </p:pic>
      <p:pic>
        <p:nvPicPr>
          <p:cNvPr id="545" name="Shape 545"/>
          <p:cNvPicPr preferRelativeResize="0"/>
          <p:nvPr/>
        </p:nvPicPr>
        <p:blipFill rotWithShape="1">
          <a:blip r:embed="rId6">
            <a:alphaModFix/>
          </a:blip>
          <a:srcRect/>
          <a:stretch/>
        </p:blipFill>
        <p:spPr>
          <a:xfrm>
            <a:off x="13897687" y="1155818"/>
            <a:ext cx="1968599" cy="668400"/>
          </a:xfrm>
          <a:prstGeom prst="rect">
            <a:avLst/>
          </a:prstGeom>
          <a:noFill/>
          <a:ln>
            <a:noFill/>
          </a:ln>
        </p:spPr>
      </p:pic>
      <p:sp>
        <p:nvSpPr>
          <p:cNvPr id="546" name="Shape 546"/>
          <p:cNvSpPr txBox="1"/>
          <p:nvPr/>
        </p:nvSpPr>
        <p:spPr>
          <a:xfrm>
            <a:off x="8704400" y="2208255"/>
            <a:ext cx="6797699" cy="5690588"/>
          </a:xfrm>
          <a:prstGeom prst="rect">
            <a:avLst/>
          </a:prstGeom>
          <a:noFill/>
          <a:ln>
            <a:noFill/>
          </a:ln>
        </p:spPr>
        <p:txBody>
          <a:bodyPr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srgbClr val="FFFFFF"/>
                </a:solidFill>
                <a:effectLst/>
                <a:uLnTx/>
                <a:uFillTx/>
                <a:latin typeface="Arial"/>
                <a:cs typeface="Arial"/>
                <a:sym typeface="Arial"/>
              </a:rPr>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8" name="Shape 228"/>
          <p:cNvSpPr txBox="1"/>
          <p:nvPr/>
        </p:nvSpPr>
        <p:spPr>
          <a:xfrm>
            <a:off x="2857500" y="7645400"/>
            <a:ext cx="10413899" cy="66030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n-US" sz="3800" dirty="0">
                <a:solidFill>
                  <a:srgbClr val="FFD966"/>
                </a:solidFill>
                <a:latin typeface="Arial Regular" charset="0"/>
                <a:ea typeface="Arial Regular" charset="0"/>
                <a:cs typeface="Arial Regular" charset="0"/>
                <a:sym typeface="Cabin"/>
              </a:rPr>
              <a:t>El </a:t>
            </a:r>
            <a:r>
              <a:rPr lang="en-US" sz="3800" dirty="0" err="1">
                <a:solidFill>
                  <a:srgbClr val="FFD966"/>
                </a:solidFill>
                <a:latin typeface="Arial Regular" charset="0"/>
                <a:ea typeface="Arial Regular" charset="0"/>
                <a:cs typeface="Arial Regular" charset="0"/>
                <a:sym typeface="Cabin"/>
              </a:rPr>
              <a:t>muy</a:t>
            </a:r>
            <a:r>
              <a:rPr lang="en-US" sz="3800" dirty="0">
                <a:solidFill>
                  <a:srgbClr val="FFD966"/>
                </a:solidFill>
                <a:latin typeface="Arial Regular" charset="0"/>
                <a:ea typeface="Arial Regular" charset="0"/>
                <a:cs typeface="Arial Regular" charset="0"/>
                <a:sym typeface="Cabin"/>
              </a:rPr>
              <a:t> </a:t>
            </a:r>
            <a:r>
              <a:rPr lang="en-US" sz="3800" dirty="0" err="1">
                <a:solidFill>
                  <a:srgbClr val="FFD966"/>
                </a:solidFill>
                <a:latin typeface="Arial Regular" charset="0"/>
                <a:ea typeface="Arial Regular" charset="0"/>
                <a:cs typeface="Arial Regular" charset="0"/>
                <a:sym typeface="Cabin"/>
              </a:rPr>
              <a:t>inteligente</a:t>
            </a:r>
            <a:r>
              <a:rPr lang="en-US" sz="3800" u="none" strike="noStrike" cap="none" dirty="0">
                <a:solidFill>
                  <a:srgbClr val="FFD966"/>
                </a:solidFill>
                <a:latin typeface="Arial Regular" charset="0"/>
                <a:ea typeface="Arial Regular" charset="0"/>
                <a:cs typeface="Arial Regular" charset="0"/>
                <a:sym typeface="Cabin"/>
              </a:rPr>
              <a:t> “</a:t>
            </a:r>
            <a:r>
              <a:rPr lang="en-US" sz="3800" u="none" strike="noStrike" cap="none" dirty="0" err="1">
                <a:solidFill>
                  <a:srgbClr val="FFD966"/>
                </a:solidFill>
                <a:latin typeface="Arial Regular" charset="0"/>
                <a:ea typeface="Arial Regular" charset="0"/>
                <a:cs typeface="Arial Regular" charset="0"/>
                <a:sym typeface="Cabin"/>
              </a:rPr>
              <a:t>Búscar</a:t>
            </a:r>
            <a:r>
              <a:rPr lang="en-US" sz="3800" u="none" strike="noStrike" cap="none" dirty="0">
                <a:solidFill>
                  <a:srgbClr val="FFD966"/>
                </a:solidFill>
                <a:latin typeface="Arial Regular" charset="0"/>
                <a:ea typeface="Arial Regular" charset="0"/>
                <a:cs typeface="Arial Regular" charset="0"/>
                <a:sym typeface="Cabin"/>
              </a:rPr>
              <a:t>” o “</a:t>
            </a:r>
            <a:r>
              <a:rPr lang="en-US" sz="3800" u="none" strike="noStrike" cap="none" dirty="0" err="1">
                <a:solidFill>
                  <a:srgbClr val="FFD966"/>
                </a:solidFill>
                <a:latin typeface="Arial Regular" charset="0"/>
                <a:ea typeface="Arial Regular" charset="0"/>
                <a:cs typeface="Arial Regular" charset="0"/>
                <a:sym typeface="Cabin"/>
              </a:rPr>
              <a:t>Encontrar</a:t>
            </a:r>
            <a:r>
              <a:rPr lang="en-US" sz="3800" u="none" strike="noStrike" cap="none" dirty="0">
                <a:solidFill>
                  <a:srgbClr val="FFD966"/>
                </a:solidFill>
                <a:latin typeface="Arial Regular" charset="0"/>
                <a:ea typeface="Arial Regular" charset="0"/>
                <a:cs typeface="Arial Regular" charset="0"/>
                <a:sym typeface="Cabin"/>
              </a:rPr>
              <a:t>” </a:t>
            </a:r>
            <a:r>
              <a:rPr lang="en-US" sz="3200" u="none" strike="noStrike" cap="none" dirty="0">
                <a:solidFill>
                  <a:srgbClr val="FFD966"/>
                </a:solidFill>
                <a:latin typeface="Arial Regular" charset="0"/>
                <a:ea typeface="Arial Regular" charset="0"/>
                <a:cs typeface="Arial Regular" charset="0"/>
                <a:sym typeface="Cabin"/>
              </a:rPr>
              <a:t>(“Search” o “Find” </a:t>
            </a:r>
            <a:r>
              <a:rPr lang="en-US" sz="3200" u="none" strike="noStrike" cap="none" dirty="0" err="1">
                <a:solidFill>
                  <a:srgbClr val="FFD966"/>
                </a:solidFill>
                <a:latin typeface="Arial Regular" charset="0"/>
                <a:ea typeface="Arial Regular" charset="0"/>
                <a:cs typeface="Arial Regular" charset="0"/>
                <a:sym typeface="Cabin"/>
              </a:rPr>
              <a:t>en</a:t>
            </a:r>
            <a:r>
              <a:rPr lang="en-US" sz="3200" u="none" strike="noStrike" cap="none" dirty="0">
                <a:solidFill>
                  <a:srgbClr val="FFD966"/>
                </a:solidFill>
                <a:latin typeface="Arial Regular" charset="0"/>
                <a:ea typeface="Arial Regular" charset="0"/>
                <a:cs typeface="Arial Regular" charset="0"/>
                <a:sym typeface="Cabin"/>
              </a:rPr>
              <a:t> </a:t>
            </a:r>
            <a:r>
              <a:rPr lang="en-US" sz="3200" u="none" strike="noStrike" cap="none" dirty="0" err="1">
                <a:solidFill>
                  <a:srgbClr val="FFD966"/>
                </a:solidFill>
                <a:latin typeface="Arial Regular" charset="0"/>
                <a:ea typeface="Arial Regular" charset="0"/>
                <a:cs typeface="Arial Regular" charset="0"/>
                <a:sym typeface="Cabin"/>
              </a:rPr>
              <a:t>inglés</a:t>
            </a:r>
            <a:r>
              <a:rPr lang="en-US" sz="3200" dirty="0">
                <a:solidFill>
                  <a:srgbClr val="FFD966"/>
                </a:solidFill>
                <a:latin typeface="Arial Regular" charset="0"/>
                <a:ea typeface="Arial Regular" charset="0"/>
                <a:cs typeface="Arial Regular" charset="0"/>
                <a:sym typeface="Cabin"/>
              </a:rPr>
              <a:t>)</a:t>
            </a:r>
            <a:endParaRPr lang="en-US" sz="3800" u="none" strike="noStrike" cap="none" dirty="0">
              <a:solidFill>
                <a:srgbClr val="FFD966"/>
              </a:solidFill>
              <a:latin typeface="Arial Regular" charset="0"/>
              <a:ea typeface="Arial Regular" charset="0"/>
              <a:cs typeface="Arial Regular" charset="0"/>
              <a:sym typeface="Cabin"/>
            </a:endParaRPr>
          </a:p>
        </p:txBody>
      </p:sp>
      <p:sp>
        <p:nvSpPr>
          <p:cNvPr id="229" name="Shape 229"/>
          <p:cNvSpPr/>
          <p:nvPr/>
        </p:nvSpPr>
        <p:spPr>
          <a:xfrm rot="10800000" flipH="1">
            <a:off x="1706054" y="1493412"/>
            <a:ext cx="1269899" cy="660300"/>
          </a:xfrm>
          <a:prstGeom prst="rightArrow">
            <a:avLst>
              <a:gd name="adj1" fmla="val 42844"/>
              <a:gd name="adj2" fmla="val 43131"/>
            </a:avLst>
          </a:prstGeom>
          <a:solidFill>
            <a:srgbClr val="00FF00"/>
          </a:solidFill>
          <a:ln>
            <a:noFill/>
          </a:ln>
        </p:spPr>
        <p:txBody>
          <a:bodyPr lIns="0" tIns="0" rIns="0" bIns="0" anchor="t" anchorCtr="0">
            <a:noAutofit/>
          </a:bodyPr>
          <a:lstStyle/>
          <a:p>
            <a:pPr marL="0" marR="0" lvl="0" indent="0" algn="ctr" rtl="0">
              <a:lnSpc>
                <a:spcPct val="100000"/>
              </a:lnSpc>
              <a:spcBef>
                <a:spcPts val="0"/>
              </a:spcBef>
              <a:spcAft>
                <a:spcPts val="0"/>
              </a:spcAft>
              <a:buNone/>
            </a:pPr>
            <a:endParaRPr/>
          </a:p>
        </p:txBody>
      </p:sp>
      <p:pic>
        <p:nvPicPr>
          <p:cNvPr id="4" name="Picture 3">
            <a:extLst>
              <a:ext uri="{FF2B5EF4-FFF2-40B4-BE49-F238E27FC236}">
                <a16:creationId xmlns:a16="http://schemas.microsoft.com/office/drawing/2014/main" id="{03F919E7-7419-414D-A5BB-8BC4C489082D}"/>
              </a:ext>
            </a:extLst>
          </p:cNvPr>
          <p:cNvPicPr>
            <a:picLocks noChangeAspect="1"/>
          </p:cNvPicPr>
          <p:nvPr/>
        </p:nvPicPr>
        <p:blipFill>
          <a:blip r:embed="rId3"/>
          <a:stretch>
            <a:fillRect/>
          </a:stretch>
        </p:blipFill>
        <p:spPr>
          <a:xfrm>
            <a:off x="3044774" y="680385"/>
            <a:ext cx="10039350" cy="6505575"/>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Shape 234"/>
          <p:cNvSpPr txBox="1">
            <a:spLocks noGrp="1"/>
          </p:cNvSpPr>
          <p:nvPr>
            <p:ph type="title"/>
          </p:nvPr>
        </p:nvSpPr>
        <p:spPr>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n-US" sz="6600" u="none" strike="noStrike" cap="none" dirty="0" err="1">
                <a:solidFill>
                  <a:srgbClr val="FFD966"/>
                </a:solidFill>
                <a:latin typeface="Arial Regular" charset="0"/>
                <a:ea typeface="Arial Regular" charset="0"/>
                <a:cs typeface="Arial Regular" charset="0"/>
                <a:sym typeface="Cabin"/>
              </a:rPr>
              <a:t>Entendiendo</a:t>
            </a:r>
            <a:r>
              <a:rPr lang="en-US" sz="6600" u="none" strike="noStrike" cap="none" dirty="0">
                <a:solidFill>
                  <a:srgbClr val="FFD966"/>
                </a:solidFill>
                <a:latin typeface="Arial Regular" charset="0"/>
                <a:ea typeface="Arial Regular" charset="0"/>
                <a:cs typeface="Arial Regular" charset="0"/>
                <a:sym typeface="Cabin"/>
              </a:rPr>
              <a:t> </a:t>
            </a:r>
            <a:r>
              <a:rPr lang="en-US" sz="6600" u="none" strike="noStrike" cap="none" dirty="0" err="1">
                <a:solidFill>
                  <a:srgbClr val="FFD966"/>
                </a:solidFill>
                <a:latin typeface="Arial Regular" charset="0"/>
                <a:ea typeface="Arial Regular" charset="0"/>
                <a:cs typeface="Arial Regular" charset="0"/>
                <a:sym typeface="Cabin"/>
              </a:rPr>
              <a:t>Expresiones</a:t>
            </a:r>
            <a:r>
              <a:rPr lang="en-US" sz="6600" u="none" strike="noStrike" cap="none" dirty="0">
                <a:solidFill>
                  <a:srgbClr val="FFD966"/>
                </a:solidFill>
                <a:latin typeface="Arial Regular" charset="0"/>
                <a:ea typeface="Arial Regular" charset="0"/>
                <a:cs typeface="Arial Regular" charset="0"/>
                <a:sym typeface="Cabin"/>
              </a:rPr>
              <a:t> </a:t>
            </a:r>
            <a:r>
              <a:rPr lang="en-US" sz="6600" u="none" strike="noStrike" cap="none" dirty="0" err="1">
                <a:solidFill>
                  <a:srgbClr val="FFD966"/>
                </a:solidFill>
                <a:latin typeface="Arial Regular" charset="0"/>
                <a:ea typeface="Arial Regular" charset="0"/>
                <a:cs typeface="Arial Regular" charset="0"/>
                <a:sym typeface="Cabin"/>
              </a:rPr>
              <a:t>Regulares</a:t>
            </a:r>
            <a:endParaRPr lang="en-US" sz="6600" u="none" strike="noStrike" cap="none" dirty="0">
              <a:solidFill>
                <a:srgbClr val="FFD966"/>
              </a:solidFill>
              <a:latin typeface="Arial Regular" charset="0"/>
              <a:ea typeface="Arial Regular" charset="0"/>
              <a:cs typeface="Arial Regular" charset="0"/>
              <a:sym typeface="Cabin"/>
            </a:endParaRPr>
          </a:p>
        </p:txBody>
      </p:sp>
      <p:sp>
        <p:nvSpPr>
          <p:cNvPr id="235" name="Shape 235"/>
          <p:cNvSpPr txBox="1">
            <a:spLocks noGrp="1"/>
          </p:cNvSpPr>
          <p:nvPr>
            <p:ph idx="1"/>
          </p:nvPr>
        </p:nvSpPr>
        <p:spPr>
          <a:xfrm>
            <a:off x="1155700" y="2603500"/>
            <a:ext cx="13932000" cy="5283767"/>
          </a:xfrm>
          <a:prstGeom prst="rect">
            <a:avLst/>
          </a:prstGeom>
          <a:noFill/>
          <a:ln>
            <a:noFill/>
          </a:ln>
        </p:spPr>
        <p:txBody>
          <a:bodyPr lIns="50800" tIns="50800" rIns="50800" bIns="50800" anchor="ctr" anchorCtr="0">
            <a:noAutofit/>
          </a:bodyPr>
          <a:lstStyle/>
          <a:p>
            <a:pPr marL="1104900" marR="0" lvl="0" indent="-603377" algn="l" rtl="0">
              <a:lnSpc>
                <a:spcPct val="100000"/>
              </a:lnSpc>
              <a:spcBef>
                <a:spcPts val="0"/>
              </a:spcBef>
              <a:spcAft>
                <a:spcPts val="0"/>
              </a:spcAft>
              <a:buClr>
                <a:schemeClr val="lt1"/>
              </a:buClr>
              <a:buSzPct val="100000"/>
              <a:buFont typeface="Cabin"/>
              <a:buChar char="•"/>
            </a:pPr>
            <a:r>
              <a:rPr lang="es-MX" sz="3600" u="none" strike="noStrike" cap="none" dirty="0">
                <a:solidFill>
                  <a:schemeClr val="lt1"/>
                </a:solidFill>
                <a:latin typeface="Arial Regular" charset="0"/>
                <a:ea typeface="Arial Regular" charset="0"/>
                <a:cs typeface="Arial Regular" charset="0"/>
                <a:sym typeface="Cabin"/>
              </a:rPr>
              <a:t>Muy poderoso y un poco críptico</a:t>
            </a:r>
          </a:p>
          <a:p>
            <a:pPr marL="1104900" marR="0" lvl="0" indent="-603377" algn="l" rtl="0">
              <a:lnSpc>
                <a:spcPct val="100000"/>
              </a:lnSpc>
              <a:spcBef>
                <a:spcPts val="2300"/>
              </a:spcBef>
              <a:spcAft>
                <a:spcPts val="0"/>
              </a:spcAft>
              <a:buClr>
                <a:schemeClr val="lt1"/>
              </a:buClr>
              <a:buSzPct val="100000"/>
              <a:buFont typeface="Cabin"/>
              <a:buChar char="•"/>
            </a:pPr>
            <a:r>
              <a:rPr lang="es-MX" sz="3600" u="none" strike="noStrike" cap="none" dirty="0">
                <a:solidFill>
                  <a:schemeClr val="lt1"/>
                </a:solidFill>
                <a:latin typeface="Arial Regular" charset="0"/>
                <a:ea typeface="Arial Regular" charset="0"/>
                <a:cs typeface="Arial Regular" charset="0"/>
                <a:sym typeface="Cabin"/>
              </a:rPr>
              <a:t>Divertido una vez que los entiendes</a:t>
            </a:r>
          </a:p>
          <a:p>
            <a:pPr marL="1104900" marR="0" lvl="0" indent="-603377" algn="l" rtl="0">
              <a:lnSpc>
                <a:spcPct val="100000"/>
              </a:lnSpc>
              <a:spcBef>
                <a:spcPts val="2300"/>
              </a:spcBef>
              <a:spcAft>
                <a:spcPts val="0"/>
              </a:spcAft>
              <a:buClr>
                <a:schemeClr val="lt1"/>
              </a:buClr>
              <a:buSzPct val="100000"/>
              <a:buFont typeface="Cabin"/>
              <a:buChar char="•"/>
            </a:pPr>
            <a:r>
              <a:rPr lang="es-MX" sz="3600" u="none" strike="noStrike" cap="none" dirty="0">
                <a:solidFill>
                  <a:schemeClr val="lt1"/>
                </a:solidFill>
                <a:latin typeface="Arial Regular" charset="0"/>
                <a:ea typeface="Arial Regular" charset="0"/>
                <a:cs typeface="Arial Regular" charset="0"/>
                <a:sym typeface="Cabin"/>
              </a:rPr>
              <a:t>Las expresiones regulares son un lenguaje en sí mismas</a:t>
            </a:r>
          </a:p>
          <a:p>
            <a:pPr marL="1104900" marR="0" lvl="0" indent="-603377" algn="l" rtl="0">
              <a:lnSpc>
                <a:spcPct val="100000"/>
              </a:lnSpc>
              <a:spcBef>
                <a:spcPts val="2300"/>
              </a:spcBef>
              <a:spcAft>
                <a:spcPts val="0"/>
              </a:spcAft>
              <a:buClr>
                <a:schemeClr val="lt1"/>
              </a:buClr>
              <a:buSzPct val="100000"/>
              <a:buFont typeface="Cabin"/>
              <a:buChar char="•"/>
            </a:pPr>
            <a:r>
              <a:rPr lang="es-MX" sz="3600" u="none" strike="noStrike" cap="none" dirty="0">
                <a:solidFill>
                  <a:schemeClr val="lt1"/>
                </a:solidFill>
                <a:latin typeface="Arial Regular" charset="0"/>
                <a:ea typeface="Arial Regular" charset="0"/>
                <a:cs typeface="Arial Regular" charset="0"/>
                <a:sym typeface="Cabin"/>
              </a:rPr>
              <a:t>Un lenguaje de </a:t>
            </a:r>
            <a:r>
              <a:rPr lang="es-MX" sz="3600" dirty="0">
                <a:solidFill>
                  <a:schemeClr val="lt1"/>
                </a:solidFill>
                <a:latin typeface="Arial Regular" charset="0"/>
                <a:ea typeface="Arial Regular" charset="0"/>
                <a:cs typeface="Arial Regular" charset="0"/>
                <a:sym typeface="Cabin"/>
              </a:rPr>
              <a:t>“caracteres marcados”</a:t>
            </a:r>
            <a:r>
              <a:rPr lang="es-MX" sz="3600" u="none" strike="noStrike" cap="none" dirty="0">
                <a:solidFill>
                  <a:schemeClr val="lt1"/>
                </a:solidFill>
                <a:latin typeface="Arial Regular" charset="0"/>
                <a:ea typeface="Arial Regular" charset="0"/>
                <a:cs typeface="Arial Regular" charset="0"/>
                <a:sym typeface="Cabin"/>
              </a:rPr>
              <a:t> – programando con caracteres</a:t>
            </a:r>
          </a:p>
          <a:p>
            <a:pPr marL="1104900" marR="0" lvl="0" indent="-603377" algn="l" rtl="0">
              <a:lnSpc>
                <a:spcPct val="100000"/>
              </a:lnSpc>
              <a:spcBef>
                <a:spcPts val="2300"/>
              </a:spcBef>
              <a:spcAft>
                <a:spcPts val="0"/>
              </a:spcAft>
              <a:buClr>
                <a:schemeClr val="lt1"/>
              </a:buClr>
              <a:buSzPct val="100000"/>
              <a:buFont typeface="Cabin"/>
              <a:buChar char="•"/>
            </a:pPr>
            <a:r>
              <a:rPr lang="es-MX" sz="3600" dirty="0">
                <a:solidFill>
                  <a:schemeClr val="lt1"/>
                </a:solidFill>
                <a:latin typeface="Arial Regular" charset="0"/>
                <a:ea typeface="Arial Regular" charset="0"/>
                <a:cs typeface="Arial Regular" charset="0"/>
                <a:sym typeface="Cabin"/>
              </a:rPr>
              <a:t>Es un tipo de lenguaje de la “vieja escuela”</a:t>
            </a:r>
            <a:r>
              <a:rPr lang="es-MX" sz="3600" u="none" strike="noStrike" cap="none" dirty="0">
                <a:solidFill>
                  <a:schemeClr val="lt1"/>
                </a:solidFill>
                <a:latin typeface="Arial Regular" charset="0"/>
                <a:ea typeface="Arial Regular" charset="0"/>
                <a:cs typeface="Arial Regular" charset="0"/>
                <a:sym typeface="Cabin"/>
              </a:rPr>
              <a:t> - compacto</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pic>
        <p:nvPicPr>
          <p:cNvPr id="240" name="Shape 240"/>
          <p:cNvPicPr preferRelativeResize="0"/>
          <p:nvPr/>
        </p:nvPicPr>
        <p:blipFill rotWithShape="1">
          <a:blip r:embed="rId3">
            <a:alphaModFix/>
          </a:blip>
          <a:srcRect/>
          <a:stretch/>
        </p:blipFill>
        <p:spPr>
          <a:xfrm>
            <a:off x="1685925" y="829037"/>
            <a:ext cx="7343776" cy="7343413"/>
          </a:xfrm>
          <a:prstGeom prst="rect">
            <a:avLst/>
          </a:prstGeom>
          <a:noFill/>
          <a:ln>
            <a:noFill/>
          </a:ln>
        </p:spPr>
      </p:pic>
      <p:sp>
        <p:nvSpPr>
          <p:cNvPr id="241" name="Shape 241"/>
          <p:cNvSpPr txBox="1"/>
          <p:nvPr/>
        </p:nvSpPr>
        <p:spPr>
          <a:xfrm>
            <a:off x="10427225" y="6931025"/>
            <a:ext cx="5152799" cy="660300"/>
          </a:xfrm>
          <a:prstGeom prst="rect">
            <a:avLst/>
          </a:prstGeom>
          <a:noFill/>
          <a:ln>
            <a:noFill/>
          </a:ln>
        </p:spPr>
        <p:txBody>
          <a:bodyPr lIns="0" tIns="0" rIns="0" bIns="0" anchor="ctr" anchorCtr="0">
            <a:noAutofit/>
          </a:bodyPr>
          <a:lstStyle/>
          <a:p>
            <a:pPr marL="0" marR="0" lvl="0" indent="0" algn="ctr" rtl="0">
              <a:lnSpc>
                <a:spcPct val="100000"/>
              </a:lnSpc>
              <a:spcBef>
                <a:spcPts val="0"/>
              </a:spcBef>
              <a:spcAft>
                <a:spcPts val="0"/>
              </a:spcAft>
              <a:buClr>
                <a:srgbClr val="FFFF00"/>
              </a:buClr>
              <a:buSzPct val="25000"/>
              <a:buFont typeface="Cabin"/>
              <a:buNone/>
            </a:pPr>
            <a:r>
              <a:rPr lang="en-US" sz="3800" u="sng" strike="noStrike" cap="none">
                <a:solidFill>
                  <a:srgbClr val="FFD966"/>
                </a:solidFill>
                <a:latin typeface="Arial Regular" charset="0"/>
                <a:ea typeface="Arial Regular" charset="0"/>
                <a:cs typeface="Arial Regular" charset="0"/>
                <a:sym typeface="Cabin"/>
                <a:hlinkClick r:id="rId4"/>
              </a:rPr>
              <a:t>http://</a:t>
            </a:r>
            <a:r>
              <a:rPr lang="en-US" sz="3800" u="sng" strike="noStrike" cap="none" dirty="0">
                <a:solidFill>
                  <a:srgbClr val="FFD966"/>
                </a:solidFill>
                <a:latin typeface="Arial Regular" charset="0"/>
                <a:ea typeface="Arial Regular" charset="0"/>
                <a:cs typeface="Arial Regular" charset="0"/>
                <a:sym typeface="Cabin"/>
                <a:hlinkClick r:id="rId4"/>
              </a:rPr>
              <a:t>xkcd.com/208/</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45"/>
        <p:cNvGrpSpPr/>
        <p:nvPr/>
      </p:nvGrpSpPr>
      <p:grpSpPr>
        <a:xfrm>
          <a:off x="0" y="0"/>
          <a:ext cx="0" cy="0"/>
          <a:chOff x="0" y="0"/>
          <a:chExt cx="0" cy="0"/>
        </a:xfrm>
      </p:grpSpPr>
      <p:sp>
        <p:nvSpPr>
          <p:cNvPr id="246" name="Shape 246"/>
          <p:cNvSpPr txBox="1">
            <a:spLocks noGrp="1"/>
          </p:cNvSpPr>
          <p:nvPr>
            <p:ph type="title"/>
          </p:nvPr>
        </p:nvSpPr>
        <p:spPr>
          <a:xfrm>
            <a:off x="870820" y="833718"/>
            <a:ext cx="14514360" cy="1706182"/>
          </a:xfrm>
          <a:prstGeom prst="rect">
            <a:avLst/>
          </a:prstGeom>
          <a:noFill/>
          <a:ln>
            <a:noFill/>
          </a:ln>
        </p:spPr>
        <p:txBody>
          <a:bodyPr lIns="50800" tIns="50800" rIns="50800" bIns="508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n-US" sz="6600" u="none" strike="noStrike" cap="none" dirty="0" err="1">
                <a:solidFill>
                  <a:srgbClr val="FFD966"/>
                </a:solidFill>
                <a:latin typeface="Arial Regular" charset="0"/>
                <a:ea typeface="Arial Regular" charset="0"/>
                <a:cs typeface="Arial Regular" charset="0"/>
                <a:sym typeface="Cabin"/>
              </a:rPr>
              <a:t>Guia</a:t>
            </a:r>
            <a:r>
              <a:rPr lang="en-US" sz="6600" u="none" strike="noStrike" cap="none" dirty="0">
                <a:solidFill>
                  <a:srgbClr val="FFD966"/>
                </a:solidFill>
                <a:latin typeface="Arial Regular" charset="0"/>
                <a:ea typeface="Arial Regular" charset="0"/>
                <a:cs typeface="Arial Regular" charset="0"/>
                <a:sym typeface="Cabin"/>
              </a:rPr>
              <a:t> </a:t>
            </a:r>
            <a:r>
              <a:rPr lang="en-US" sz="6600" u="none" strike="noStrike" cap="none" dirty="0" err="1">
                <a:solidFill>
                  <a:srgbClr val="FFD966"/>
                </a:solidFill>
                <a:latin typeface="Arial Regular" charset="0"/>
                <a:ea typeface="Arial Regular" charset="0"/>
                <a:cs typeface="Arial Regular" charset="0"/>
                <a:sym typeface="Cabin"/>
              </a:rPr>
              <a:t>rápida</a:t>
            </a:r>
            <a:r>
              <a:rPr lang="en-US" sz="6600" u="none" strike="noStrike" cap="none" dirty="0">
                <a:solidFill>
                  <a:srgbClr val="FFD966"/>
                </a:solidFill>
                <a:latin typeface="Arial Regular" charset="0"/>
                <a:ea typeface="Arial Regular" charset="0"/>
                <a:cs typeface="Arial Regular" charset="0"/>
                <a:sym typeface="Cabin"/>
              </a:rPr>
              <a:t> de </a:t>
            </a:r>
            <a:r>
              <a:rPr lang="en-US" sz="6600" u="none" strike="noStrike" cap="none" dirty="0" err="1">
                <a:solidFill>
                  <a:srgbClr val="FFD966"/>
                </a:solidFill>
                <a:latin typeface="Arial Regular" charset="0"/>
                <a:ea typeface="Arial Regular" charset="0"/>
                <a:cs typeface="Arial Regular" charset="0"/>
                <a:sym typeface="Cabin"/>
              </a:rPr>
              <a:t>Expresiones</a:t>
            </a:r>
            <a:r>
              <a:rPr lang="en-US" sz="6600" u="none" strike="noStrike" cap="none" dirty="0">
                <a:solidFill>
                  <a:srgbClr val="FFD966"/>
                </a:solidFill>
                <a:latin typeface="Arial Regular" charset="0"/>
                <a:ea typeface="Arial Regular" charset="0"/>
                <a:cs typeface="Arial Regular" charset="0"/>
                <a:sym typeface="Cabin"/>
              </a:rPr>
              <a:t> </a:t>
            </a:r>
            <a:r>
              <a:rPr lang="en-US" sz="6600" u="none" strike="noStrike" cap="none" dirty="0" err="1">
                <a:solidFill>
                  <a:srgbClr val="FFD966"/>
                </a:solidFill>
                <a:latin typeface="Arial Regular" charset="0"/>
                <a:ea typeface="Arial Regular" charset="0"/>
                <a:cs typeface="Arial Regular" charset="0"/>
                <a:sym typeface="Cabin"/>
              </a:rPr>
              <a:t>Regulares</a:t>
            </a:r>
            <a:endParaRPr lang="en-US" sz="6600" u="none" strike="noStrike" cap="none" dirty="0">
              <a:solidFill>
                <a:srgbClr val="FFD966"/>
              </a:solidFill>
              <a:latin typeface="Arial Regular" charset="0"/>
              <a:ea typeface="Arial Regular" charset="0"/>
              <a:cs typeface="Arial Regular" charset="0"/>
              <a:sym typeface="Cabin"/>
            </a:endParaRPr>
          </a:p>
        </p:txBody>
      </p:sp>
      <p:sp>
        <p:nvSpPr>
          <p:cNvPr id="247" name="Shape 247"/>
          <p:cNvSpPr txBox="1"/>
          <p:nvPr/>
        </p:nvSpPr>
        <p:spPr>
          <a:xfrm>
            <a:off x="1962062" y="2524490"/>
            <a:ext cx="12331875" cy="51944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00FF00"/>
              </a:buClr>
              <a:buSzPct val="25000"/>
              <a:buFont typeface="Arial"/>
              <a:buNone/>
            </a:pPr>
            <a:r>
              <a:rPr lang="es-MX" sz="2400" i="0" u="none" strike="noStrike" cap="none" dirty="0">
                <a:solidFill>
                  <a:srgbClr val="00FF00"/>
                </a:solidFill>
                <a:latin typeface="Courier"/>
                <a:ea typeface="Courier New"/>
                <a:cs typeface="Courier"/>
                <a:sym typeface="Courier New"/>
              </a:rPr>
              <a:t>^ </a:t>
            </a:r>
            <a:r>
              <a:rPr lang="es-MX" sz="2400" i="0" u="none" strike="noStrike" cap="none" dirty="0">
                <a:solidFill>
                  <a:schemeClr val="lt1"/>
                </a:solidFill>
                <a:latin typeface="Courier"/>
                <a:ea typeface="Courier New"/>
                <a:cs typeface="Courier"/>
                <a:sym typeface="Courier New"/>
              </a:rPr>
              <a:t>       Encuentra el </a:t>
            </a:r>
            <a:r>
              <a:rPr lang="es-MX" sz="2400" i="0" u="none" strike="noStrike" cap="none" dirty="0">
                <a:solidFill>
                  <a:srgbClr val="FF00FF"/>
                </a:solidFill>
                <a:latin typeface="Courier"/>
                <a:ea typeface="Courier New"/>
                <a:cs typeface="Courier"/>
                <a:sym typeface="Courier New"/>
              </a:rPr>
              <a:t>in</a:t>
            </a:r>
            <a:r>
              <a:rPr lang="es-MX" sz="2400" dirty="0">
                <a:solidFill>
                  <a:srgbClr val="FF00FF"/>
                </a:solidFill>
                <a:latin typeface="Courier"/>
                <a:ea typeface="Courier New"/>
                <a:cs typeface="Courier"/>
                <a:sym typeface="Courier New"/>
              </a:rPr>
              <a:t>icio</a:t>
            </a:r>
            <a:r>
              <a:rPr lang="es-MX" sz="2400" i="0" u="none" strike="noStrike" cap="none" dirty="0">
                <a:solidFill>
                  <a:schemeClr val="lt1"/>
                </a:solidFill>
                <a:latin typeface="Courier"/>
                <a:ea typeface="Courier New"/>
                <a:cs typeface="Courier"/>
                <a:sym typeface="Courier New"/>
              </a:rPr>
              <a:t> de la línea</a:t>
            </a:r>
          </a:p>
          <a:p>
            <a:pPr marL="0" marR="0" lvl="0" indent="0" algn="l" rtl="0">
              <a:lnSpc>
                <a:spcPct val="100000"/>
              </a:lnSpc>
              <a:spcBef>
                <a:spcPts val="0"/>
              </a:spcBef>
              <a:spcAft>
                <a:spcPts val="0"/>
              </a:spcAft>
              <a:buClr>
                <a:srgbClr val="00FF00"/>
              </a:buClr>
              <a:buSzPct val="25000"/>
              <a:buFont typeface="Arial"/>
              <a:buNone/>
            </a:pPr>
            <a:r>
              <a:rPr lang="es-MX" sz="2400" i="0" u="none" strike="noStrike" cap="none" dirty="0">
                <a:solidFill>
                  <a:srgbClr val="00FF00"/>
                </a:solidFill>
                <a:latin typeface="Courier"/>
                <a:ea typeface="Courier New"/>
                <a:cs typeface="Courier"/>
                <a:sym typeface="Courier New"/>
              </a:rPr>
              <a:t>$  </a:t>
            </a:r>
            <a:r>
              <a:rPr lang="es-MX" sz="2400" i="0" u="none" strike="noStrike" cap="none" dirty="0">
                <a:solidFill>
                  <a:schemeClr val="lt1"/>
                </a:solidFill>
                <a:latin typeface="Courier"/>
                <a:ea typeface="Courier New"/>
                <a:cs typeface="Courier"/>
                <a:sym typeface="Courier New"/>
              </a:rPr>
              <a:t>      Encuentra el </a:t>
            </a:r>
            <a:r>
              <a:rPr lang="es-MX" sz="2400" dirty="0">
                <a:solidFill>
                  <a:srgbClr val="FF00FF"/>
                </a:solidFill>
                <a:latin typeface="Courier"/>
                <a:ea typeface="Courier New"/>
                <a:cs typeface="Courier"/>
                <a:sym typeface="Courier New"/>
              </a:rPr>
              <a:t>final</a:t>
            </a:r>
            <a:r>
              <a:rPr lang="es-MX" sz="2400" i="0" u="none" strike="noStrike" cap="none" dirty="0">
                <a:solidFill>
                  <a:schemeClr val="lt1"/>
                </a:solidFill>
                <a:latin typeface="Courier"/>
                <a:ea typeface="Courier New"/>
                <a:cs typeface="Courier"/>
                <a:sym typeface="Courier New"/>
              </a:rPr>
              <a:t> de la línea</a:t>
            </a:r>
          </a:p>
          <a:p>
            <a:pPr lvl="0">
              <a:buClr>
                <a:srgbClr val="00FF00"/>
              </a:buClr>
              <a:buSzPct val="25000"/>
            </a:pPr>
            <a:r>
              <a:rPr lang="es-MX" sz="2400" i="0" u="none" strike="noStrike" cap="none" dirty="0">
                <a:solidFill>
                  <a:srgbClr val="00FF00"/>
                </a:solidFill>
                <a:latin typeface="Courier"/>
                <a:ea typeface="Courier New"/>
                <a:cs typeface="Courier"/>
                <a:sym typeface="Courier New"/>
              </a:rPr>
              <a:t>.</a:t>
            </a:r>
            <a:r>
              <a:rPr lang="es-MX" sz="2400" i="0" u="none" strike="noStrike" cap="none" dirty="0">
                <a:solidFill>
                  <a:schemeClr val="lt1"/>
                </a:solidFill>
                <a:latin typeface="Courier"/>
                <a:ea typeface="Courier New"/>
                <a:cs typeface="Courier"/>
                <a:sym typeface="Courier New"/>
              </a:rPr>
              <a:t>        Encuentra </a:t>
            </a:r>
            <a:r>
              <a:rPr lang="es-MX" sz="2400" dirty="0">
                <a:solidFill>
                  <a:srgbClr val="FF00FF"/>
                </a:solidFill>
                <a:latin typeface="Courier"/>
                <a:ea typeface="Courier New"/>
                <a:cs typeface="Courier"/>
                <a:sym typeface="Courier New"/>
              </a:rPr>
              <a:t>cualquier</a:t>
            </a:r>
            <a:r>
              <a:rPr lang="es-MX" sz="2400" dirty="0">
                <a:solidFill>
                  <a:schemeClr val="lt1"/>
                </a:solidFill>
                <a:latin typeface="Courier"/>
                <a:ea typeface="Courier New"/>
                <a:cs typeface="Courier"/>
                <a:sym typeface="Courier New"/>
              </a:rPr>
              <a:t> carácter</a:t>
            </a:r>
            <a:endParaRPr lang="es-MX" sz="2400" i="0" u="none" strike="noStrike" cap="none" dirty="0">
              <a:solidFill>
                <a:schemeClr val="lt1"/>
              </a:solidFill>
              <a:latin typeface="Courier"/>
              <a:ea typeface="Courier New"/>
              <a:cs typeface="Courier"/>
              <a:sym typeface="Courier New"/>
            </a:endParaRPr>
          </a:p>
          <a:p>
            <a:pPr marL="0" marR="0" lvl="0" indent="0" algn="l" rtl="0">
              <a:lnSpc>
                <a:spcPct val="100000"/>
              </a:lnSpc>
              <a:spcBef>
                <a:spcPts val="0"/>
              </a:spcBef>
              <a:spcAft>
                <a:spcPts val="0"/>
              </a:spcAft>
              <a:buClr>
                <a:srgbClr val="00FF00"/>
              </a:buClr>
              <a:buSzPct val="25000"/>
              <a:buFont typeface="Arial"/>
              <a:buNone/>
            </a:pPr>
            <a:r>
              <a:rPr lang="es-MX" sz="2400" i="0" u="none" strike="noStrike" cap="none" dirty="0">
                <a:solidFill>
                  <a:srgbClr val="00FF00"/>
                </a:solidFill>
                <a:latin typeface="Courier"/>
                <a:ea typeface="Courier New"/>
                <a:cs typeface="Courier"/>
                <a:sym typeface="Courier New"/>
              </a:rPr>
              <a:t>\s</a:t>
            </a:r>
            <a:r>
              <a:rPr lang="es-MX" sz="2400" i="0" u="none" strike="noStrike" cap="none" dirty="0">
                <a:solidFill>
                  <a:schemeClr val="lt1"/>
                </a:solidFill>
                <a:latin typeface="Courier"/>
                <a:ea typeface="Courier New"/>
                <a:cs typeface="Courier"/>
                <a:sym typeface="Courier New"/>
              </a:rPr>
              <a:t>       Encuentra </a:t>
            </a:r>
            <a:r>
              <a:rPr lang="es-MX" sz="2400" dirty="0">
                <a:solidFill>
                  <a:srgbClr val="FF00FF"/>
                </a:solidFill>
                <a:latin typeface="Courier"/>
                <a:ea typeface="Courier New"/>
                <a:cs typeface="Courier"/>
                <a:sym typeface="Courier New"/>
              </a:rPr>
              <a:t>espacio en blanco</a:t>
            </a:r>
            <a:endParaRPr lang="es-MX" sz="2400" i="0" u="none" strike="noStrike" cap="none" dirty="0">
              <a:solidFill>
                <a:srgbClr val="FF00FF"/>
              </a:solidFill>
              <a:latin typeface="Courier"/>
              <a:ea typeface="Courier New"/>
              <a:cs typeface="Courier"/>
              <a:sym typeface="Courier New"/>
            </a:endParaRPr>
          </a:p>
          <a:p>
            <a:pPr lvl="0">
              <a:buClr>
                <a:srgbClr val="00FF00"/>
              </a:buClr>
              <a:buSzPct val="25000"/>
            </a:pPr>
            <a:r>
              <a:rPr lang="es-MX" sz="2400" i="0" u="none" strike="noStrike" cap="none" dirty="0">
                <a:solidFill>
                  <a:srgbClr val="00FF00"/>
                </a:solidFill>
                <a:latin typeface="Courier"/>
                <a:ea typeface="Courier New"/>
                <a:cs typeface="Courier"/>
                <a:sym typeface="Courier New"/>
              </a:rPr>
              <a:t>\S </a:t>
            </a:r>
            <a:r>
              <a:rPr lang="es-MX" sz="2400" i="0" u="none" strike="noStrike" cap="none" dirty="0">
                <a:solidFill>
                  <a:schemeClr val="lt1"/>
                </a:solidFill>
                <a:latin typeface="Courier"/>
                <a:ea typeface="Courier New"/>
                <a:cs typeface="Courier"/>
                <a:sym typeface="Courier New"/>
              </a:rPr>
              <a:t>      Encuentra cualquier</a:t>
            </a:r>
            <a:r>
              <a:rPr lang="es-MX" sz="2400" dirty="0">
                <a:solidFill>
                  <a:schemeClr val="lt1"/>
                </a:solidFill>
                <a:latin typeface="Courier"/>
                <a:ea typeface="Courier New"/>
                <a:cs typeface="Courier"/>
                <a:sym typeface="Courier New"/>
              </a:rPr>
              <a:t> carácter que no sea </a:t>
            </a:r>
            <a:r>
              <a:rPr lang="es-MX" sz="2400" dirty="0">
                <a:solidFill>
                  <a:srgbClr val="FF00FF"/>
                </a:solidFill>
                <a:latin typeface="Courier"/>
                <a:ea typeface="Courier New"/>
                <a:cs typeface="Courier"/>
                <a:sym typeface="Courier New"/>
              </a:rPr>
              <a:t>espacio en blanco</a:t>
            </a:r>
            <a:endParaRPr lang="es-MX" sz="2400" i="0" u="none" strike="noStrike" cap="none" dirty="0">
              <a:solidFill>
                <a:schemeClr val="lt1"/>
              </a:solidFill>
              <a:latin typeface="Courier"/>
              <a:ea typeface="Courier New"/>
              <a:cs typeface="Courier"/>
              <a:sym typeface="Courier New"/>
            </a:endParaRPr>
          </a:p>
          <a:p>
            <a:pPr marL="0" marR="0" lvl="0" indent="0" algn="l" rtl="0">
              <a:lnSpc>
                <a:spcPct val="100000"/>
              </a:lnSpc>
              <a:spcBef>
                <a:spcPts val="0"/>
              </a:spcBef>
              <a:spcAft>
                <a:spcPts val="0"/>
              </a:spcAft>
              <a:buClr>
                <a:srgbClr val="00FF00"/>
              </a:buClr>
              <a:buSzPct val="25000"/>
              <a:buFont typeface="Arial"/>
              <a:buNone/>
            </a:pPr>
            <a:r>
              <a:rPr lang="es-MX" sz="2400" i="0" u="none" strike="noStrike" cap="none" dirty="0">
                <a:solidFill>
                  <a:srgbClr val="00FF00"/>
                </a:solidFill>
                <a:latin typeface="Courier"/>
                <a:ea typeface="Courier New"/>
                <a:cs typeface="Courier"/>
                <a:sym typeface="Courier New"/>
              </a:rPr>
              <a:t>*</a:t>
            </a:r>
            <a:r>
              <a:rPr lang="es-MX" sz="2400" i="0" u="none" strike="noStrike" cap="none" dirty="0">
                <a:solidFill>
                  <a:schemeClr val="lt1"/>
                </a:solidFill>
                <a:latin typeface="Courier"/>
                <a:ea typeface="Courier New"/>
                <a:cs typeface="Courier"/>
                <a:sym typeface="Courier New"/>
              </a:rPr>
              <a:t>        </a:t>
            </a:r>
            <a:r>
              <a:rPr lang="es-MX" sz="2400" i="0" u="none" strike="noStrike" cap="none" dirty="0">
                <a:solidFill>
                  <a:srgbClr val="FF00FF"/>
                </a:solidFill>
                <a:latin typeface="Courier"/>
                <a:ea typeface="Courier New"/>
                <a:cs typeface="Courier"/>
                <a:sym typeface="Courier New"/>
              </a:rPr>
              <a:t>Repite</a:t>
            </a:r>
            <a:r>
              <a:rPr lang="es-MX" sz="2400" i="0" u="none" strike="noStrike" cap="none" dirty="0">
                <a:solidFill>
                  <a:schemeClr val="lt1"/>
                </a:solidFill>
                <a:latin typeface="Courier"/>
                <a:ea typeface="Courier New"/>
                <a:cs typeface="Courier"/>
                <a:sym typeface="Courier New"/>
              </a:rPr>
              <a:t> un carácter cero o más veces</a:t>
            </a:r>
          </a:p>
          <a:p>
            <a:pPr marL="0" marR="0" lvl="0" indent="0" algn="l" rtl="0">
              <a:lnSpc>
                <a:spcPct val="100000"/>
              </a:lnSpc>
              <a:spcBef>
                <a:spcPts val="0"/>
              </a:spcBef>
              <a:spcAft>
                <a:spcPts val="0"/>
              </a:spcAft>
              <a:buClr>
                <a:srgbClr val="00FF00"/>
              </a:buClr>
              <a:buSzPct val="25000"/>
              <a:buFont typeface="Arial"/>
              <a:buNone/>
            </a:pPr>
            <a:r>
              <a:rPr lang="es-MX" sz="2400" i="0" u="none" strike="noStrike" cap="none" dirty="0">
                <a:solidFill>
                  <a:srgbClr val="00FF00"/>
                </a:solidFill>
                <a:latin typeface="Courier"/>
                <a:ea typeface="Courier New"/>
                <a:cs typeface="Courier"/>
                <a:sym typeface="Courier New"/>
              </a:rPr>
              <a:t>*?   </a:t>
            </a:r>
            <a:r>
              <a:rPr lang="es-MX" sz="2400" i="0" u="none" strike="noStrike" cap="none" dirty="0">
                <a:solidFill>
                  <a:schemeClr val="lt1"/>
                </a:solidFill>
                <a:latin typeface="Courier"/>
                <a:ea typeface="Courier New"/>
                <a:cs typeface="Courier"/>
                <a:sym typeface="Courier New"/>
              </a:rPr>
              <a:t>    </a:t>
            </a:r>
            <a:r>
              <a:rPr lang="es-MX" sz="2400" i="0" u="none" strike="noStrike" cap="none" dirty="0">
                <a:solidFill>
                  <a:srgbClr val="FF00FF"/>
                </a:solidFill>
                <a:latin typeface="Courier"/>
                <a:ea typeface="Courier New"/>
                <a:cs typeface="Courier"/>
                <a:sym typeface="Courier New"/>
              </a:rPr>
              <a:t>Repite</a:t>
            </a:r>
            <a:r>
              <a:rPr lang="es-MX" sz="2400" i="0" u="none" strike="noStrike" cap="none" dirty="0">
                <a:solidFill>
                  <a:schemeClr val="lt1"/>
                </a:solidFill>
                <a:latin typeface="Courier"/>
                <a:ea typeface="Courier New"/>
                <a:cs typeface="Courier"/>
                <a:sym typeface="Courier New"/>
              </a:rPr>
              <a:t> </a:t>
            </a:r>
            <a:r>
              <a:rPr lang="es-MX" sz="2400" dirty="0">
                <a:solidFill>
                  <a:schemeClr val="lt1"/>
                </a:solidFill>
                <a:latin typeface="Courier"/>
                <a:ea typeface="Courier New"/>
                <a:cs typeface="Courier"/>
                <a:sym typeface="Courier New"/>
              </a:rPr>
              <a:t>un carácter cero o más veces (no-codicioso)</a:t>
            </a:r>
            <a:endParaRPr lang="es-MX" sz="2400" i="0" u="none" strike="noStrike" cap="none" dirty="0">
              <a:solidFill>
                <a:schemeClr val="lt1"/>
              </a:solidFill>
              <a:latin typeface="Courier"/>
              <a:ea typeface="Courier New"/>
              <a:cs typeface="Courier"/>
              <a:sym typeface="Courier New"/>
            </a:endParaRPr>
          </a:p>
          <a:p>
            <a:pPr marL="0" marR="0" lvl="0" indent="0" algn="l" rtl="0">
              <a:lnSpc>
                <a:spcPct val="100000"/>
              </a:lnSpc>
              <a:spcBef>
                <a:spcPts val="0"/>
              </a:spcBef>
              <a:spcAft>
                <a:spcPts val="0"/>
              </a:spcAft>
              <a:buClr>
                <a:srgbClr val="00FF00"/>
              </a:buClr>
              <a:buSzPct val="25000"/>
              <a:buFont typeface="Arial"/>
              <a:buNone/>
            </a:pPr>
            <a:r>
              <a:rPr lang="es-MX" sz="2400" i="0" u="none" strike="noStrike" cap="none" dirty="0">
                <a:solidFill>
                  <a:srgbClr val="00FF00"/>
                </a:solidFill>
                <a:latin typeface="Courier"/>
                <a:ea typeface="Courier New"/>
                <a:cs typeface="Courier"/>
                <a:sym typeface="Courier New"/>
              </a:rPr>
              <a:t>+</a:t>
            </a:r>
            <a:r>
              <a:rPr lang="es-MX" sz="2400" i="0" u="none" strike="noStrike" cap="none" dirty="0">
                <a:solidFill>
                  <a:schemeClr val="lt1"/>
                </a:solidFill>
                <a:latin typeface="Courier"/>
                <a:ea typeface="Courier New"/>
                <a:cs typeface="Courier"/>
                <a:sym typeface="Courier New"/>
              </a:rPr>
              <a:t>        </a:t>
            </a:r>
            <a:r>
              <a:rPr lang="es-MX" sz="2400" i="0" u="none" strike="noStrike" cap="none" dirty="0">
                <a:solidFill>
                  <a:srgbClr val="FF00FF"/>
                </a:solidFill>
                <a:latin typeface="Courier"/>
                <a:ea typeface="Courier New"/>
                <a:cs typeface="Courier"/>
                <a:sym typeface="Courier New"/>
              </a:rPr>
              <a:t>Repite</a:t>
            </a:r>
            <a:r>
              <a:rPr lang="es-MX" sz="2400" i="0" u="none" strike="noStrike" cap="none" dirty="0">
                <a:solidFill>
                  <a:schemeClr val="lt1"/>
                </a:solidFill>
                <a:latin typeface="Courier"/>
                <a:ea typeface="Courier New"/>
                <a:cs typeface="Courier"/>
                <a:sym typeface="Courier New"/>
              </a:rPr>
              <a:t> </a:t>
            </a:r>
            <a:r>
              <a:rPr lang="es-MX" sz="2400" dirty="0">
                <a:solidFill>
                  <a:schemeClr val="lt1"/>
                </a:solidFill>
                <a:latin typeface="Courier"/>
                <a:ea typeface="Courier New"/>
                <a:cs typeface="Courier"/>
                <a:sym typeface="Courier New"/>
              </a:rPr>
              <a:t>un carácter una o más veces</a:t>
            </a:r>
            <a:endParaRPr lang="es-MX" sz="2400" i="0" u="none" strike="noStrike" cap="none" dirty="0">
              <a:solidFill>
                <a:schemeClr val="lt1"/>
              </a:solidFill>
              <a:latin typeface="Courier"/>
              <a:ea typeface="Courier New"/>
              <a:cs typeface="Courier"/>
              <a:sym typeface="Courier New"/>
            </a:endParaRPr>
          </a:p>
          <a:p>
            <a:pPr marL="0" marR="0" lvl="0" indent="0" algn="l" rtl="0">
              <a:lnSpc>
                <a:spcPct val="100000"/>
              </a:lnSpc>
              <a:spcBef>
                <a:spcPts val="0"/>
              </a:spcBef>
              <a:spcAft>
                <a:spcPts val="0"/>
              </a:spcAft>
              <a:buClr>
                <a:srgbClr val="00FF00"/>
              </a:buClr>
              <a:buSzPct val="25000"/>
              <a:buFont typeface="Arial"/>
              <a:buNone/>
            </a:pPr>
            <a:r>
              <a:rPr lang="es-MX" sz="2400" i="0" u="none" strike="noStrike" cap="none" dirty="0">
                <a:solidFill>
                  <a:srgbClr val="00FF00"/>
                </a:solidFill>
                <a:latin typeface="Courier"/>
                <a:ea typeface="Courier New"/>
                <a:cs typeface="Courier"/>
                <a:sym typeface="Courier New"/>
              </a:rPr>
              <a:t>+? </a:t>
            </a:r>
            <a:r>
              <a:rPr lang="es-MX" sz="2400" i="0" u="none" strike="noStrike" cap="none" dirty="0">
                <a:solidFill>
                  <a:schemeClr val="lt1"/>
                </a:solidFill>
                <a:latin typeface="Courier"/>
                <a:ea typeface="Courier New"/>
                <a:cs typeface="Courier"/>
                <a:sym typeface="Courier New"/>
              </a:rPr>
              <a:t>      </a:t>
            </a:r>
            <a:r>
              <a:rPr lang="es-MX" sz="2400" i="0" u="none" strike="noStrike" cap="none" dirty="0">
                <a:solidFill>
                  <a:srgbClr val="FF00FF"/>
                </a:solidFill>
                <a:latin typeface="Courier"/>
                <a:ea typeface="Courier New"/>
                <a:cs typeface="Courier"/>
                <a:sym typeface="Courier New"/>
              </a:rPr>
              <a:t>Repite</a:t>
            </a:r>
            <a:r>
              <a:rPr lang="es-MX" sz="2400" i="0" u="none" strike="noStrike" cap="none" dirty="0">
                <a:solidFill>
                  <a:schemeClr val="lt1"/>
                </a:solidFill>
                <a:latin typeface="Courier"/>
                <a:ea typeface="Courier New"/>
                <a:cs typeface="Courier"/>
                <a:sym typeface="Courier New"/>
              </a:rPr>
              <a:t> </a:t>
            </a:r>
            <a:r>
              <a:rPr lang="es-MX" sz="2400" dirty="0">
                <a:solidFill>
                  <a:schemeClr val="lt1"/>
                </a:solidFill>
                <a:latin typeface="Courier"/>
                <a:ea typeface="Courier New"/>
                <a:cs typeface="Courier"/>
                <a:sym typeface="Courier New"/>
              </a:rPr>
              <a:t>un carácter una o más veces (no-codicioso)</a:t>
            </a:r>
            <a:endParaRPr lang="es-MX" sz="2400" i="0" u="none" strike="noStrike" cap="none" dirty="0">
              <a:solidFill>
                <a:schemeClr val="lt1"/>
              </a:solidFill>
              <a:latin typeface="Courier"/>
              <a:ea typeface="Courier New"/>
              <a:cs typeface="Courier"/>
              <a:sym typeface="Courier New"/>
            </a:endParaRPr>
          </a:p>
          <a:p>
            <a:pPr marL="0" marR="0" lvl="0" indent="0" algn="l" rtl="0">
              <a:lnSpc>
                <a:spcPct val="100000"/>
              </a:lnSpc>
              <a:spcBef>
                <a:spcPts val="0"/>
              </a:spcBef>
              <a:spcAft>
                <a:spcPts val="0"/>
              </a:spcAft>
              <a:buClr>
                <a:srgbClr val="00FF00"/>
              </a:buClr>
              <a:buSzPct val="25000"/>
              <a:buFont typeface="Arial"/>
              <a:buNone/>
            </a:pPr>
            <a:r>
              <a:rPr lang="es-MX" sz="2400" i="0" u="none" strike="noStrike" cap="none" dirty="0">
                <a:solidFill>
                  <a:srgbClr val="00FF00"/>
                </a:solidFill>
                <a:latin typeface="Courier"/>
                <a:ea typeface="Courier New"/>
                <a:cs typeface="Courier"/>
                <a:sym typeface="Courier New"/>
              </a:rPr>
              <a:t>[</a:t>
            </a:r>
            <a:r>
              <a:rPr lang="es-MX" sz="2400" i="0" u="none" strike="noStrike" cap="none" dirty="0" err="1">
                <a:solidFill>
                  <a:srgbClr val="00FF00"/>
                </a:solidFill>
                <a:latin typeface="Courier"/>
                <a:ea typeface="Courier New"/>
                <a:cs typeface="Courier"/>
                <a:sym typeface="Courier New"/>
              </a:rPr>
              <a:t>aeiou</a:t>
            </a:r>
            <a:r>
              <a:rPr lang="es-MX" sz="2400" i="0" u="none" strike="noStrike" cap="none" dirty="0">
                <a:solidFill>
                  <a:srgbClr val="00FF00"/>
                </a:solidFill>
                <a:latin typeface="Courier"/>
                <a:ea typeface="Courier New"/>
                <a:cs typeface="Courier"/>
                <a:sym typeface="Courier New"/>
              </a:rPr>
              <a:t>]</a:t>
            </a:r>
            <a:r>
              <a:rPr lang="es-MX" sz="2400" i="0" u="none" strike="noStrike" cap="none" dirty="0">
                <a:solidFill>
                  <a:schemeClr val="lt1"/>
                </a:solidFill>
                <a:latin typeface="Courier"/>
                <a:ea typeface="Courier New"/>
                <a:cs typeface="Courier"/>
                <a:sym typeface="Courier New"/>
              </a:rPr>
              <a:t>  Encuentra un solo carácter en un </a:t>
            </a:r>
            <a:r>
              <a:rPr lang="es-MX" sz="2400" i="0" u="none" strike="noStrike" cap="none" dirty="0">
                <a:solidFill>
                  <a:srgbClr val="FF00FF"/>
                </a:solidFill>
                <a:latin typeface="Courier"/>
                <a:ea typeface="Courier New"/>
                <a:cs typeface="Courier"/>
                <a:sym typeface="Courier New"/>
              </a:rPr>
              <a:t>conjunto</a:t>
            </a:r>
          </a:p>
          <a:p>
            <a:pPr marL="0" marR="0" lvl="0" indent="0" algn="l" rtl="0">
              <a:lnSpc>
                <a:spcPct val="100000"/>
              </a:lnSpc>
              <a:spcBef>
                <a:spcPts val="0"/>
              </a:spcBef>
              <a:spcAft>
                <a:spcPts val="0"/>
              </a:spcAft>
              <a:buClr>
                <a:srgbClr val="00FF00"/>
              </a:buClr>
              <a:buSzPct val="25000"/>
              <a:buFont typeface="Arial"/>
              <a:buNone/>
            </a:pPr>
            <a:r>
              <a:rPr lang="es-MX" sz="2400" i="0" u="none" strike="noStrike" cap="none" dirty="0">
                <a:solidFill>
                  <a:srgbClr val="00FF00"/>
                </a:solidFill>
                <a:latin typeface="Courier"/>
                <a:ea typeface="Courier New"/>
                <a:cs typeface="Courier"/>
                <a:sym typeface="Courier New"/>
              </a:rPr>
              <a:t>[^XYZ]</a:t>
            </a:r>
            <a:r>
              <a:rPr lang="es-MX" sz="2400" i="0" u="none" strike="noStrike" cap="none" dirty="0">
                <a:solidFill>
                  <a:schemeClr val="lt1"/>
                </a:solidFill>
                <a:latin typeface="Courier"/>
                <a:ea typeface="Courier New"/>
                <a:cs typeface="Courier"/>
                <a:sym typeface="Courier New"/>
              </a:rPr>
              <a:t>   Encuentra un solo carácter que </a:t>
            </a:r>
            <a:r>
              <a:rPr lang="es-MX" sz="2400" i="0" u="none" strike="noStrike" cap="none" dirty="0">
                <a:solidFill>
                  <a:srgbClr val="FF00FF"/>
                </a:solidFill>
                <a:latin typeface="Courier"/>
                <a:ea typeface="Courier New"/>
                <a:cs typeface="Courier"/>
                <a:sym typeface="Courier New"/>
              </a:rPr>
              <a:t>no </a:t>
            </a:r>
            <a:r>
              <a:rPr lang="es-MX" sz="2400" dirty="0">
                <a:solidFill>
                  <a:schemeClr val="lt1"/>
                </a:solidFill>
                <a:latin typeface="Courier"/>
                <a:ea typeface="Courier New"/>
                <a:cs typeface="Courier"/>
                <a:sym typeface="Courier New"/>
              </a:rPr>
              <a:t>se encuentre un</a:t>
            </a:r>
            <a:r>
              <a:rPr lang="es-MX" sz="2400" i="0" u="none" strike="noStrike" cap="none" dirty="0">
                <a:solidFill>
                  <a:schemeClr val="lt1"/>
                </a:solidFill>
                <a:latin typeface="Courier"/>
                <a:ea typeface="Courier New"/>
                <a:cs typeface="Courier"/>
                <a:sym typeface="Courier New"/>
              </a:rPr>
              <a:t> </a:t>
            </a:r>
            <a:r>
              <a:rPr lang="es-MX" sz="2400" dirty="0">
                <a:solidFill>
                  <a:srgbClr val="FF00FF"/>
                </a:solidFill>
                <a:latin typeface="Courier"/>
                <a:ea typeface="Courier New"/>
                <a:cs typeface="Courier"/>
                <a:sym typeface="Courier New"/>
              </a:rPr>
              <a:t>conjunto</a:t>
            </a:r>
            <a:endParaRPr lang="es-MX" sz="2400" i="0" u="none" strike="noStrike" cap="none" dirty="0">
              <a:solidFill>
                <a:srgbClr val="FF00FF"/>
              </a:solidFill>
              <a:latin typeface="Courier"/>
              <a:ea typeface="Courier New"/>
              <a:cs typeface="Courier"/>
              <a:sym typeface="Courier New"/>
            </a:endParaRPr>
          </a:p>
          <a:p>
            <a:pPr marL="0" marR="0" lvl="0" indent="0" algn="l" rtl="0">
              <a:lnSpc>
                <a:spcPct val="100000"/>
              </a:lnSpc>
              <a:spcBef>
                <a:spcPts val="0"/>
              </a:spcBef>
              <a:spcAft>
                <a:spcPts val="0"/>
              </a:spcAft>
              <a:buClr>
                <a:srgbClr val="00FF00"/>
              </a:buClr>
              <a:buSzPct val="25000"/>
              <a:buFont typeface="Arial"/>
              <a:buNone/>
            </a:pPr>
            <a:r>
              <a:rPr lang="es-MX" sz="2400" i="0" u="none" strike="noStrike" cap="none" dirty="0">
                <a:solidFill>
                  <a:srgbClr val="00FF00"/>
                </a:solidFill>
                <a:latin typeface="Courier"/>
                <a:ea typeface="Courier New"/>
                <a:cs typeface="Courier"/>
                <a:sym typeface="Courier New"/>
              </a:rPr>
              <a:t>[a-z0-9]</a:t>
            </a:r>
            <a:r>
              <a:rPr lang="es-MX" sz="2400" i="0" u="none" strike="noStrike" cap="none" dirty="0">
                <a:solidFill>
                  <a:schemeClr val="lt1"/>
                </a:solidFill>
                <a:latin typeface="Courier"/>
                <a:ea typeface="Courier New"/>
                <a:cs typeface="Courier"/>
                <a:sym typeface="Courier New"/>
              </a:rPr>
              <a:t> El conjunto de caracteres puede incluir un </a:t>
            </a:r>
            <a:r>
              <a:rPr lang="es-MX" sz="2400" i="0" u="none" strike="noStrike" cap="none" dirty="0">
                <a:solidFill>
                  <a:srgbClr val="FF00FF"/>
                </a:solidFill>
                <a:latin typeface="Courier"/>
                <a:ea typeface="Courier New"/>
                <a:cs typeface="Courier"/>
                <a:sym typeface="Courier New"/>
              </a:rPr>
              <a:t>rango</a:t>
            </a:r>
          </a:p>
          <a:p>
            <a:pPr marL="0" marR="0" lvl="0" indent="0" algn="l" rtl="0">
              <a:lnSpc>
                <a:spcPct val="100000"/>
              </a:lnSpc>
              <a:spcBef>
                <a:spcPts val="0"/>
              </a:spcBef>
              <a:spcAft>
                <a:spcPts val="0"/>
              </a:spcAft>
              <a:buClr>
                <a:srgbClr val="00FF00"/>
              </a:buClr>
              <a:buSzPct val="25000"/>
              <a:buFont typeface="Arial"/>
              <a:buNone/>
            </a:pPr>
            <a:r>
              <a:rPr lang="es-MX" sz="2400" i="0" u="none" strike="noStrike" cap="none" dirty="0">
                <a:solidFill>
                  <a:srgbClr val="00FF00"/>
                </a:solidFill>
                <a:latin typeface="Courier"/>
                <a:ea typeface="Courier New"/>
                <a:cs typeface="Courier"/>
                <a:sym typeface="Courier New"/>
              </a:rPr>
              <a:t>( </a:t>
            </a:r>
            <a:r>
              <a:rPr lang="es-MX" sz="2400" i="0" u="none" strike="noStrike" cap="none" dirty="0">
                <a:solidFill>
                  <a:schemeClr val="lt1"/>
                </a:solidFill>
                <a:latin typeface="Courier"/>
                <a:ea typeface="Courier New"/>
                <a:cs typeface="Courier"/>
                <a:sym typeface="Courier New"/>
              </a:rPr>
              <a:t>       Indica cuando una </a:t>
            </a:r>
            <a:r>
              <a:rPr lang="es-MX" sz="2400" i="0" u="none" strike="noStrike" cap="none" dirty="0">
                <a:solidFill>
                  <a:srgbClr val="FF00FF"/>
                </a:solidFill>
                <a:latin typeface="Courier"/>
                <a:ea typeface="Courier New"/>
                <a:cs typeface="Courier"/>
                <a:sym typeface="Courier New"/>
              </a:rPr>
              <a:t>extracción</a:t>
            </a:r>
            <a:r>
              <a:rPr lang="es-MX" sz="2400" i="0" u="none" strike="noStrike" cap="none" dirty="0">
                <a:solidFill>
                  <a:schemeClr val="lt1"/>
                </a:solidFill>
                <a:latin typeface="Courier"/>
                <a:ea typeface="Courier New"/>
                <a:cs typeface="Courier"/>
                <a:sym typeface="Courier New"/>
              </a:rPr>
              <a:t> de una cadena comienza</a:t>
            </a:r>
          </a:p>
          <a:p>
            <a:pPr marL="0" marR="0" lvl="0" indent="0" algn="l" rtl="0">
              <a:lnSpc>
                <a:spcPct val="100000"/>
              </a:lnSpc>
              <a:spcBef>
                <a:spcPts val="0"/>
              </a:spcBef>
              <a:spcAft>
                <a:spcPts val="0"/>
              </a:spcAft>
              <a:buClr>
                <a:srgbClr val="00FF00"/>
              </a:buClr>
              <a:buSzPct val="25000"/>
              <a:buFont typeface="Arial"/>
              <a:buNone/>
            </a:pPr>
            <a:r>
              <a:rPr lang="es-MX" sz="2400" i="0" u="none" strike="noStrike" cap="none" dirty="0">
                <a:solidFill>
                  <a:srgbClr val="00FF00"/>
                </a:solidFill>
                <a:latin typeface="Courier"/>
                <a:ea typeface="Courier New"/>
                <a:cs typeface="Courier"/>
                <a:sym typeface="Courier New"/>
              </a:rPr>
              <a:t>)  </a:t>
            </a:r>
            <a:r>
              <a:rPr lang="es-MX" sz="2400" i="0" u="none" strike="noStrike" cap="none" dirty="0">
                <a:solidFill>
                  <a:schemeClr val="lt1"/>
                </a:solidFill>
                <a:latin typeface="Courier"/>
                <a:ea typeface="Courier New"/>
                <a:cs typeface="Courier"/>
                <a:sym typeface="Courier New"/>
              </a:rPr>
              <a:t>      Indica cuando una </a:t>
            </a:r>
            <a:r>
              <a:rPr lang="es-MX" sz="2400" i="0" u="none" strike="noStrike" cap="none" dirty="0">
                <a:solidFill>
                  <a:srgbClr val="FF00FF"/>
                </a:solidFill>
                <a:latin typeface="Courier"/>
                <a:ea typeface="Courier New"/>
                <a:cs typeface="Courier"/>
                <a:sym typeface="Courier New"/>
              </a:rPr>
              <a:t>extracción</a:t>
            </a:r>
            <a:r>
              <a:rPr lang="es-MX" sz="2400" i="0" u="none" strike="noStrike" cap="none" dirty="0">
                <a:solidFill>
                  <a:schemeClr val="lt1"/>
                </a:solidFill>
                <a:latin typeface="Courier"/>
                <a:ea typeface="Courier New"/>
                <a:cs typeface="Courier"/>
                <a:sym typeface="Courier New"/>
              </a:rPr>
              <a:t> termina</a:t>
            </a:r>
          </a:p>
        </p:txBody>
      </p:sp>
      <p:sp>
        <p:nvSpPr>
          <p:cNvPr id="2" name="TextBox 1"/>
          <p:cNvSpPr txBox="1"/>
          <p:nvPr/>
        </p:nvSpPr>
        <p:spPr>
          <a:xfrm>
            <a:off x="2984500" y="8407400"/>
            <a:ext cx="9033242" cy="461665"/>
          </a:xfrm>
          <a:prstGeom prst="rect">
            <a:avLst/>
          </a:prstGeom>
          <a:noFill/>
        </p:spPr>
        <p:txBody>
          <a:bodyPr wrap="none" rtlCol="0">
            <a:spAutoFit/>
          </a:bodyPr>
          <a:lstStyle/>
          <a:p>
            <a:r>
              <a:rPr lang="en-US" sz="2400" dirty="0">
                <a:hlinkClick r:id="rId3"/>
              </a:rPr>
              <a:t>https://es.py4e.com/lectures3/Pythonlearn-11-Regex-Handout.txt</a:t>
            </a:r>
            <a:endParaRPr lang="en-US" sz="2400" dirty="0">
              <a:solidFill>
                <a:srgbClr val="FFFF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sp>
        <p:nvSpPr>
          <p:cNvPr id="252" name="Shape 252"/>
          <p:cNvSpPr txBox="1">
            <a:spLocks noGrp="1"/>
          </p:cNvSpPr>
          <p:nvPr>
            <p:ph type="title"/>
          </p:nvPr>
        </p:nvSpPr>
        <p:spPr>
          <a:xfrm>
            <a:off x="0" y="905084"/>
            <a:ext cx="16256000" cy="1247721"/>
          </a:xfrm>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rgbClr val="00FF00"/>
              </a:buClr>
              <a:buSzPct val="25000"/>
              <a:buFont typeface="Cabin"/>
              <a:buNone/>
            </a:pPr>
            <a:r>
              <a:rPr lang="en-US" sz="7200" u="none" strike="noStrike" cap="none" dirty="0">
                <a:solidFill>
                  <a:srgbClr val="FFD966"/>
                </a:solidFill>
                <a:latin typeface="Arial Regular" charset="0"/>
                <a:ea typeface="Arial Regular" charset="0"/>
                <a:cs typeface="Arial Regular" charset="0"/>
                <a:sym typeface="Cabin"/>
              </a:rPr>
              <a:t>El </a:t>
            </a:r>
            <a:r>
              <a:rPr lang="en-US" sz="7200" u="none" strike="noStrike" cap="none" dirty="0" err="1">
                <a:solidFill>
                  <a:srgbClr val="FFD966"/>
                </a:solidFill>
                <a:latin typeface="Arial Regular" charset="0"/>
                <a:ea typeface="Arial Regular" charset="0"/>
                <a:cs typeface="Arial Regular" charset="0"/>
                <a:sym typeface="Cabin"/>
              </a:rPr>
              <a:t>Módulo</a:t>
            </a:r>
            <a:r>
              <a:rPr lang="en-US" sz="7200" u="none" strike="noStrike" cap="none" dirty="0">
                <a:solidFill>
                  <a:srgbClr val="FFD966"/>
                </a:solidFill>
                <a:latin typeface="Arial Regular" charset="0"/>
                <a:ea typeface="Arial Regular" charset="0"/>
                <a:cs typeface="Arial Regular" charset="0"/>
                <a:sym typeface="Cabin"/>
              </a:rPr>
              <a:t> de </a:t>
            </a:r>
            <a:r>
              <a:rPr lang="en-US" sz="7200" u="none" strike="noStrike" cap="none" dirty="0" err="1">
                <a:solidFill>
                  <a:srgbClr val="FFD966"/>
                </a:solidFill>
                <a:latin typeface="Arial Regular" charset="0"/>
                <a:ea typeface="Arial Regular" charset="0"/>
                <a:cs typeface="Arial Regular" charset="0"/>
                <a:sym typeface="Cabin"/>
              </a:rPr>
              <a:t>Expresiones</a:t>
            </a:r>
            <a:r>
              <a:rPr lang="en-US" sz="7200" u="none" strike="noStrike" cap="none" dirty="0">
                <a:solidFill>
                  <a:srgbClr val="FFD966"/>
                </a:solidFill>
                <a:latin typeface="Arial Regular" charset="0"/>
                <a:ea typeface="Arial Regular" charset="0"/>
                <a:cs typeface="Arial Regular" charset="0"/>
                <a:sym typeface="Cabin"/>
              </a:rPr>
              <a:t> </a:t>
            </a:r>
            <a:r>
              <a:rPr lang="en-US" sz="7200" u="none" strike="noStrike" cap="none" dirty="0" err="1">
                <a:solidFill>
                  <a:srgbClr val="FFD966"/>
                </a:solidFill>
                <a:latin typeface="Arial Regular" charset="0"/>
                <a:ea typeface="Arial Regular" charset="0"/>
                <a:cs typeface="Arial Regular" charset="0"/>
                <a:sym typeface="Cabin"/>
              </a:rPr>
              <a:t>Regulares</a:t>
            </a:r>
            <a:endParaRPr lang="en-US" sz="7200" u="none" strike="noStrike" cap="none" dirty="0">
              <a:solidFill>
                <a:srgbClr val="FFD966"/>
              </a:solidFill>
              <a:latin typeface="Arial Regular" charset="0"/>
              <a:ea typeface="Arial Regular" charset="0"/>
              <a:cs typeface="Arial Regular" charset="0"/>
              <a:sym typeface="Cabin"/>
            </a:endParaRPr>
          </a:p>
        </p:txBody>
      </p:sp>
      <p:sp>
        <p:nvSpPr>
          <p:cNvPr id="253" name="Shape 253"/>
          <p:cNvSpPr txBox="1">
            <a:spLocks noGrp="1"/>
          </p:cNvSpPr>
          <p:nvPr>
            <p:ph idx="1"/>
          </p:nvPr>
        </p:nvSpPr>
        <p:spPr>
          <a:prstGeom prst="rect">
            <a:avLst/>
          </a:prstGeom>
          <a:noFill/>
          <a:ln>
            <a:noFill/>
          </a:ln>
        </p:spPr>
        <p:txBody>
          <a:bodyPr lIns="38100" tIns="38100" rIns="38100" bIns="38100" anchor="ctr" anchorCtr="0">
            <a:noAutofit/>
          </a:bodyPr>
          <a:lstStyle/>
          <a:p>
            <a:pPr marL="749300" marR="0" lvl="0" indent="-371094" algn="l" rtl="0">
              <a:lnSpc>
                <a:spcPct val="100000"/>
              </a:lnSpc>
              <a:spcBef>
                <a:spcPts val="0"/>
              </a:spcBef>
              <a:spcAft>
                <a:spcPts val="0"/>
              </a:spcAft>
              <a:buClr>
                <a:schemeClr val="lt1"/>
              </a:buClr>
              <a:buSzPct val="100000"/>
              <a:buFont typeface="Cabin"/>
              <a:buChar char="•"/>
            </a:pPr>
            <a:r>
              <a:rPr lang="es-MX" sz="3600" u="none" strike="noStrike" cap="none" dirty="0">
                <a:solidFill>
                  <a:schemeClr val="lt1"/>
                </a:solidFill>
                <a:latin typeface="Arial Regular" charset="0"/>
                <a:ea typeface="Arial Regular" charset="0"/>
                <a:cs typeface="Arial Regular" charset="0"/>
                <a:sym typeface="Cabin"/>
              </a:rPr>
              <a:t>Antes de que puedas usar expresiones regulares en tu programa, debes importar la librería utilizando “</a:t>
            </a:r>
            <a:r>
              <a:rPr lang="es-MX" sz="3600" u="none" strike="noStrike" cap="none" dirty="0" err="1">
                <a:solidFill>
                  <a:srgbClr val="00FF00"/>
                </a:solidFill>
                <a:latin typeface="Arial Regular" charset="0"/>
                <a:ea typeface="Arial Regular" charset="0"/>
                <a:cs typeface="Arial Regular" charset="0"/>
                <a:sym typeface="Cabin"/>
              </a:rPr>
              <a:t>import</a:t>
            </a:r>
            <a:r>
              <a:rPr lang="es-MX" sz="3600" u="none" strike="noStrike" cap="none" dirty="0">
                <a:solidFill>
                  <a:srgbClr val="00FF00"/>
                </a:solidFill>
                <a:latin typeface="Arial Regular" charset="0"/>
                <a:ea typeface="Arial Regular" charset="0"/>
                <a:cs typeface="Arial Regular" charset="0"/>
                <a:sym typeface="Cabin"/>
              </a:rPr>
              <a:t> re</a:t>
            </a:r>
            <a:r>
              <a:rPr lang="es-MX" sz="3600" u="none" strike="noStrike" cap="none" dirty="0">
                <a:solidFill>
                  <a:schemeClr val="lt1"/>
                </a:solidFill>
                <a:latin typeface="Arial Regular" charset="0"/>
                <a:ea typeface="Arial Regular" charset="0"/>
                <a:cs typeface="Arial Regular" charset="0"/>
                <a:sym typeface="Cabin"/>
              </a:rPr>
              <a:t>”</a:t>
            </a:r>
          </a:p>
          <a:p>
            <a:pPr marL="749300" marR="0" lvl="0" indent="-371094" algn="l" rtl="0">
              <a:lnSpc>
                <a:spcPct val="100000"/>
              </a:lnSpc>
              <a:spcBef>
                <a:spcPts val="3500"/>
              </a:spcBef>
              <a:spcAft>
                <a:spcPts val="0"/>
              </a:spcAft>
              <a:buClr>
                <a:schemeClr val="lt1"/>
              </a:buClr>
              <a:buSzPct val="100000"/>
              <a:buFont typeface="Cabin"/>
              <a:buChar char="•"/>
            </a:pPr>
            <a:r>
              <a:rPr lang="es-MX" sz="3600" u="none" strike="noStrike" cap="none" dirty="0">
                <a:solidFill>
                  <a:schemeClr val="lt1"/>
                </a:solidFill>
                <a:latin typeface="Arial Regular" charset="0"/>
                <a:ea typeface="Arial Regular" charset="0"/>
                <a:cs typeface="Arial Regular" charset="0"/>
                <a:sym typeface="Cabin"/>
              </a:rPr>
              <a:t>Puedes usar </a:t>
            </a:r>
            <a:r>
              <a:rPr lang="es-MX" sz="3600" u="none" strike="noStrike" cap="none" dirty="0" err="1">
                <a:solidFill>
                  <a:srgbClr val="00FF00"/>
                </a:solidFill>
                <a:latin typeface="Arial Regular" charset="0"/>
                <a:ea typeface="Arial Regular" charset="0"/>
                <a:cs typeface="Arial Regular" charset="0"/>
                <a:sym typeface="Cabin"/>
              </a:rPr>
              <a:t>re.search</a:t>
            </a:r>
            <a:r>
              <a:rPr lang="es-MX" sz="3600" u="none" strike="noStrike" cap="none" dirty="0">
                <a:solidFill>
                  <a:srgbClr val="00FF00"/>
                </a:solidFill>
                <a:latin typeface="Arial Regular" charset="0"/>
                <a:ea typeface="Arial Regular" charset="0"/>
                <a:cs typeface="Arial Regular" charset="0"/>
                <a:sym typeface="Cabin"/>
              </a:rPr>
              <a:t>()</a:t>
            </a:r>
            <a:r>
              <a:rPr lang="es-MX" sz="3600" u="none" strike="noStrike" cap="none" dirty="0">
                <a:solidFill>
                  <a:schemeClr val="lt1"/>
                </a:solidFill>
                <a:latin typeface="Arial Regular" charset="0"/>
                <a:ea typeface="Arial Regular" charset="0"/>
                <a:cs typeface="Arial Regular" charset="0"/>
                <a:sym typeface="Cabin"/>
              </a:rPr>
              <a:t> </a:t>
            </a:r>
            <a:r>
              <a:rPr lang="es-MX" sz="3600" dirty="0">
                <a:solidFill>
                  <a:schemeClr val="lt1"/>
                </a:solidFill>
                <a:latin typeface="Arial Regular" charset="0"/>
                <a:ea typeface="Arial Regular" charset="0"/>
                <a:cs typeface="Arial Regular" charset="0"/>
                <a:sym typeface="Cabin"/>
              </a:rPr>
              <a:t>para ver si una cadena coincide con una expresión regular, similar a usar el método </a:t>
            </a:r>
            <a:r>
              <a:rPr lang="es-MX" sz="3600" u="none" strike="noStrike" cap="none" dirty="0" err="1">
                <a:solidFill>
                  <a:srgbClr val="FF00FF"/>
                </a:solidFill>
                <a:latin typeface="Arial Regular" charset="0"/>
                <a:ea typeface="Arial Regular" charset="0"/>
                <a:cs typeface="Arial Regular" charset="0"/>
                <a:sym typeface="Cabin"/>
              </a:rPr>
              <a:t>find</a:t>
            </a:r>
            <a:r>
              <a:rPr lang="es-MX" sz="3600" u="none" strike="noStrike" cap="none" dirty="0">
                <a:solidFill>
                  <a:srgbClr val="FF00FF"/>
                </a:solidFill>
                <a:latin typeface="Arial Regular" charset="0"/>
                <a:ea typeface="Arial Regular" charset="0"/>
                <a:cs typeface="Arial Regular" charset="0"/>
                <a:sym typeface="Cabin"/>
              </a:rPr>
              <a:t>() </a:t>
            </a:r>
            <a:r>
              <a:rPr lang="es-MX" sz="3600" dirty="0">
                <a:solidFill>
                  <a:schemeClr val="lt1"/>
                </a:solidFill>
                <a:latin typeface="Arial Regular" charset="0"/>
                <a:ea typeface="Arial Regular" charset="0"/>
                <a:cs typeface="Arial Regular" charset="0"/>
                <a:sym typeface="Cabin"/>
              </a:rPr>
              <a:t>de una cadena</a:t>
            </a:r>
            <a:endParaRPr lang="es-MX" sz="3600" u="none" strike="noStrike" cap="none" dirty="0">
              <a:solidFill>
                <a:schemeClr val="lt1"/>
              </a:solidFill>
              <a:latin typeface="Arial Regular" charset="0"/>
              <a:ea typeface="Arial Regular" charset="0"/>
              <a:cs typeface="Arial Regular" charset="0"/>
              <a:sym typeface="Cabin"/>
            </a:endParaRPr>
          </a:p>
          <a:p>
            <a:pPr marL="749300" marR="0" lvl="0" indent="-371094" algn="l" rtl="0">
              <a:lnSpc>
                <a:spcPct val="100000"/>
              </a:lnSpc>
              <a:spcBef>
                <a:spcPts val="3500"/>
              </a:spcBef>
              <a:spcAft>
                <a:spcPts val="0"/>
              </a:spcAft>
              <a:buClr>
                <a:schemeClr val="lt1"/>
              </a:buClr>
              <a:buSzPct val="100000"/>
              <a:buFont typeface="Cabin"/>
              <a:buChar char="•"/>
            </a:pPr>
            <a:r>
              <a:rPr lang="es-MX" sz="3600" u="none" strike="noStrike" cap="none" dirty="0">
                <a:solidFill>
                  <a:schemeClr val="lt1"/>
                </a:solidFill>
                <a:latin typeface="Arial Regular" charset="0"/>
                <a:ea typeface="Arial Regular" charset="0"/>
                <a:cs typeface="Arial Regular" charset="0"/>
                <a:sym typeface="Cabin"/>
              </a:rPr>
              <a:t>Puedes usar </a:t>
            </a:r>
            <a:r>
              <a:rPr lang="es-MX" sz="3600" u="none" strike="noStrike" cap="none" dirty="0" err="1">
                <a:solidFill>
                  <a:srgbClr val="00FF00"/>
                </a:solidFill>
                <a:latin typeface="Arial Regular" charset="0"/>
                <a:ea typeface="Arial Regular" charset="0"/>
                <a:cs typeface="Arial Regular" charset="0"/>
                <a:sym typeface="Cabin"/>
              </a:rPr>
              <a:t>re.findall</a:t>
            </a:r>
            <a:r>
              <a:rPr lang="es-MX" sz="3600" u="none" strike="noStrike" cap="none" dirty="0">
                <a:solidFill>
                  <a:srgbClr val="00FF00"/>
                </a:solidFill>
                <a:latin typeface="Arial Regular" charset="0"/>
                <a:ea typeface="Arial Regular" charset="0"/>
                <a:cs typeface="Arial Regular" charset="0"/>
                <a:sym typeface="Cabin"/>
              </a:rPr>
              <a:t>()</a:t>
            </a:r>
            <a:r>
              <a:rPr lang="es-MX" sz="3600" u="none" strike="noStrike" cap="none" dirty="0">
                <a:solidFill>
                  <a:schemeClr val="lt1"/>
                </a:solidFill>
                <a:latin typeface="Arial Regular" charset="0"/>
                <a:ea typeface="Arial Regular" charset="0"/>
                <a:cs typeface="Arial Regular" charset="0"/>
                <a:sym typeface="Cabin"/>
              </a:rPr>
              <a:t> para extraer porciones de una cadena que coincidan con tu expresión regular, similar a la combinación de </a:t>
            </a:r>
            <a:r>
              <a:rPr lang="es-MX" sz="3600" u="none" strike="noStrike" cap="none" dirty="0" err="1">
                <a:solidFill>
                  <a:srgbClr val="FF00FF"/>
                </a:solidFill>
                <a:latin typeface="Arial Regular" charset="0"/>
                <a:ea typeface="Arial Regular" charset="0"/>
                <a:cs typeface="Arial Regular" charset="0"/>
                <a:sym typeface="Cabin"/>
              </a:rPr>
              <a:t>find</a:t>
            </a:r>
            <a:r>
              <a:rPr lang="es-MX" sz="3600" u="none" strike="noStrike" cap="none" dirty="0">
                <a:solidFill>
                  <a:srgbClr val="FF00FF"/>
                </a:solidFill>
                <a:latin typeface="Arial Regular" charset="0"/>
                <a:ea typeface="Arial Regular" charset="0"/>
                <a:cs typeface="Arial Regular" charset="0"/>
                <a:sym typeface="Cabin"/>
              </a:rPr>
              <a:t>()</a:t>
            </a:r>
            <a:r>
              <a:rPr lang="es-MX" sz="3600" u="none" strike="noStrike" cap="none" dirty="0">
                <a:solidFill>
                  <a:schemeClr val="lt1"/>
                </a:solidFill>
                <a:latin typeface="Arial Regular" charset="0"/>
                <a:ea typeface="Arial Regular" charset="0"/>
                <a:cs typeface="Arial Regular" charset="0"/>
                <a:sym typeface="Cabin"/>
              </a:rPr>
              <a:t> y rebanado de cadenas:  </a:t>
            </a:r>
            <a:r>
              <a:rPr lang="es-MX" sz="3600" u="none" strike="noStrike" cap="none" dirty="0" err="1">
                <a:solidFill>
                  <a:srgbClr val="FF00FF"/>
                </a:solidFill>
                <a:latin typeface="Arial Regular" charset="0"/>
                <a:ea typeface="Arial Regular" charset="0"/>
                <a:cs typeface="Arial Regular" charset="0"/>
                <a:sym typeface="Cabin"/>
              </a:rPr>
              <a:t>var</a:t>
            </a:r>
            <a:r>
              <a:rPr lang="es-MX" sz="3600" u="none" strike="noStrike" cap="none" dirty="0">
                <a:solidFill>
                  <a:srgbClr val="FF00FF"/>
                </a:solidFill>
                <a:latin typeface="Arial Regular" charset="0"/>
                <a:ea typeface="Arial Regular" charset="0"/>
                <a:cs typeface="Arial Regular" charset="0"/>
                <a:sym typeface="Cabin"/>
              </a:rPr>
              <a:t>[5:10]</a:t>
            </a:r>
            <a:r>
              <a:rPr lang="es-MX" sz="3600" u="none" strike="noStrike" cap="none" dirty="0">
                <a:solidFill>
                  <a:srgbClr val="FFFF00"/>
                </a:solidFill>
                <a:latin typeface="Arial Regular" charset="0"/>
                <a:ea typeface="Arial Regular" charset="0"/>
                <a:cs typeface="Arial Regular" charset="0"/>
                <a:sym typeface="Cabin"/>
              </a:rPr>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sp>
        <p:nvSpPr>
          <p:cNvPr id="258" name="Shape 258"/>
          <p:cNvSpPr txBox="1">
            <a:spLocks noGrp="1"/>
          </p:cNvSpPr>
          <p:nvPr>
            <p:ph type="title"/>
          </p:nvPr>
        </p:nvSpPr>
        <p:spPr>
          <a:prstGeom prst="rect">
            <a:avLst/>
          </a:prstGeom>
          <a:noFill/>
          <a:ln>
            <a:noFill/>
          </a:ln>
        </p:spPr>
        <p:txBody>
          <a:bodyPr lIns="38100" tIns="38100" rIns="38100" bIns="38100" anchor="ctr" anchorCtr="0">
            <a:noAutofit/>
          </a:bodyPr>
          <a:lstStyle/>
          <a:p>
            <a:pPr marL="0" marR="0" lvl="0" indent="0" algn="ctr" rtl="0">
              <a:lnSpc>
                <a:spcPct val="100000"/>
              </a:lnSpc>
              <a:spcBef>
                <a:spcPts val="0"/>
              </a:spcBef>
              <a:spcAft>
                <a:spcPts val="0"/>
              </a:spcAft>
              <a:buClr>
                <a:schemeClr val="lt1"/>
              </a:buClr>
              <a:buSzPct val="25000"/>
              <a:buFont typeface="Cabin"/>
              <a:buNone/>
            </a:pPr>
            <a:r>
              <a:rPr lang="en-US" sz="7600" u="none" strike="noStrike" cap="none" dirty="0" err="1">
                <a:solidFill>
                  <a:srgbClr val="FFD966"/>
                </a:solidFill>
                <a:latin typeface="Arial Regular" charset="0"/>
                <a:ea typeface="Arial Regular" charset="0"/>
                <a:cs typeface="Arial Regular" charset="0"/>
                <a:sym typeface="Cabin"/>
              </a:rPr>
              <a:t>Usando</a:t>
            </a:r>
            <a:r>
              <a:rPr lang="en-US" sz="7600" u="none" strike="noStrike" cap="none" dirty="0">
                <a:solidFill>
                  <a:srgbClr val="FFD966"/>
                </a:solidFill>
                <a:latin typeface="Arial Regular" charset="0"/>
                <a:ea typeface="Arial Regular" charset="0"/>
                <a:cs typeface="Arial Regular" charset="0"/>
                <a:sym typeface="Cabin"/>
              </a:rPr>
              <a:t> </a:t>
            </a:r>
            <a:r>
              <a:rPr lang="en-US" sz="7600" u="none" strike="noStrike" cap="none" dirty="0" err="1">
                <a:solidFill>
                  <a:srgbClr val="00FF00"/>
                </a:solidFill>
                <a:latin typeface="Arial Regular" charset="0"/>
                <a:ea typeface="Arial Regular" charset="0"/>
                <a:cs typeface="Arial Regular" charset="0"/>
                <a:sym typeface="Cabin"/>
              </a:rPr>
              <a:t>re.search</a:t>
            </a:r>
            <a:r>
              <a:rPr lang="en-US" sz="7600" u="none" strike="noStrike" cap="none" dirty="0">
                <a:solidFill>
                  <a:srgbClr val="00FF00"/>
                </a:solidFill>
                <a:latin typeface="Arial Regular" charset="0"/>
                <a:ea typeface="Arial Regular" charset="0"/>
                <a:cs typeface="Arial Regular" charset="0"/>
                <a:sym typeface="Cabin"/>
              </a:rPr>
              <a:t>()</a:t>
            </a:r>
            <a:r>
              <a:rPr lang="en-US" sz="7600" u="none" strike="noStrike" cap="none" dirty="0">
                <a:solidFill>
                  <a:srgbClr val="FFD966"/>
                </a:solidFill>
                <a:latin typeface="Arial Regular" charset="0"/>
                <a:ea typeface="Arial Regular" charset="0"/>
                <a:cs typeface="Arial Regular" charset="0"/>
                <a:sym typeface="Cabin"/>
              </a:rPr>
              <a:t> Como </a:t>
            </a:r>
            <a:r>
              <a:rPr lang="en-US" sz="7600" u="none" strike="noStrike" cap="none" dirty="0">
                <a:solidFill>
                  <a:srgbClr val="FF00FF"/>
                </a:solidFill>
                <a:latin typeface="Arial Regular" charset="0"/>
                <a:ea typeface="Arial Regular" charset="0"/>
                <a:cs typeface="Arial Regular" charset="0"/>
                <a:sym typeface="Cabin"/>
              </a:rPr>
              <a:t>find()</a:t>
            </a:r>
          </a:p>
        </p:txBody>
      </p:sp>
      <p:sp>
        <p:nvSpPr>
          <p:cNvPr id="259" name="Shape 259"/>
          <p:cNvSpPr txBox="1"/>
          <p:nvPr/>
        </p:nvSpPr>
        <p:spPr>
          <a:xfrm>
            <a:off x="8371600" y="3410950"/>
            <a:ext cx="7579499" cy="3852300"/>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rgbClr val="00FF00"/>
              </a:buClr>
              <a:buSzPct val="25000"/>
              <a:buFont typeface="Cabin"/>
              <a:buNone/>
            </a:pPr>
            <a:r>
              <a:rPr lang="en-US" sz="2400" i="0" u="none" strike="noStrike" cap="none" dirty="0">
                <a:solidFill>
                  <a:srgbClr val="00FF00"/>
                </a:solidFill>
                <a:latin typeface="Courier"/>
                <a:ea typeface="Courier New"/>
                <a:cs typeface="Courier"/>
                <a:sym typeface="Courier New"/>
              </a:rPr>
              <a:t>import re</a:t>
            </a:r>
          </a:p>
          <a:p>
            <a:pPr marL="0" marR="0" lvl="0" indent="0" algn="ctr" rtl="0">
              <a:lnSpc>
                <a:spcPct val="100000"/>
              </a:lnSpc>
              <a:spcBef>
                <a:spcPts val="0"/>
              </a:spcBef>
              <a:spcAft>
                <a:spcPts val="0"/>
              </a:spcAft>
              <a:buNone/>
            </a:pPr>
            <a:endParaRPr sz="2400" i="0" u="none" strike="noStrike" cap="none" dirty="0">
              <a:solidFill>
                <a:srgbClr val="00FF00"/>
              </a:solidFill>
              <a:latin typeface="Courier"/>
              <a:ea typeface="Courier New"/>
              <a:cs typeface="Courier"/>
              <a:sym typeface="Courier New"/>
            </a:endParaRPr>
          </a:p>
          <a:p>
            <a:pPr marL="0" marR="0" lvl="0" indent="0" algn="l" rtl="0">
              <a:lnSpc>
                <a:spcPct val="100000"/>
              </a:lnSpc>
              <a:spcBef>
                <a:spcPts val="0"/>
              </a:spcBef>
              <a:spcAft>
                <a:spcPts val="0"/>
              </a:spcAft>
              <a:buClr>
                <a:schemeClr val="lt1"/>
              </a:buClr>
              <a:buSzPct val="25000"/>
              <a:buFont typeface="Cabin"/>
              <a:buNone/>
            </a:pPr>
            <a:r>
              <a:rPr lang="en-US" sz="2400" i="0" u="none" strike="noStrike" cap="none" dirty="0" err="1">
                <a:solidFill>
                  <a:schemeClr val="lt1"/>
                </a:solidFill>
                <a:latin typeface="Courier"/>
                <a:ea typeface="Courier New"/>
                <a:cs typeface="Courier"/>
                <a:sym typeface="Courier New"/>
              </a:rPr>
              <a:t>manejador</a:t>
            </a:r>
            <a:r>
              <a:rPr lang="en-US" sz="2400" i="0" u="none" strike="noStrike" cap="none" dirty="0">
                <a:solidFill>
                  <a:schemeClr val="lt1"/>
                </a:solidFill>
                <a:latin typeface="Courier"/>
                <a:ea typeface="Courier New"/>
                <a:cs typeface="Courier"/>
                <a:sym typeface="Courier New"/>
              </a:rPr>
              <a:t> = open('mbox-short.txt')</a:t>
            </a:r>
          </a:p>
          <a:p>
            <a:pPr marL="0" marR="0" lvl="0" indent="0" algn="l" rtl="0">
              <a:lnSpc>
                <a:spcPct val="100000"/>
              </a:lnSpc>
              <a:spcBef>
                <a:spcPts val="0"/>
              </a:spcBef>
              <a:spcAft>
                <a:spcPts val="0"/>
              </a:spcAft>
              <a:buClr>
                <a:schemeClr val="lt1"/>
              </a:buClr>
              <a:buSzPct val="25000"/>
              <a:buFont typeface="Cabin"/>
              <a:buNone/>
            </a:pPr>
            <a:r>
              <a:rPr lang="en-US" sz="2400" i="0" u="none" strike="noStrike" cap="none" dirty="0">
                <a:solidFill>
                  <a:schemeClr val="lt1"/>
                </a:solidFill>
                <a:latin typeface="Courier"/>
                <a:ea typeface="Courier New"/>
                <a:cs typeface="Courier"/>
                <a:sym typeface="Courier New"/>
              </a:rPr>
              <a:t>for </a:t>
            </a:r>
            <a:r>
              <a:rPr lang="en-US" sz="2400" i="0" u="none" strike="noStrike" cap="none" dirty="0" err="1">
                <a:solidFill>
                  <a:schemeClr val="lt1"/>
                </a:solidFill>
                <a:latin typeface="Courier"/>
                <a:ea typeface="Courier New"/>
                <a:cs typeface="Courier"/>
                <a:sym typeface="Courier New"/>
              </a:rPr>
              <a:t>linea</a:t>
            </a:r>
            <a:r>
              <a:rPr lang="en-US" sz="2400" i="0" u="none" strike="noStrike" cap="none" dirty="0">
                <a:solidFill>
                  <a:schemeClr val="lt1"/>
                </a:solidFill>
                <a:latin typeface="Courier"/>
                <a:ea typeface="Courier New"/>
                <a:cs typeface="Courier"/>
                <a:sym typeface="Courier New"/>
              </a:rPr>
              <a:t> in </a:t>
            </a:r>
            <a:r>
              <a:rPr lang="en-US" sz="2400" i="0" u="none" strike="noStrike" cap="none" dirty="0" err="1">
                <a:solidFill>
                  <a:schemeClr val="lt1"/>
                </a:solidFill>
                <a:latin typeface="Courier"/>
                <a:ea typeface="Courier New"/>
                <a:cs typeface="Courier"/>
                <a:sym typeface="Courier New"/>
              </a:rPr>
              <a:t>manejador</a:t>
            </a:r>
            <a:r>
              <a:rPr lang="en-US" sz="2400" i="0" u="none" strike="noStrike" cap="none" dirty="0">
                <a:solidFill>
                  <a:schemeClr val="lt1"/>
                </a:solidFill>
                <a:latin typeface="Courier"/>
                <a:ea typeface="Courier New"/>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2400" i="0" u="none" strike="noStrike" cap="none" dirty="0">
                <a:solidFill>
                  <a:schemeClr val="lt1"/>
                </a:solidFill>
                <a:latin typeface="Courier"/>
                <a:ea typeface="Courier New"/>
                <a:cs typeface="Courier"/>
                <a:sym typeface="Courier New"/>
              </a:rPr>
              <a:t>    </a:t>
            </a:r>
            <a:r>
              <a:rPr lang="en-US" sz="2400" i="0" u="none" strike="noStrike" cap="none" dirty="0" err="1">
                <a:solidFill>
                  <a:schemeClr val="lt1"/>
                </a:solidFill>
                <a:latin typeface="Courier"/>
                <a:ea typeface="Courier New"/>
                <a:cs typeface="Courier"/>
                <a:sym typeface="Courier New"/>
              </a:rPr>
              <a:t>linea</a:t>
            </a:r>
            <a:r>
              <a:rPr lang="en-US" sz="2400" i="0" u="none" strike="noStrike" cap="none" dirty="0">
                <a:solidFill>
                  <a:schemeClr val="lt1"/>
                </a:solidFill>
                <a:latin typeface="Courier"/>
                <a:ea typeface="Courier New"/>
                <a:cs typeface="Courier"/>
                <a:sym typeface="Courier New"/>
              </a:rPr>
              <a:t> = </a:t>
            </a:r>
            <a:r>
              <a:rPr lang="en-US" sz="2400" i="0" u="none" strike="noStrike" cap="none" dirty="0" err="1">
                <a:solidFill>
                  <a:schemeClr val="lt1"/>
                </a:solidFill>
                <a:latin typeface="Courier"/>
                <a:ea typeface="Courier New"/>
                <a:cs typeface="Courier"/>
                <a:sym typeface="Courier New"/>
              </a:rPr>
              <a:t>linea.rstrip</a:t>
            </a:r>
            <a:r>
              <a:rPr lang="en-US" sz="2400" i="0" u="none" strike="noStrike" cap="none" dirty="0">
                <a:solidFill>
                  <a:schemeClr val="lt1"/>
                </a:solidFill>
                <a:latin typeface="Courier"/>
                <a:ea typeface="Courier New"/>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2400" i="0" u="none" strike="noStrike" cap="none" dirty="0">
                <a:solidFill>
                  <a:schemeClr val="lt1"/>
                </a:solidFill>
                <a:latin typeface="Courier"/>
                <a:ea typeface="Courier New"/>
                <a:cs typeface="Courier"/>
                <a:sym typeface="Courier New"/>
              </a:rPr>
              <a:t>    if </a:t>
            </a:r>
            <a:r>
              <a:rPr lang="en-US" sz="2400" i="0" u="none" strike="noStrike" cap="none" dirty="0" err="1">
                <a:solidFill>
                  <a:srgbClr val="00FF00"/>
                </a:solidFill>
                <a:latin typeface="Courier"/>
                <a:ea typeface="Courier New"/>
                <a:cs typeface="Courier"/>
                <a:sym typeface="Courier New"/>
              </a:rPr>
              <a:t>re.search</a:t>
            </a:r>
            <a:r>
              <a:rPr lang="en-US" sz="2400" i="0" u="none" strike="noStrike" cap="none" dirty="0">
                <a:solidFill>
                  <a:srgbClr val="00FF00"/>
                </a:solidFill>
                <a:latin typeface="Courier"/>
                <a:ea typeface="Courier New"/>
                <a:cs typeface="Courier"/>
                <a:sym typeface="Courier New"/>
              </a:rPr>
              <a:t>('From:', </a:t>
            </a:r>
            <a:r>
              <a:rPr lang="en-US" sz="2400" i="0" u="none" strike="noStrike" cap="none" dirty="0" err="1">
                <a:solidFill>
                  <a:srgbClr val="00FF00"/>
                </a:solidFill>
                <a:latin typeface="Courier"/>
                <a:ea typeface="Courier New"/>
                <a:cs typeface="Courier"/>
                <a:sym typeface="Courier New"/>
              </a:rPr>
              <a:t>linea</a:t>
            </a:r>
            <a:r>
              <a:rPr lang="en-US" sz="2400" i="0" u="none" strike="noStrike" cap="none" dirty="0">
                <a:solidFill>
                  <a:srgbClr val="00FF00"/>
                </a:solidFill>
                <a:latin typeface="Courier"/>
                <a:ea typeface="Courier New"/>
                <a:cs typeface="Courier"/>
                <a:sym typeface="Courier New"/>
              </a:rPr>
              <a:t>)</a:t>
            </a:r>
            <a:r>
              <a:rPr lang="en-US" sz="2400" i="0" u="none" strike="noStrike" cap="none" dirty="0">
                <a:solidFill>
                  <a:schemeClr val="lt1"/>
                </a:solidFill>
                <a:latin typeface="Courier"/>
                <a:ea typeface="Courier New"/>
                <a:cs typeface="Courier"/>
                <a:sym typeface="Courier New"/>
              </a:rPr>
              <a:t> :</a:t>
            </a:r>
          </a:p>
          <a:p>
            <a:pPr marL="0" marR="0" lvl="0" indent="0" algn="l" rtl="0">
              <a:lnSpc>
                <a:spcPct val="100000"/>
              </a:lnSpc>
              <a:spcBef>
                <a:spcPts val="0"/>
              </a:spcBef>
              <a:spcAft>
                <a:spcPts val="0"/>
              </a:spcAft>
              <a:buClr>
                <a:schemeClr val="lt1"/>
              </a:buClr>
              <a:buSzPct val="25000"/>
              <a:buFont typeface="Cabin"/>
              <a:buNone/>
            </a:pPr>
            <a:r>
              <a:rPr lang="en-US" sz="2400" i="0" u="none" strike="noStrike" cap="none" dirty="0">
                <a:solidFill>
                  <a:schemeClr val="lt1"/>
                </a:solidFill>
                <a:latin typeface="Courier"/>
                <a:ea typeface="Courier New"/>
                <a:cs typeface="Courier"/>
                <a:sym typeface="Courier New"/>
              </a:rPr>
              <a:t>        print(</a:t>
            </a:r>
            <a:r>
              <a:rPr lang="en-US" sz="2400" i="0" u="none" strike="noStrike" cap="none" dirty="0" err="1">
                <a:solidFill>
                  <a:schemeClr val="lt1"/>
                </a:solidFill>
                <a:latin typeface="Courier"/>
                <a:ea typeface="Courier New"/>
                <a:cs typeface="Courier"/>
                <a:sym typeface="Courier New"/>
              </a:rPr>
              <a:t>linea</a:t>
            </a:r>
            <a:r>
              <a:rPr lang="en-US" sz="2400" i="0" u="none" strike="noStrike" cap="none" dirty="0">
                <a:solidFill>
                  <a:schemeClr val="lt1"/>
                </a:solidFill>
                <a:latin typeface="Courier"/>
                <a:ea typeface="Courier New"/>
                <a:cs typeface="Courier"/>
                <a:sym typeface="Courier New"/>
              </a:rPr>
              <a:t>)</a:t>
            </a:r>
          </a:p>
        </p:txBody>
      </p:sp>
      <p:sp>
        <p:nvSpPr>
          <p:cNvPr id="260" name="Shape 260"/>
          <p:cNvSpPr txBox="1"/>
          <p:nvPr/>
        </p:nvSpPr>
        <p:spPr>
          <a:xfrm>
            <a:off x="985838" y="3652600"/>
            <a:ext cx="6997186" cy="3232199"/>
          </a:xfrm>
          <a:prstGeom prst="rect">
            <a:avLst/>
          </a:prstGeom>
          <a:noFill/>
          <a:ln>
            <a:noFill/>
          </a:ln>
        </p:spPr>
        <p:txBody>
          <a:bodyPr lIns="0" tIns="0" rIns="0" bIns="0" anchor="ctr" anchorCtr="0">
            <a:noAutofit/>
          </a:bodyPr>
          <a:lstStyle/>
          <a:p>
            <a:pPr marL="0" marR="0" lvl="0" indent="0" algn="l" rtl="0">
              <a:lnSpc>
                <a:spcPct val="100000"/>
              </a:lnSpc>
              <a:spcBef>
                <a:spcPts val="0"/>
              </a:spcBef>
              <a:spcAft>
                <a:spcPts val="0"/>
              </a:spcAft>
              <a:buClr>
                <a:schemeClr val="lt1"/>
              </a:buClr>
              <a:buSzPct val="25000"/>
              <a:buFont typeface="Cabin"/>
              <a:buNone/>
            </a:pPr>
            <a:r>
              <a:rPr lang="en-US" sz="2400" i="0" u="none" strike="noStrike" cap="none" dirty="0" err="1">
                <a:solidFill>
                  <a:schemeClr val="lt1"/>
                </a:solidFill>
                <a:latin typeface="Courier"/>
                <a:ea typeface="Courier New"/>
                <a:cs typeface="Courier"/>
                <a:sym typeface="Courier New"/>
              </a:rPr>
              <a:t>manejador</a:t>
            </a:r>
            <a:r>
              <a:rPr lang="en-US" sz="2400" i="0" u="none" strike="noStrike" cap="none" dirty="0">
                <a:solidFill>
                  <a:schemeClr val="lt1"/>
                </a:solidFill>
                <a:latin typeface="Courier"/>
                <a:ea typeface="Courier New"/>
                <a:cs typeface="Courier"/>
                <a:sym typeface="Courier New"/>
              </a:rPr>
              <a:t> = open('mbox-short.txt')</a:t>
            </a:r>
          </a:p>
          <a:p>
            <a:pPr lvl="0">
              <a:buClr>
                <a:schemeClr val="lt1"/>
              </a:buClr>
              <a:buSzPct val="25000"/>
            </a:pPr>
            <a:r>
              <a:rPr lang="en-US" sz="2400" i="0" u="none" strike="noStrike" cap="none" dirty="0">
                <a:solidFill>
                  <a:schemeClr val="lt1"/>
                </a:solidFill>
                <a:latin typeface="Courier"/>
                <a:ea typeface="Courier New"/>
                <a:cs typeface="Courier"/>
                <a:sym typeface="Courier New"/>
              </a:rPr>
              <a:t>for </a:t>
            </a:r>
            <a:r>
              <a:rPr lang="en-US" sz="2400" i="0" u="none" strike="noStrike" cap="none" dirty="0" err="1">
                <a:solidFill>
                  <a:schemeClr val="lt1"/>
                </a:solidFill>
                <a:latin typeface="Courier"/>
                <a:ea typeface="Courier New"/>
                <a:cs typeface="Courier"/>
                <a:sym typeface="Courier New"/>
              </a:rPr>
              <a:t>linea</a:t>
            </a:r>
            <a:r>
              <a:rPr lang="en-US" sz="2400" i="0" u="none" strike="noStrike" cap="none" dirty="0">
                <a:solidFill>
                  <a:schemeClr val="lt1"/>
                </a:solidFill>
                <a:latin typeface="Courier"/>
                <a:ea typeface="Courier New"/>
                <a:cs typeface="Courier"/>
                <a:sym typeface="Courier New"/>
              </a:rPr>
              <a:t> in </a:t>
            </a:r>
            <a:r>
              <a:rPr lang="en-US" sz="2400" dirty="0" err="1">
                <a:solidFill>
                  <a:schemeClr val="lt1"/>
                </a:solidFill>
                <a:latin typeface="Courier"/>
                <a:ea typeface="Courier New"/>
                <a:cs typeface="Courier"/>
                <a:sym typeface="Courier New"/>
              </a:rPr>
              <a:t>manejador</a:t>
            </a:r>
            <a:r>
              <a:rPr lang="en-US" sz="2400" dirty="0">
                <a:solidFill>
                  <a:schemeClr val="lt1"/>
                </a:solidFill>
                <a:latin typeface="Courier"/>
                <a:ea typeface="Courier New"/>
                <a:cs typeface="Courier"/>
                <a:sym typeface="Courier New"/>
              </a:rPr>
              <a:t>:</a:t>
            </a:r>
            <a:endParaRPr lang="en-US" sz="2400" i="0" u="none" strike="noStrike" cap="none" dirty="0">
              <a:solidFill>
                <a:schemeClr val="lt1"/>
              </a:solidFill>
              <a:latin typeface="Courier"/>
              <a:ea typeface="Courier New"/>
              <a:cs typeface="Courier"/>
              <a:sym typeface="Courier New"/>
            </a:endParaRPr>
          </a:p>
          <a:p>
            <a:pPr marL="0" marR="0" lvl="0" indent="0" algn="l" rtl="0">
              <a:lnSpc>
                <a:spcPct val="100000"/>
              </a:lnSpc>
              <a:spcBef>
                <a:spcPts val="0"/>
              </a:spcBef>
              <a:spcAft>
                <a:spcPts val="0"/>
              </a:spcAft>
              <a:buClr>
                <a:schemeClr val="lt1"/>
              </a:buClr>
              <a:buSzPct val="25000"/>
              <a:buFont typeface="Cabin"/>
              <a:buNone/>
            </a:pPr>
            <a:r>
              <a:rPr lang="en-US" sz="2400" i="0" u="none" strike="noStrike" cap="none" dirty="0">
                <a:solidFill>
                  <a:schemeClr val="lt1"/>
                </a:solidFill>
                <a:latin typeface="Courier"/>
                <a:ea typeface="Courier New"/>
                <a:cs typeface="Courier"/>
                <a:sym typeface="Courier New"/>
              </a:rPr>
              <a:t>    </a:t>
            </a:r>
            <a:r>
              <a:rPr lang="en-US" sz="2400" i="0" u="none" strike="noStrike" cap="none" dirty="0" err="1">
                <a:solidFill>
                  <a:schemeClr val="lt1"/>
                </a:solidFill>
                <a:latin typeface="Courier"/>
                <a:ea typeface="Courier New"/>
                <a:cs typeface="Courier"/>
                <a:sym typeface="Courier New"/>
              </a:rPr>
              <a:t>linea</a:t>
            </a:r>
            <a:r>
              <a:rPr lang="en-US" sz="2400" i="0" u="none" strike="noStrike" cap="none" dirty="0">
                <a:solidFill>
                  <a:schemeClr val="lt1"/>
                </a:solidFill>
                <a:latin typeface="Courier"/>
                <a:ea typeface="Courier New"/>
                <a:cs typeface="Courier"/>
                <a:sym typeface="Courier New"/>
              </a:rPr>
              <a:t> = </a:t>
            </a:r>
            <a:r>
              <a:rPr lang="en-US" sz="2400" i="0" u="none" strike="noStrike" cap="none" dirty="0" err="1">
                <a:solidFill>
                  <a:schemeClr val="lt1"/>
                </a:solidFill>
                <a:latin typeface="Courier"/>
                <a:ea typeface="Courier New"/>
                <a:cs typeface="Courier"/>
                <a:sym typeface="Courier New"/>
              </a:rPr>
              <a:t>linea.rstrip</a:t>
            </a:r>
            <a:r>
              <a:rPr lang="en-US" sz="2400" i="0" u="none" strike="noStrike" cap="none" dirty="0">
                <a:solidFill>
                  <a:schemeClr val="lt1"/>
                </a:solidFill>
                <a:latin typeface="Courier"/>
                <a:ea typeface="Courier New"/>
                <a:cs typeface="Courier"/>
                <a:sym typeface="Courier New"/>
              </a:rPr>
              <a:t>()</a:t>
            </a:r>
          </a:p>
          <a:p>
            <a:pPr marL="0" marR="0" lvl="0" indent="0" algn="l" rtl="0">
              <a:lnSpc>
                <a:spcPct val="100000"/>
              </a:lnSpc>
              <a:spcBef>
                <a:spcPts val="0"/>
              </a:spcBef>
              <a:spcAft>
                <a:spcPts val="0"/>
              </a:spcAft>
              <a:buClr>
                <a:schemeClr val="lt1"/>
              </a:buClr>
              <a:buSzPct val="25000"/>
              <a:buFont typeface="Cabin"/>
              <a:buNone/>
            </a:pPr>
            <a:r>
              <a:rPr lang="en-US" sz="2400" i="0" u="none" strike="noStrike" cap="none" dirty="0">
                <a:solidFill>
                  <a:schemeClr val="lt1"/>
                </a:solidFill>
                <a:latin typeface="Courier"/>
                <a:ea typeface="Courier New"/>
                <a:cs typeface="Courier"/>
                <a:sym typeface="Courier New"/>
              </a:rPr>
              <a:t>    if </a:t>
            </a:r>
            <a:r>
              <a:rPr lang="en-US" sz="2400" i="0" u="none" strike="noStrike" cap="none" dirty="0" err="1">
                <a:solidFill>
                  <a:srgbClr val="FF00FF"/>
                </a:solidFill>
                <a:latin typeface="Courier"/>
                <a:ea typeface="Courier New"/>
                <a:cs typeface="Courier"/>
                <a:sym typeface="Courier New"/>
              </a:rPr>
              <a:t>linea.find</a:t>
            </a:r>
            <a:r>
              <a:rPr lang="en-US" sz="2400" i="0" u="none" strike="noStrike" cap="none" dirty="0">
                <a:solidFill>
                  <a:srgbClr val="FF00FF"/>
                </a:solidFill>
                <a:latin typeface="Courier"/>
                <a:ea typeface="Courier New"/>
                <a:cs typeface="Courier"/>
                <a:sym typeface="Courier New"/>
              </a:rPr>
              <a:t>('From:')</a:t>
            </a:r>
            <a:r>
              <a:rPr lang="en-US" sz="2400" i="0" u="none" strike="noStrike" cap="none" dirty="0">
                <a:solidFill>
                  <a:schemeClr val="lt1"/>
                </a:solidFill>
                <a:latin typeface="Courier"/>
                <a:ea typeface="Courier New"/>
                <a:cs typeface="Courier"/>
                <a:sym typeface="Courier New"/>
              </a:rPr>
              <a:t> &gt;= 0:</a:t>
            </a:r>
          </a:p>
          <a:p>
            <a:pPr marL="0" marR="0" lvl="0" indent="0" algn="l" rtl="0">
              <a:lnSpc>
                <a:spcPct val="100000"/>
              </a:lnSpc>
              <a:spcBef>
                <a:spcPts val="0"/>
              </a:spcBef>
              <a:spcAft>
                <a:spcPts val="0"/>
              </a:spcAft>
              <a:buClr>
                <a:schemeClr val="lt1"/>
              </a:buClr>
              <a:buSzPct val="25000"/>
              <a:buFont typeface="Cabin"/>
              <a:buNone/>
            </a:pPr>
            <a:r>
              <a:rPr lang="en-US" sz="2400" i="0" u="none" strike="noStrike" cap="none" dirty="0">
                <a:solidFill>
                  <a:schemeClr val="lt1"/>
                </a:solidFill>
                <a:latin typeface="Courier"/>
                <a:ea typeface="Courier New"/>
                <a:cs typeface="Courier"/>
                <a:sym typeface="Courier New"/>
              </a:rPr>
              <a:t>        print(</a:t>
            </a:r>
            <a:r>
              <a:rPr lang="en-US" sz="2400" i="0" u="none" strike="noStrike" cap="none" dirty="0" err="1">
                <a:solidFill>
                  <a:schemeClr val="lt1"/>
                </a:solidFill>
                <a:latin typeface="Courier"/>
                <a:ea typeface="Courier New"/>
                <a:cs typeface="Courier"/>
                <a:sym typeface="Courier New"/>
              </a:rPr>
              <a:t>linea</a:t>
            </a:r>
            <a:r>
              <a:rPr lang="en-US" sz="2400" i="0" u="none" strike="noStrike" cap="none" dirty="0">
                <a:solidFill>
                  <a:schemeClr val="lt1"/>
                </a:solidFill>
                <a:latin typeface="Courier"/>
                <a:ea typeface="Courier New"/>
                <a:cs typeface="Courier"/>
                <a:sym typeface="Courier New"/>
              </a:rPr>
              <a:t>)</a:t>
            </a:r>
          </a:p>
        </p:txBody>
      </p:sp>
    </p:spTree>
  </p:cSld>
  <p:clrMapOvr>
    <a:masterClrMapping/>
  </p:clrMapOvr>
</p:sld>
</file>

<file path=ppt/theme/theme1.xml><?xml version="1.0" encoding="utf-8"?>
<a:theme xmlns:a="http://schemas.openxmlformats.org/drawingml/2006/main" name="071215_powerpoint_template_b">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1895</TotalTime>
  <Words>2462</Words>
  <Application>Microsoft Office PowerPoint</Application>
  <PresentationFormat>Custom</PresentationFormat>
  <Paragraphs>302</Paragraphs>
  <Slides>34</Slides>
  <Notes>33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34</vt:i4>
      </vt:variant>
    </vt:vector>
  </HeadingPairs>
  <TitlesOfParts>
    <vt:vector size="42" baseType="lpstr">
      <vt:lpstr>Arial</vt:lpstr>
      <vt:lpstr>Arial Regular</vt:lpstr>
      <vt:lpstr>Cabin</vt:lpstr>
      <vt:lpstr>Courier</vt:lpstr>
      <vt:lpstr>Courier New</vt:lpstr>
      <vt:lpstr>Gill Sans SemiBold</vt:lpstr>
      <vt:lpstr>Lucida Grande</vt:lpstr>
      <vt:lpstr>071215_powerpoint_template_b</vt:lpstr>
      <vt:lpstr>Expresiones Regulares</vt:lpstr>
      <vt:lpstr>Expresiones Regulares</vt:lpstr>
      <vt:lpstr>Expresiones Regulares</vt:lpstr>
      <vt:lpstr>PowerPoint Presentation</vt:lpstr>
      <vt:lpstr>Entendiendo Expresiones Regulares</vt:lpstr>
      <vt:lpstr>PowerPoint Presentation</vt:lpstr>
      <vt:lpstr>Guia rápida de Expresiones Regulares</vt:lpstr>
      <vt:lpstr>El Módulo de Expresiones Regulares</vt:lpstr>
      <vt:lpstr>Usando re.search() Como find()</vt:lpstr>
      <vt:lpstr>Usando re.search() Como startswith()</vt:lpstr>
      <vt:lpstr>Caracteres comodín</vt:lpstr>
      <vt:lpstr>Ajustando Tu Coincidencia</vt:lpstr>
      <vt:lpstr>Ajustando Tu Coincidencia</vt:lpstr>
      <vt:lpstr>Buscando y Extrayendo Datos</vt:lpstr>
      <vt:lpstr>Buscando y Extrayendo Datos</vt:lpstr>
      <vt:lpstr>Advertencia: Búsqueda Codiciosa</vt:lpstr>
      <vt:lpstr>Búsqueda No-Codiciosa</vt:lpstr>
      <vt:lpstr>Ajustando Extracción de Cadenas</vt:lpstr>
      <vt:lpstr>Ajustando Extracción de Cadenas</vt:lpstr>
      <vt:lpstr>Ejemplos de análisis de cadenas…</vt:lpstr>
      <vt:lpstr>PowerPoint Presentation</vt:lpstr>
      <vt:lpstr>El Patrón de Doble División</vt:lpstr>
      <vt:lpstr>La Versión Regex</vt:lpstr>
      <vt:lpstr>La Versión Regex</vt:lpstr>
      <vt:lpstr>La Versión Regex</vt:lpstr>
      <vt:lpstr>PowerPoint Presentation</vt:lpstr>
      <vt:lpstr>Versión Regex Incluso Más Cool</vt:lpstr>
      <vt:lpstr>Versión Regex Incluso Más Cool</vt:lpstr>
      <vt:lpstr>Versión Regex Incluso Más Cool</vt:lpstr>
      <vt:lpstr>Versión Regex Incluso Más Cool</vt:lpstr>
      <vt:lpstr>Confianza de Spam</vt:lpstr>
      <vt:lpstr>Carácter de Escape</vt:lpstr>
      <vt:lpstr>Resumen</vt:lpstr>
      <vt:lpstr>Agradecimientos / Contribuciones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Regular Expressions</dc:title>
  <cp:lastModifiedBy>Juan Carlos Pérez Castellanos</cp:lastModifiedBy>
  <cp:revision>69</cp:revision>
  <dcterms:modified xsi:type="dcterms:W3CDTF">2020-06-01T23:50:50Z</dcterms:modified>
</cp:coreProperties>
</file>