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9" r:id="rId1"/>
  </p:sldMasterIdLst>
  <p:notesMasterIdLst>
    <p:notesMasterId r:id="rId64"/>
  </p:notesMasterIdLst>
  <p:sldIdLst>
    <p:sldId id="256" r:id="rId2"/>
    <p:sldId id="348" r:id="rId3"/>
    <p:sldId id="260" r:id="rId4"/>
    <p:sldId id="261" r:id="rId5"/>
    <p:sldId id="262" r:id="rId6"/>
    <p:sldId id="263" r:id="rId7"/>
    <p:sldId id="264" r:id="rId8"/>
    <p:sldId id="265" r:id="rId9"/>
    <p:sldId id="266" r:id="rId10"/>
    <p:sldId id="267" r:id="rId11"/>
    <p:sldId id="268" r:id="rId12"/>
    <p:sldId id="349" r:id="rId13"/>
    <p:sldId id="269" r:id="rId14"/>
    <p:sldId id="270" r:id="rId15"/>
    <p:sldId id="271" r:id="rId16"/>
    <p:sldId id="272" r:id="rId17"/>
    <p:sldId id="273" r:id="rId18"/>
    <p:sldId id="317" r:id="rId19"/>
    <p:sldId id="318" r:id="rId20"/>
    <p:sldId id="319" r:id="rId21"/>
    <p:sldId id="320" r:id="rId22"/>
    <p:sldId id="321" r:id="rId23"/>
    <p:sldId id="322" r:id="rId24"/>
    <p:sldId id="323" r:id="rId25"/>
    <p:sldId id="325" r:id="rId26"/>
    <p:sldId id="326" r:id="rId27"/>
    <p:sldId id="327" r:id="rId28"/>
    <p:sldId id="328" r:id="rId29"/>
    <p:sldId id="329" r:id="rId30"/>
    <p:sldId id="330" r:id="rId31"/>
    <p:sldId id="295" r:id="rId32"/>
    <p:sldId id="296" r:id="rId33"/>
    <p:sldId id="297" r:id="rId34"/>
    <p:sldId id="333" r:id="rId35"/>
    <p:sldId id="335" r:id="rId36"/>
    <p:sldId id="337" r:id="rId37"/>
    <p:sldId id="338" r:id="rId38"/>
    <p:sldId id="339" r:id="rId39"/>
    <p:sldId id="340" r:id="rId40"/>
    <p:sldId id="342" r:id="rId41"/>
    <p:sldId id="343" r:id="rId42"/>
    <p:sldId id="341" r:id="rId43"/>
    <p:sldId id="344" r:id="rId44"/>
    <p:sldId id="345" r:id="rId45"/>
    <p:sldId id="346" r:id="rId46"/>
    <p:sldId id="347" r:id="rId47"/>
    <p:sldId id="298" r:id="rId48"/>
    <p:sldId id="299" r:id="rId49"/>
    <p:sldId id="300" r:id="rId50"/>
    <p:sldId id="301" r:id="rId51"/>
    <p:sldId id="302" r:id="rId52"/>
    <p:sldId id="331" r:id="rId53"/>
    <p:sldId id="304" r:id="rId54"/>
    <p:sldId id="305" r:id="rId55"/>
    <p:sldId id="306" r:id="rId56"/>
    <p:sldId id="308" r:id="rId57"/>
    <p:sldId id="309" r:id="rId58"/>
    <p:sldId id="311" r:id="rId59"/>
    <p:sldId id="312" r:id="rId60"/>
    <p:sldId id="332" r:id="rId61"/>
    <p:sldId id="314" r:id="rId62"/>
    <p:sldId id="293" r:id="rId63"/>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D966"/>
    <a:srgbClr val="FF40FF"/>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79"/>
    <p:restoredTop sz="93566"/>
  </p:normalViewPr>
  <p:slideViewPr>
    <p:cSldViewPr snapToGrid="0" snapToObjects="1">
      <p:cViewPr varScale="1">
        <p:scale>
          <a:sx n="61" d="100"/>
          <a:sy n="61" d="100"/>
        </p:scale>
        <p:origin x="811" y="48"/>
      </p:cViewPr>
      <p:guideLst>
        <p:guide orient="horz" pos="2880"/>
        <p:guide pos="512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6290324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dirty="0">
                <a:solidFill>
                  <a:schemeClr val="dk2"/>
                </a:solidFill>
              </a:rPr>
              <a:t>Note from Chuck.  If you are using these materials, you can remove the UM logo and replace it with your own, but please retain the CC-BY logo on the first page as well </a:t>
            </a:r>
            <a:r>
              <a:rPr lang="en-US">
                <a:solidFill>
                  <a:schemeClr val="dk2"/>
                </a:solidFill>
              </a:rPr>
              <a:t>as the</a:t>
            </a:r>
            <a:r>
              <a:rPr lang="en-US" baseline="0">
                <a:solidFill>
                  <a:schemeClr val="dk2"/>
                </a:solidFill>
              </a:rPr>
              <a:t> acknowledgement page(s) at the end</a:t>
            </a:r>
            <a:r>
              <a:rPr lang="en-US">
                <a:solidFill>
                  <a:schemeClr val="dk2"/>
                </a:solidFill>
              </a:rPr>
              <a:t>.</a:t>
            </a:r>
            <a:endParaRPr lang="en-US" dirty="0">
              <a:solidFill>
                <a:schemeClr val="dk2"/>
              </a:solidFill>
            </a:endParaRPr>
          </a:p>
        </p:txBody>
      </p:sp>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9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932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69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957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8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979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577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611174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95585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449087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30395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579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761480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03818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918133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702991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006868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2046032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372838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206194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502561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622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7324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51" name="Shape 6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901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58" name="Shape 6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847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51" name="Shape 6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5619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66" name="Shape 6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93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72" name="Shape 6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6222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81" name="Shape 6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882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89" name="Shape 6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262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96" name="Shape 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224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96" name="Shape 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7047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11" name="Shape 7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81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792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17" name="Shape 7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875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23" name="Shape 7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81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45" name="Shape 7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447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51" name="Shape 7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272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64" name="Shape 7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40194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73" name="Shape 7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889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73" name="Shape 7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4193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786" name="Shape 7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16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52953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35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66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60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928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834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8282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678" y="889217"/>
            <a:ext cx="15174644" cy="2732951"/>
          </a:xfrm>
          <a:prstGeom prst="rect">
            <a:avLst/>
          </a:prstGeom>
          <a:effectLst>
            <a:innerShdw blurRad="482600" dist="50800" dir="13500000">
              <a:srgbClr val="000000">
                <a:alpha val="37000"/>
              </a:srgbClr>
            </a:innerShdw>
          </a:effectLst>
          <a:scene3d>
            <a:camera prst="orthographicFront"/>
            <a:lightRig rig="threePt" dir="t"/>
          </a:scene3d>
          <a:sp3d>
            <a:bevelT w="139700" prst="cross"/>
          </a:sp3d>
        </p:spPr>
        <p:txBody>
          <a:bodyPr lIns="162553" tIns="81276" rIns="162553" bIns="81276"/>
          <a:lstStyle>
            <a:lvl1pPr>
              <a:defRPr sz="6200" b="1" i="0" cap="none">
                <a:solidFill>
                  <a:schemeClr val="bg1"/>
                </a:solidFill>
                <a:latin typeface="Gill Sans SemiBold"/>
                <a:cs typeface="Lucida Grande"/>
              </a:defRPr>
            </a:lvl1pPr>
          </a:lstStyle>
          <a:p>
            <a:r>
              <a:rPr lang="en-US"/>
              <a:t>Click to edit Master title style</a:t>
            </a:r>
            <a:endParaRPr lang="en-US" dirty="0"/>
          </a:p>
        </p:txBody>
      </p:sp>
      <p:sp>
        <p:nvSpPr>
          <p:cNvPr id="3" name="Subtitle 2"/>
          <p:cNvSpPr>
            <a:spLocks noGrp="1"/>
          </p:cNvSpPr>
          <p:nvPr>
            <p:ph type="subTitle" idx="1"/>
          </p:nvPr>
        </p:nvSpPr>
        <p:spPr>
          <a:xfrm>
            <a:off x="1307135" y="5181600"/>
            <a:ext cx="13392187" cy="2336800"/>
          </a:xfrm>
          <a:prstGeom prst="rect">
            <a:avLst/>
          </a:prstGeom>
        </p:spPr>
        <p:txBody>
          <a:bodyPr>
            <a:normAutofit/>
          </a:bodyPr>
          <a:lstStyle>
            <a:lvl1pPr marL="0" indent="0" algn="ctr">
              <a:buNone/>
              <a:defRPr sz="5500" b="1" i="0" baseline="0">
                <a:solidFill>
                  <a:srgbClr val="FDC227"/>
                </a:solidFill>
                <a:effectLst>
                  <a:innerShdw blurRad="63500" dist="50800" dir="13500000">
                    <a:srgbClr val="000000">
                      <a:alpha val="9000"/>
                    </a:srgbClr>
                  </a:innerShdw>
                </a:effectLst>
                <a:latin typeface="Gill Sans SemiBold"/>
                <a:cs typeface="Georgia"/>
              </a:defRPr>
            </a:lvl1pPr>
            <a:lvl2pPr marL="812764" indent="0" algn="ctr">
              <a:buNone/>
              <a:defRPr>
                <a:solidFill>
                  <a:schemeClr val="tx1">
                    <a:tint val="75000"/>
                  </a:schemeClr>
                </a:solidFill>
              </a:defRPr>
            </a:lvl2pPr>
            <a:lvl3pPr marL="1625529" indent="0" algn="ctr">
              <a:buNone/>
              <a:defRPr>
                <a:solidFill>
                  <a:schemeClr val="tx1">
                    <a:tint val="75000"/>
                  </a:schemeClr>
                </a:solidFill>
              </a:defRPr>
            </a:lvl3pPr>
            <a:lvl4pPr marL="2438293" indent="0" algn="ctr">
              <a:buNone/>
              <a:defRPr>
                <a:solidFill>
                  <a:schemeClr val="tx1">
                    <a:tint val="75000"/>
                  </a:schemeClr>
                </a:solidFill>
              </a:defRPr>
            </a:lvl4pPr>
            <a:lvl5pPr marL="3251058" indent="0" algn="ctr">
              <a:buNone/>
              <a:defRPr>
                <a:solidFill>
                  <a:schemeClr val="tx1">
                    <a:tint val="75000"/>
                  </a:schemeClr>
                </a:solidFill>
              </a:defRPr>
            </a:lvl5pPr>
            <a:lvl6pPr marL="4063822" indent="0" algn="ctr">
              <a:buNone/>
              <a:defRPr>
                <a:solidFill>
                  <a:schemeClr val="tx1">
                    <a:tint val="75000"/>
                  </a:schemeClr>
                </a:solidFill>
              </a:defRPr>
            </a:lvl6pPr>
            <a:lvl7pPr marL="4876587" indent="0" algn="ctr">
              <a:buNone/>
              <a:defRPr>
                <a:solidFill>
                  <a:schemeClr val="tx1">
                    <a:tint val="75000"/>
                  </a:schemeClr>
                </a:solidFill>
              </a:defRPr>
            </a:lvl7pPr>
            <a:lvl8pPr marL="5689351" indent="0" algn="ctr">
              <a:buNone/>
              <a:defRPr>
                <a:solidFill>
                  <a:schemeClr val="tx1">
                    <a:tint val="75000"/>
                  </a:schemeClr>
                </a:solidFill>
              </a:defRPr>
            </a:lvl8pPr>
            <a:lvl9pPr marL="650211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000031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12800" y="768096"/>
            <a:ext cx="14630400" cy="1365504"/>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271545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204"/>
        <p:cNvGrpSpPr/>
        <p:nvPr/>
      </p:nvGrpSpPr>
      <p:grpSpPr>
        <a:xfrm>
          <a:off x="0" y="0"/>
          <a:ext cx="0" cy="0"/>
          <a:chOff x="0" y="0"/>
          <a:chExt cx="0" cy="0"/>
        </a:xfrm>
      </p:grpSpPr>
    </p:spTree>
    <p:extLst>
      <p:ext uri="{BB962C8B-B14F-4D97-AF65-F5344CB8AC3E}">
        <p14:creationId xmlns:p14="http://schemas.microsoft.com/office/powerpoint/2010/main" val="801154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155700" y="833718"/>
            <a:ext cx="13932000" cy="1706182"/>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3375181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449812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4149292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2517610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155700" y="789708"/>
            <a:ext cx="13932000" cy="175019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6000" b="0" i="0" u="none" strike="noStrike" cap="none">
                <a:solidFill>
                  <a:srgbClr val="FFFC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dirty="0"/>
          </a:p>
        </p:txBody>
      </p:sp>
    </p:spTree>
    <p:extLst>
      <p:ext uri="{BB962C8B-B14F-4D97-AF65-F5344CB8AC3E}">
        <p14:creationId xmlns:p14="http://schemas.microsoft.com/office/powerpoint/2010/main" val="1675100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Shape 125"/>
        <p:cNvGrpSpPr/>
        <p:nvPr/>
      </p:nvGrpSpPr>
      <p:grpSpPr>
        <a:xfrm>
          <a:off x="0" y="0"/>
          <a:ext cx="0" cy="0"/>
          <a:chOff x="0" y="0"/>
          <a:chExt cx="0" cy="0"/>
        </a:xfrm>
      </p:grpSpPr>
    </p:spTree>
    <p:extLst>
      <p:ext uri="{BB962C8B-B14F-4D97-AF65-F5344CB8AC3E}">
        <p14:creationId xmlns:p14="http://schemas.microsoft.com/office/powerpoint/2010/main" val="3672388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814388"/>
            <a:ext cx="13932000" cy="1725512"/>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Tree>
    <p:extLst>
      <p:ext uri="{BB962C8B-B14F-4D97-AF65-F5344CB8AC3E}">
        <p14:creationId xmlns:p14="http://schemas.microsoft.com/office/powerpoint/2010/main" val="2214641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168874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2178" y="905084"/>
            <a:ext cx="14991644" cy="1247721"/>
          </a:xfrm>
          <a:prstGeom prst="rect">
            <a:avLst/>
          </a:prstGeom>
        </p:spPr>
        <p:txBody>
          <a:bodyPr lIns="162553" tIns="81276" rIns="162553" bIns="81276"/>
          <a:lstStyle>
            <a:lvl1pPr>
              <a:defRPr sz="6200" b="1" i="0" cap="none" baseline="0">
                <a:solidFill>
                  <a:srgbClr val="FFCB05"/>
                </a:solidFill>
                <a:effectLst>
                  <a:innerShdw blurRad="63500" dist="50800" dir="13500000">
                    <a:srgbClr val="000000">
                      <a:alpha val="14000"/>
                    </a:srgbClr>
                  </a:innerShdw>
                </a:effectLst>
                <a:latin typeface="Gill Sans SemiBold"/>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812800" y="2475702"/>
            <a:ext cx="14630400" cy="590206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9426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155700" y="847164"/>
            <a:ext cx="13932000" cy="1692735"/>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651119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Shape 243"/>
        <p:cNvGrpSpPr/>
        <p:nvPr/>
      </p:nvGrpSpPr>
      <p:grpSpPr>
        <a:xfrm>
          <a:off x="0" y="0"/>
          <a:ext cx="0" cy="0"/>
          <a:chOff x="0" y="0"/>
          <a:chExt cx="0" cy="0"/>
        </a:xfrm>
      </p:grpSpPr>
    </p:spTree>
    <p:extLst>
      <p:ext uri="{BB962C8B-B14F-4D97-AF65-F5344CB8AC3E}">
        <p14:creationId xmlns:p14="http://schemas.microsoft.com/office/powerpoint/2010/main" val="124091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155700" y="833718"/>
            <a:ext cx="13932000" cy="1706182"/>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85410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1683" y="1366549"/>
            <a:ext cx="15400421" cy="1816100"/>
          </a:xfrm>
          <a:prstGeom prst="rect">
            <a:avLst/>
          </a:prstGeom>
        </p:spPr>
        <p:txBody>
          <a:bodyPr lIns="162553" tIns="81276" rIns="162553" bIns="81276" anchor="t"/>
          <a:lstStyle>
            <a:lvl1pPr algn="ctr">
              <a:defRPr sz="6200" b="1" i="0" cap="none">
                <a:solidFill>
                  <a:schemeClr val="bg1"/>
                </a:solidFill>
                <a:latin typeface="Gill Sans SemiBold"/>
              </a:defRPr>
            </a:lvl1pPr>
          </a:lstStyle>
          <a:p>
            <a:r>
              <a:rPr lang="en-US"/>
              <a:t>Click to edit Master title style</a:t>
            </a:r>
            <a:endParaRPr lang="en-US" dirty="0"/>
          </a:p>
        </p:txBody>
      </p:sp>
      <p:sp>
        <p:nvSpPr>
          <p:cNvPr id="3" name="Text Placeholder 2"/>
          <p:cNvSpPr>
            <a:spLocks noGrp="1"/>
          </p:cNvSpPr>
          <p:nvPr>
            <p:ph type="body" idx="1"/>
          </p:nvPr>
        </p:nvSpPr>
        <p:spPr>
          <a:xfrm>
            <a:off x="1284112" y="4919579"/>
            <a:ext cx="13817600" cy="956288"/>
          </a:xfrm>
          <a:prstGeom prst="rect">
            <a:avLst/>
          </a:prstGeom>
        </p:spPr>
        <p:txBody>
          <a:bodyPr anchor="b">
            <a:normAutofit/>
          </a:bodyPr>
          <a:lstStyle>
            <a:lvl1pPr marL="0" indent="0" algn="ctr">
              <a:buNone/>
              <a:defRPr sz="4300">
                <a:solidFill>
                  <a:srgbClr val="FDC227"/>
                </a:solidFill>
              </a:defRPr>
            </a:lvl1pPr>
            <a:lvl2pPr marL="812764" indent="0">
              <a:buNone/>
              <a:defRPr sz="3200">
                <a:solidFill>
                  <a:schemeClr val="tx1">
                    <a:tint val="75000"/>
                  </a:schemeClr>
                </a:solidFill>
              </a:defRPr>
            </a:lvl2pPr>
            <a:lvl3pPr marL="1625529" indent="0">
              <a:buNone/>
              <a:defRPr sz="2800">
                <a:solidFill>
                  <a:schemeClr val="tx1">
                    <a:tint val="75000"/>
                  </a:schemeClr>
                </a:solidFill>
              </a:defRPr>
            </a:lvl3pPr>
            <a:lvl4pPr marL="2438293" indent="0">
              <a:buNone/>
              <a:defRPr sz="2500">
                <a:solidFill>
                  <a:schemeClr val="tx1">
                    <a:tint val="75000"/>
                  </a:schemeClr>
                </a:solidFill>
              </a:defRPr>
            </a:lvl4pPr>
            <a:lvl5pPr marL="3251058" indent="0">
              <a:buNone/>
              <a:defRPr sz="2500">
                <a:solidFill>
                  <a:schemeClr val="tx1">
                    <a:tint val="75000"/>
                  </a:schemeClr>
                </a:solidFill>
              </a:defRPr>
            </a:lvl5pPr>
            <a:lvl6pPr marL="4063822" indent="0">
              <a:buNone/>
              <a:defRPr sz="2500">
                <a:solidFill>
                  <a:schemeClr val="tx1">
                    <a:tint val="75000"/>
                  </a:schemeClr>
                </a:solidFill>
              </a:defRPr>
            </a:lvl6pPr>
            <a:lvl7pPr marL="4876587" indent="0">
              <a:buNone/>
              <a:defRPr sz="2500">
                <a:solidFill>
                  <a:schemeClr val="tx1">
                    <a:tint val="75000"/>
                  </a:schemeClr>
                </a:solidFill>
              </a:defRPr>
            </a:lvl7pPr>
            <a:lvl8pPr marL="5689351" indent="0">
              <a:buNone/>
              <a:defRPr sz="2500">
                <a:solidFill>
                  <a:schemeClr val="tx1">
                    <a:tint val="75000"/>
                  </a:schemeClr>
                </a:solidFill>
              </a:defRPr>
            </a:lvl8pPr>
            <a:lvl9pPr marL="6502116" indent="0">
              <a:buNone/>
              <a:defRPr sz="2500">
                <a:solidFill>
                  <a:schemeClr val="tx1">
                    <a:tint val="75000"/>
                  </a:schemeClr>
                </a:solidFill>
              </a:defRPr>
            </a:lvl9pPr>
          </a:lstStyle>
          <a:p>
            <a:pPr lvl="0"/>
            <a:r>
              <a:rPr lang="en-US"/>
              <a:t>Click to edit Master text styles</a:t>
            </a:r>
          </a:p>
        </p:txBody>
      </p:sp>
      <p:pic>
        <p:nvPicPr>
          <p:cNvPr id="4" name="Picture 3" descr="introhtml_SC_topbar.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b="92428"/>
          <a:stretch/>
        </p:blipFill>
        <p:spPr>
          <a:xfrm>
            <a:off x="0" y="12096"/>
            <a:ext cx="9144000" cy="389467"/>
          </a:xfrm>
          <a:prstGeom prst="rect">
            <a:avLst/>
          </a:prstGeom>
          <a:effectLst>
            <a:outerShdw blurRad="50800" dist="38100" dir="5400000" algn="t" rotWithShape="0">
              <a:prstClr val="black">
                <a:alpha val="40000"/>
              </a:prstClr>
            </a:outerShdw>
          </a:effectLst>
        </p:spPr>
      </p:pic>
      <p:sp>
        <p:nvSpPr>
          <p:cNvPr id="5" name="TextBox 4"/>
          <p:cNvSpPr txBox="1"/>
          <p:nvPr userDrawn="1"/>
        </p:nvSpPr>
        <p:spPr>
          <a:xfrm>
            <a:off x="83918" y="52940"/>
            <a:ext cx="2586129" cy="307777"/>
          </a:xfrm>
          <a:prstGeom prst="rect">
            <a:avLst/>
          </a:prstGeom>
          <a:noFill/>
        </p:spPr>
        <p:txBody>
          <a:bodyPr wrap="square" rtlCol="0">
            <a:spAutoFit/>
          </a:bodyPr>
          <a:lstStyle/>
          <a:p>
            <a:r>
              <a:rPr lang="en-US" sz="1400" dirty="0">
                <a:solidFill>
                  <a:schemeClr val="bg1"/>
                </a:solidFill>
                <a:effectLst>
                  <a:outerShdw blurRad="50800" dist="38100" dir="2700000" algn="tl" rotWithShape="0">
                    <a:prstClr val="black">
                      <a:alpha val="40000"/>
                    </a:prstClr>
                  </a:outerShdw>
                </a:effectLst>
                <a:latin typeface="Lucida Grande"/>
                <a:cs typeface="Lucida Grande"/>
              </a:rPr>
              <a:t>LECTURE</a:t>
            </a:r>
            <a:r>
              <a:rPr lang="en-US" sz="1400" baseline="0" dirty="0">
                <a:solidFill>
                  <a:schemeClr val="bg1"/>
                </a:solidFill>
                <a:effectLst>
                  <a:outerShdw blurRad="50800" dist="38100" dir="2700000" algn="tl" rotWithShape="0">
                    <a:prstClr val="black">
                      <a:alpha val="40000"/>
                    </a:prstClr>
                  </a:outerShdw>
                </a:effectLst>
                <a:latin typeface="Lucida Grande"/>
                <a:cs typeface="Lucida Grande"/>
              </a:rPr>
              <a:t> NAME</a:t>
            </a:r>
            <a:endParaRPr lang="en-US" sz="1400" dirty="0">
              <a:solidFill>
                <a:schemeClr val="bg1"/>
              </a:solidFill>
              <a:effectLst>
                <a:outerShdw blurRad="50800" dist="38100" dir="2700000" algn="tl" rotWithShape="0">
                  <a:prstClr val="black">
                    <a:alpha val="40000"/>
                  </a:prstClr>
                </a:outerShdw>
              </a:effectLst>
              <a:latin typeface="Lucida Grande"/>
              <a:cs typeface="Lucida Grande"/>
            </a:endParaRPr>
          </a:p>
        </p:txBody>
      </p:sp>
      <p:sp>
        <p:nvSpPr>
          <p:cNvPr id="6" name="TextBox 5"/>
          <p:cNvSpPr txBox="1"/>
          <p:nvPr userDrawn="1"/>
        </p:nvSpPr>
        <p:spPr>
          <a:xfrm>
            <a:off x="7253071" y="-3374"/>
            <a:ext cx="1620762" cy="261610"/>
          </a:xfrm>
          <a:prstGeom prst="rect">
            <a:avLst/>
          </a:prstGeom>
          <a:noFill/>
        </p:spPr>
        <p:txBody>
          <a:bodyPr wrap="square" rtlCol="0">
            <a:spAutoFit/>
          </a:bodyPr>
          <a:lstStyle/>
          <a:p>
            <a:pPr marL="0" algn="ctr">
              <a:lnSpc>
                <a:spcPct val="100000"/>
              </a:lnSpc>
              <a:spcBef>
                <a:spcPts val="0"/>
              </a:spcBef>
              <a:spcAft>
                <a:spcPts val="0"/>
              </a:spcAft>
            </a:pPr>
            <a:r>
              <a:rPr lang="en-US" sz="1100" baseline="0" dirty="0">
                <a:solidFill>
                  <a:srgbClr val="FFFFFF"/>
                </a:solidFill>
                <a:effectLst>
                  <a:outerShdw blurRad="50800" dist="38100" dir="2700000" algn="tl" rotWithShape="0">
                    <a:prstClr val="black">
                      <a:alpha val="40000"/>
                    </a:prstClr>
                  </a:outerShdw>
                </a:effectLst>
              </a:rPr>
              <a:t>PYTHON FOR</a:t>
            </a:r>
          </a:p>
        </p:txBody>
      </p:sp>
      <p:sp>
        <p:nvSpPr>
          <p:cNvPr id="7" name="TextBox 6"/>
          <p:cNvSpPr txBox="1"/>
          <p:nvPr userDrawn="1"/>
        </p:nvSpPr>
        <p:spPr>
          <a:xfrm>
            <a:off x="7466609" y="126322"/>
            <a:ext cx="1203476" cy="553998"/>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aseline="0" dirty="0">
                <a:solidFill>
                  <a:srgbClr val="FFFFFF"/>
                </a:solidFill>
                <a:effectLst>
                  <a:outerShdw blurRad="50800" dist="38100" dir="2700000" algn="tl" rotWithShape="0">
                    <a:prstClr val="black">
                      <a:alpha val="40000"/>
                    </a:prstClr>
                  </a:outerShdw>
                </a:effectLst>
              </a:rPr>
              <a:t>EVERYBODY</a:t>
            </a:r>
            <a:endParaRPr lang="en-US" sz="1100" dirty="0">
              <a:solidFill>
                <a:srgbClr val="FFFFFF"/>
              </a:solidFill>
              <a:effectLst>
                <a:outerShdw blurRad="50800" dist="38100" dir="2700000" algn="tl" rotWithShape="0">
                  <a:prstClr val="black">
                    <a:alpha val="40000"/>
                  </a:prstClr>
                </a:outerShdw>
              </a:effectLst>
            </a:endParaRPr>
          </a:p>
          <a:p>
            <a:endParaRPr lang="en-US" dirty="0"/>
          </a:p>
        </p:txBody>
      </p:sp>
    </p:spTree>
    <p:extLst>
      <p:ext uri="{BB962C8B-B14F-4D97-AF65-F5344CB8AC3E}">
        <p14:creationId xmlns:p14="http://schemas.microsoft.com/office/powerpoint/2010/main" val="8407284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885296"/>
            <a:ext cx="14630400" cy="1248306"/>
          </a:xfrm>
          <a:prstGeom prst="rect">
            <a:avLst/>
          </a:prstGeom>
        </p:spPr>
        <p:txBody>
          <a:bodyPr lIns="162553" tIns="81276" rIns="162553" bIns="81276"/>
          <a:lstStyle>
            <a:lvl1pPr>
              <a:defRPr sz="5700" b="1" i="0" cap="none">
                <a:solidFill>
                  <a:schemeClr val="bg1"/>
                </a:solidFill>
                <a:latin typeface="Gill Sans SemiBold"/>
                <a:cs typeface="Lucida Grande"/>
              </a:defRPr>
            </a:lvl1pPr>
          </a:lstStyle>
          <a:p>
            <a:r>
              <a:rPr lang="en-US"/>
              <a:t>Click to edit Master title style</a:t>
            </a:r>
            <a:endParaRPr lang="en-US" dirty="0"/>
          </a:p>
        </p:txBody>
      </p:sp>
      <p:sp>
        <p:nvSpPr>
          <p:cNvPr id="3" name="Content Placeholder 2"/>
          <p:cNvSpPr>
            <a:spLocks noGrp="1"/>
          </p:cNvSpPr>
          <p:nvPr>
            <p:ph sz="half" idx="1"/>
          </p:nvPr>
        </p:nvSpPr>
        <p:spPr>
          <a:xfrm>
            <a:off x="812800" y="2133602"/>
            <a:ext cx="7179733" cy="6034617"/>
          </a:xfrm>
          <a:prstGeom prst="rect">
            <a:avLst/>
          </a:prstGeom>
        </p:spPr>
        <p:txBody>
          <a:bodyPr/>
          <a:lstStyle>
            <a:lvl1pPr>
              <a:defRPr sz="3200" b="1" i="0" cap="none">
                <a:solidFill>
                  <a:srgbClr val="FDC227"/>
                </a:solidFill>
                <a:latin typeface="Gill Sans SemiBold"/>
                <a:cs typeface="Lucida Grande"/>
              </a:defRPr>
            </a:lvl1pPr>
            <a:lvl2pPr>
              <a:defRPr sz="2800" b="0" i="1">
                <a:latin typeface="Gill Sans SemiBold"/>
                <a:cs typeface="Lucida Grande"/>
              </a:defRPr>
            </a:lvl2pPr>
            <a:lvl3pPr>
              <a:defRPr sz="2800" b="0" i="1">
                <a:latin typeface="Gill Sans SemiBold"/>
                <a:cs typeface="Lucida Grande"/>
              </a:defRPr>
            </a:lvl3pPr>
            <a:lvl4pPr>
              <a:defRPr sz="2800" b="0" i="1">
                <a:latin typeface="Gill Sans SemiBold"/>
                <a:cs typeface="Lucida Grande"/>
              </a:defRPr>
            </a:lvl4pPr>
            <a:lvl5pPr>
              <a:defRPr sz="2800" b="0" i="1">
                <a:latin typeface="Gill Sans SemiBold"/>
                <a:cs typeface="Lucida Grande"/>
              </a:defRPr>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63467" y="2133602"/>
            <a:ext cx="7179733" cy="6034617"/>
          </a:xfrm>
          <a:prstGeom prst="rect">
            <a:avLst/>
          </a:prstGeom>
        </p:spPr>
        <p:txBody>
          <a:bodyPr/>
          <a:lstStyle>
            <a:lvl1pPr>
              <a:defRPr sz="3200" b="0" i="0">
                <a:solidFill>
                  <a:srgbClr val="FDC227"/>
                </a:solidFill>
                <a:latin typeface="Gill Sans SemiBold"/>
                <a:cs typeface="Lucida Grande"/>
              </a:defRPr>
            </a:lvl1pPr>
            <a:lvl2pPr>
              <a:defRPr sz="2800" b="0" i="1">
                <a:latin typeface="Gill Sans SemiBold"/>
                <a:cs typeface="Lucida Grande"/>
              </a:defRPr>
            </a:lvl2pPr>
            <a:lvl3pPr>
              <a:defRPr sz="2800" b="0" i="1">
                <a:latin typeface="Gill Sans SemiBold"/>
                <a:cs typeface="Lucida Grande"/>
              </a:defRPr>
            </a:lvl3pPr>
            <a:lvl4pPr>
              <a:defRPr sz="2800" b="0" i="1">
                <a:latin typeface="Gill Sans SemiBold"/>
                <a:cs typeface="Lucida Grande"/>
              </a:defRPr>
            </a:lvl4pPr>
            <a:lvl5pPr>
              <a:defRPr sz="2800" b="0" i="1">
                <a:latin typeface="Gill Sans SemiBold"/>
                <a:cs typeface="Lucida Grande"/>
              </a:defRPr>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43135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820646"/>
            <a:ext cx="14630400" cy="1226172"/>
          </a:xfrm>
          <a:prstGeom prst="rect">
            <a:avLst/>
          </a:prstGeom>
        </p:spPr>
        <p:txBody>
          <a:bodyPr lIns="162553" tIns="81276" rIns="162553" bIns="81276"/>
          <a:lstStyle>
            <a:lvl1pPr>
              <a:defRPr sz="5700" b="0" i="0" cap="none">
                <a:solidFill>
                  <a:schemeClr val="bg1"/>
                </a:solidFill>
                <a:latin typeface="Gill Sans SemiBold"/>
                <a:cs typeface="Lucida Grande"/>
              </a:defRPr>
            </a:lvl1pPr>
          </a:lstStyle>
          <a:p>
            <a:r>
              <a:rPr lang="en-US"/>
              <a:t>Click to edit Master title style</a:t>
            </a:r>
            <a:endParaRPr lang="en-US" dirty="0"/>
          </a:p>
        </p:txBody>
      </p:sp>
      <p:sp>
        <p:nvSpPr>
          <p:cNvPr id="3" name="Text Placeholder 2"/>
          <p:cNvSpPr>
            <a:spLocks noGrp="1"/>
          </p:cNvSpPr>
          <p:nvPr>
            <p:ph type="body" idx="1"/>
          </p:nvPr>
        </p:nvSpPr>
        <p:spPr>
          <a:xfrm>
            <a:off x="812800" y="2046818"/>
            <a:ext cx="7182556" cy="853017"/>
          </a:xfrm>
          <a:prstGeom prst="rect">
            <a:avLst/>
          </a:prstGeom>
        </p:spPr>
        <p:txBody>
          <a:bodyPr anchor="b">
            <a:noAutofit/>
          </a:bodyPr>
          <a:lstStyle>
            <a:lvl1pPr marL="0" indent="0" algn="ctr">
              <a:buNone/>
              <a:defRPr sz="3600" b="0" i="0" cap="none">
                <a:solidFill>
                  <a:srgbClr val="FDC227"/>
                </a:solidFill>
                <a:effectLst/>
                <a:latin typeface="Gill Sans SemiBold"/>
                <a:cs typeface="Lucida Grande"/>
              </a:defRPr>
            </a:lvl1pPr>
            <a:lvl2pPr marL="812764" indent="0">
              <a:buNone/>
              <a:defRPr sz="3600" b="1"/>
            </a:lvl2pPr>
            <a:lvl3pPr marL="1625529" indent="0">
              <a:buNone/>
              <a:defRPr sz="3200" b="1"/>
            </a:lvl3pPr>
            <a:lvl4pPr marL="2438293" indent="0">
              <a:buNone/>
              <a:defRPr sz="2800" b="1"/>
            </a:lvl4pPr>
            <a:lvl5pPr marL="3251058" indent="0">
              <a:buNone/>
              <a:defRPr sz="2800" b="1"/>
            </a:lvl5pPr>
            <a:lvl6pPr marL="4063822" indent="0">
              <a:buNone/>
              <a:defRPr sz="2800" b="1"/>
            </a:lvl6pPr>
            <a:lvl7pPr marL="4876587" indent="0">
              <a:buNone/>
              <a:defRPr sz="2800" b="1"/>
            </a:lvl7pPr>
            <a:lvl8pPr marL="5689351" indent="0">
              <a:buNone/>
              <a:defRPr sz="2800" b="1"/>
            </a:lvl8pPr>
            <a:lvl9pPr marL="6502116" indent="0">
              <a:buNone/>
              <a:defRPr sz="2800" b="1"/>
            </a:lvl9pPr>
          </a:lstStyle>
          <a:p>
            <a:pPr lvl="0"/>
            <a:r>
              <a:rPr lang="en-US"/>
              <a:t>Click to edit Master text styles</a:t>
            </a:r>
          </a:p>
        </p:txBody>
      </p:sp>
      <p:sp>
        <p:nvSpPr>
          <p:cNvPr id="4" name="Content Placeholder 3"/>
          <p:cNvSpPr>
            <a:spLocks noGrp="1"/>
          </p:cNvSpPr>
          <p:nvPr>
            <p:ph sz="half" idx="2"/>
          </p:nvPr>
        </p:nvSpPr>
        <p:spPr>
          <a:xfrm>
            <a:off x="812800" y="3232187"/>
            <a:ext cx="7182556" cy="5268384"/>
          </a:xfrm>
          <a:prstGeom prst="rect">
            <a:avLst/>
          </a:prstGeom>
        </p:spPr>
        <p:txBody>
          <a:bodyPr/>
          <a:lstStyle>
            <a:lvl1pPr>
              <a:defRPr sz="3200">
                <a:latin typeface="Gill Sans SemiBold"/>
                <a:cs typeface="Lucida Grande"/>
              </a:defRPr>
            </a:lvl1pPr>
            <a:lvl2pPr>
              <a:defRPr sz="2800" b="0" i="1">
                <a:latin typeface="Gill Sans SemiBold"/>
                <a:cs typeface="Lucida Grande"/>
              </a:defRPr>
            </a:lvl2pPr>
            <a:lvl3pPr>
              <a:defRPr sz="2800" b="0" i="1">
                <a:latin typeface="Gill Sans SemiBold"/>
                <a:cs typeface="Lucida Grande"/>
              </a:defRPr>
            </a:lvl3pPr>
            <a:lvl4pPr>
              <a:defRPr sz="2800" b="0" i="1">
                <a:latin typeface="Gill Sans SemiBold"/>
                <a:cs typeface="Lucida Grande"/>
              </a:defRPr>
            </a:lvl4pPr>
            <a:lvl5pPr>
              <a:defRPr sz="2800" b="0" i="1">
                <a:latin typeface="Gill Sans SemiBold"/>
                <a:cs typeface="Lucida Grande"/>
              </a:defRPr>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57825" y="2046818"/>
            <a:ext cx="7185378" cy="853017"/>
          </a:xfrm>
          <a:prstGeom prst="rect">
            <a:avLst/>
          </a:prstGeom>
        </p:spPr>
        <p:txBody>
          <a:bodyPr anchor="b">
            <a:normAutofit/>
          </a:bodyPr>
          <a:lstStyle>
            <a:lvl1pPr marL="0" indent="0" algn="ctr">
              <a:buNone/>
              <a:defRPr sz="3600" b="0">
                <a:solidFill>
                  <a:srgbClr val="FDC227"/>
                </a:solidFill>
                <a:effectLst/>
                <a:latin typeface="Gill Sans SemiBold"/>
                <a:cs typeface="Lucida Grande"/>
              </a:defRPr>
            </a:lvl1pPr>
            <a:lvl2pPr marL="812764" indent="0">
              <a:buNone/>
              <a:defRPr sz="3600" b="1"/>
            </a:lvl2pPr>
            <a:lvl3pPr marL="1625529" indent="0">
              <a:buNone/>
              <a:defRPr sz="3200" b="1"/>
            </a:lvl3pPr>
            <a:lvl4pPr marL="2438293" indent="0">
              <a:buNone/>
              <a:defRPr sz="2800" b="1"/>
            </a:lvl4pPr>
            <a:lvl5pPr marL="3251058" indent="0">
              <a:buNone/>
              <a:defRPr sz="2800" b="1"/>
            </a:lvl5pPr>
            <a:lvl6pPr marL="4063822" indent="0">
              <a:buNone/>
              <a:defRPr sz="2800" b="1"/>
            </a:lvl6pPr>
            <a:lvl7pPr marL="4876587" indent="0">
              <a:buNone/>
              <a:defRPr sz="2800" b="1"/>
            </a:lvl7pPr>
            <a:lvl8pPr marL="5689351" indent="0">
              <a:buNone/>
              <a:defRPr sz="2800" b="1"/>
            </a:lvl8pPr>
            <a:lvl9pPr marL="6502116" indent="0">
              <a:buNone/>
              <a:defRPr sz="2800" b="1"/>
            </a:lvl9pPr>
          </a:lstStyle>
          <a:p>
            <a:pPr lvl="0"/>
            <a:r>
              <a:rPr lang="en-US"/>
              <a:t>Click to edit Master text styles</a:t>
            </a:r>
          </a:p>
        </p:txBody>
      </p:sp>
      <p:sp>
        <p:nvSpPr>
          <p:cNvPr id="6" name="Content Placeholder 5"/>
          <p:cNvSpPr>
            <a:spLocks noGrp="1"/>
          </p:cNvSpPr>
          <p:nvPr>
            <p:ph sz="quarter" idx="4"/>
          </p:nvPr>
        </p:nvSpPr>
        <p:spPr>
          <a:xfrm>
            <a:off x="8257823" y="3232187"/>
            <a:ext cx="7185378" cy="5268384"/>
          </a:xfrm>
          <a:prstGeom prst="rect">
            <a:avLst/>
          </a:prstGeom>
        </p:spPr>
        <p:txBody>
          <a:bodyPr/>
          <a:lstStyle>
            <a:lvl1pPr>
              <a:defRPr sz="3200">
                <a:latin typeface="Gill Sans SemiBold"/>
                <a:cs typeface="Lucida Grande"/>
              </a:defRPr>
            </a:lvl1pPr>
            <a:lvl2pPr>
              <a:defRPr sz="2800" b="0" i="1">
                <a:latin typeface="Gill Sans SemiBold"/>
                <a:cs typeface="Lucida Grande"/>
              </a:defRPr>
            </a:lvl2pPr>
            <a:lvl3pPr>
              <a:defRPr sz="2800" b="0" i="1">
                <a:latin typeface="Gill Sans SemiBold"/>
                <a:cs typeface="Lucida Grande"/>
              </a:defRPr>
            </a:lvl3pPr>
            <a:lvl4pPr>
              <a:defRPr sz="2800" b="0" i="1">
                <a:latin typeface="Gill Sans SemiBold"/>
                <a:cs typeface="Lucida Grande"/>
              </a:defRPr>
            </a:lvl4pPr>
            <a:lvl5pPr>
              <a:defRPr sz="2800" b="0" i="1">
                <a:latin typeface="Gill Sans SemiBold"/>
                <a:cs typeface="Lucida Grande"/>
              </a:defRPr>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64123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1277099"/>
            <a:ext cx="14630400" cy="1226172"/>
          </a:xfrm>
          <a:prstGeom prst="rect">
            <a:avLst/>
          </a:prstGeom>
        </p:spPr>
        <p:txBody>
          <a:bodyPr lIns="162553" tIns="81276" rIns="162553" bIns="81276"/>
          <a:lstStyle>
            <a:lvl1pPr>
              <a:defRPr sz="5300" b="1" i="0" cap="none">
                <a:solidFill>
                  <a:schemeClr val="bg1"/>
                </a:solidFill>
                <a:latin typeface="Gill Sans SemiBold"/>
                <a:cs typeface="Lucida Grande"/>
              </a:defRPr>
            </a:lvl1pPr>
          </a:lstStyle>
          <a:p>
            <a:r>
              <a:rPr lang="en-US"/>
              <a:t>Click to edit Master title style</a:t>
            </a:r>
            <a:endParaRPr lang="en-US" dirty="0"/>
          </a:p>
        </p:txBody>
      </p:sp>
    </p:spTree>
    <p:extLst>
      <p:ext uri="{BB962C8B-B14F-4D97-AF65-F5344CB8AC3E}">
        <p14:creationId xmlns:p14="http://schemas.microsoft.com/office/powerpoint/2010/main" val="131978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3" y="888973"/>
            <a:ext cx="5348112" cy="1238388"/>
          </a:xfrm>
          <a:prstGeom prst="rect">
            <a:avLst/>
          </a:prstGeom>
        </p:spPr>
        <p:txBody>
          <a:bodyPr lIns="162553" tIns="81276" rIns="162553" bIns="81276" anchor="b"/>
          <a:lstStyle>
            <a:lvl1pPr algn="l">
              <a:defRPr sz="3200" b="0" i="0">
                <a:solidFill>
                  <a:schemeClr val="bg1"/>
                </a:solidFill>
                <a:latin typeface="Gill Sans SemiBold"/>
                <a:cs typeface="Lucida Grande"/>
              </a:defRPr>
            </a:lvl1pPr>
          </a:lstStyle>
          <a:p>
            <a:r>
              <a:rPr lang="en-US"/>
              <a:t>Click to edit Master title style</a:t>
            </a:r>
            <a:endParaRPr lang="en-US" dirty="0"/>
          </a:p>
        </p:txBody>
      </p:sp>
      <p:sp>
        <p:nvSpPr>
          <p:cNvPr id="3" name="Content Placeholder 2"/>
          <p:cNvSpPr>
            <a:spLocks noGrp="1"/>
          </p:cNvSpPr>
          <p:nvPr>
            <p:ph idx="1"/>
          </p:nvPr>
        </p:nvSpPr>
        <p:spPr>
          <a:xfrm>
            <a:off x="6355644" y="888975"/>
            <a:ext cx="9087556" cy="7493140"/>
          </a:xfrm>
          <a:prstGeom prst="rect">
            <a:avLst/>
          </a:prstGeom>
        </p:spPr>
        <p:txBody>
          <a:bodyPr/>
          <a:lstStyle>
            <a:lvl1pPr>
              <a:defRPr sz="5000" b="0" i="0">
                <a:solidFill>
                  <a:srgbClr val="FDC227"/>
                </a:solidFill>
                <a:latin typeface="Gill Sans SemiBold"/>
                <a:cs typeface="Lucida Grande"/>
              </a:defRPr>
            </a:lvl1pPr>
            <a:lvl2pPr>
              <a:defRPr sz="5000" b="0" i="1">
                <a:latin typeface="Gill Sans SemiBold"/>
                <a:cs typeface="Lucida Grande"/>
              </a:defRPr>
            </a:lvl2pPr>
            <a:lvl3pPr>
              <a:defRPr sz="4300" b="0" i="1">
                <a:latin typeface="Gill Sans SemiBold"/>
                <a:cs typeface="Lucida Grande"/>
              </a:defRPr>
            </a:lvl3pPr>
            <a:lvl4pPr>
              <a:defRPr sz="3600" b="0" i="1">
                <a:latin typeface="Gill Sans SemiBold"/>
                <a:cs typeface="Lucida Grande"/>
              </a:defRPr>
            </a:lvl4pPr>
            <a:lvl5pPr>
              <a:defRPr sz="3600" b="0" i="1">
                <a:latin typeface="Gill Sans SemiBold"/>
                <a:cs typeface="Lucida Grande"/>
              </a:defRPr>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803" y="2127365"/>
            <a:ext cx="5348112" cy="6254750"/>
          </a:xfrm>
          <a:prstGeom prst="rect">
            <a:avLst/>
          </a:prstGeom>
        </p:spPr>
        <p:txBody>
          <a:bodyPr/>
          <a:lstStyle>
            <a:lvl1pPr marL="0" indent="0">
              <a:buNone/>
              <a:defRPr sz="2500">
                <a:solidFill>
                  <a:schemeClr val="bg1"/>
                </a:solidFill>
              </a:defRPr>
            </a:lvl1pPr>
            <a:lvl2pPr marL="812764" indent="0">
              <a:buNone/>
              <a:defRPr sz="2100"/>
            </a:lvl2pPr>
            <a:lvl3pPr marL="1625529" indent="0">
              <a:buNone/>
              <a:defRPr sz="1800"/>
            </a:lvl3pPr>
            <a:lvl4pPr marL="2438293" indent="0">
              <a:buNone/>
              <a:defRPr sz="1600"/>
            </a:lvl4pPr>
            <a:lvl5pPr marL="3251058" indent="0">
              <a:buNone/>
              <a:defRPr sz="1600"/>
            </a:lvl5pPr>
            <a:lvl6pPr marL="4063822" indent="0">
              <a:buNone/>
              <a:defRPr sz="1600"/>
            </a:lvl6pPr>
            <a:lvl7pPr marL="4876587" indent="0">
              <a:buNone/>
              <a:defRPr sz="1600"/>
            </a:lvl7pPr>
            <a:lvl8pPr marL="5689351" indent="0">
              <a:buNone/>
              <a:defRPr sz="1600"/>
            </a:lvl8pPr>
            <a:lvl9pPr marL="6502116" indent="0">
              <a:buNone/>
              <a:defRPr sz="1600"/>
            </a:lvl9pPr>
          </a:lstStyle>
          <a:p>
            <a:pPr lvl="0"/>
            <a:r>
              <a:rPr lang="en-US"/>
              <a:t>Click to edit Master text styles</a:t>
            </a:r>
          </a:p>
        </p:txBody>
      </p:sp>
    </p:spTree>
    <p:extLst>
      <p:ext uri="{BB962C8B-B14F-4D97-AF65-F5344CB8AC3E}">
        <p14:creationId xmlns:p14="http://schemas.microsoft.com/office/powerpoint/2010/main" val="27550051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90" y="6400800"/>
            <a:ext cx="9753600" cy="755652"/>
          </a:xfrm>
          <a:prstGeom prst="rect">
            <a:avLst/>
          </a:prstGeom>
        </p:spPr>
        <p:txBody>
          <a:bodyPr lIns="162553" tIns="81276" rIns="162553" bIns="81276" anchor="b"/>
          <a:lstStyle>
            <a:lvl1pPr algn="l">
              <a:defRPr sz="3600" b="0">
                <a:solidFill>
                  <a:schemeClr val="bg1"/>
                </a:solidFill>
                <a:latin typeface="Gill Sans SemiBold"/>
                <a:cs typeface="Lucida Grande"/>
              </a:defRPr>
            </a:lvl1pPr>
          </a:lstStyle>
          <a:p>
            <a:r>
              <a:rPr lang="en-US"/>
              <a:t>Click to edit Master title style</a:t>
            </a:r>
            <a:endParaRPr lang="en-US" dirty="0"/>
          </a:p>
        </p:txBody>
      </p:sp>
      <p:sp>
        <p:nvSpPr>
          <p:cNvPr id="3" name="Picture Placeholder 2"/>
          <p:cNvSpPr>
            <a:spLocks noGrp="1"/>
          </p:cNvSpPr>
          <p:nvPr>
            <p:ph type="pic" idx="1"/>
          </p:nvPr>
        </p:nvSpPr>
        <p:spPr>
          <a:xfrm>
            <a:off x="3186290" y="817033"/>
            <a:ext cx="9753600" cy="5486400"/>
          </a:xfrm>
          <a:prstGeom prst="rect">
            <a:avLst/>
          </a:prstGeom>
        </p:spPr>
        <p:txBody>
          <a:bodyPr/>
          <a:lstStyle>
            <a:lvl1pPr marL="0" indent="0">
              <a:buNone/>
              <a:defRPr sz="5700"/>
            </a:lvl1pPr>
            <a:lvl2pPr marL="812764" indent="0">
              <a:buNone/>
              <a:defRPr sz="5000"/>
            </a:lvl2pPr>
            <a:lvl3pPr marL="1625529" indent="0">
              <a:buNone/>
              <a:defRPr sz="4300"/>
            </a:lvl3pPr>
            <a:lvl4pPr marL="2438293" indent="0">
              <a:buNone/>
              <a:defRPr sz="3600"/>
            </a:lvl4pPr>
            <a:lvl5pPr marL="3251058" indent="0">
              <a:buNone/>
              <a:defRPr sz="3600"/>
            </a:lvl5pPr>
            <a:lvl6pPr marL="4063822" indent="0">
              <a:buNone/>
              <a:defRPr sz="3600"/>
            </a:lvl6pPr>
            <a:lvl7pPr marL="4876587" indent="0">
              <a:buNone/>
              <a:defRPr sz="3600"/>
            </a:lvl7pPr>
            <a:lvl8pPr marL="5689351" indent="0">
              <a:buNone/>
              <a:defRPr sz="3600"/>
            </a:lvl8pPr>
            <a:lvl9pPr marL="6502116" indent="0">
              <a:buNone/>
              <a:defRPr sz="3600"/>
            </a:lvl9pPr>
          </a:lstStyle>
          <a:p>
            <a:r>
              <a:rPr lang="en-US" dirty="0"/>
              <a:t>Drag picture to placeholder or click icon to add</a:t>
            </a:r>
          </a:p>
        </p:txBody>
      </p:sp>
      <p:sp>
        <p:nvSpPr>
          <p:cNvPr id="4" name="Text Placeholder 3"/>
          <p:cNvSpPr>
            <a:spLocks noGrp="1"/>
          </p:cNvSpPr>
          <p:nvPr>
            <p:ph type="body" sz="half" idx="2"/>
          </p:nvPr>
        </p:nvSpPr>
        <p:spPr>
          <a:xfrm>
            <a:off x="3186290" y="7156451"/>
            <a:ext cx="9753600" cy="1073150"/>
          </a:xfrm>
          <a:prstGeom prst="rect">
            <a:avLst/>
          </a:prstGeom>
        </p:spPr>
        <p:txBody>
          <a:bodyPr/>
          <a:lstStyle>
            <a:lvl1pPr marL="0" indent="0">
              <a:buNone/>
              <a:defRPr sz="2500" b="0" i="0">
                <a:solidFill>
                  <a:schemeClr val="bg1"/>
                </a:solidFill>
                <a:latin typeface="Gill Sans SemiBold"/>
                <a:cs typeface="Lucida Grande"/>
              </a:defRPr>
            </a:lvl1pPr>
            <a:lvl2pPr marL="812764" indent="0">
              <a:buNone/>
              <a:defRPr sz="2100"/>
            </a:lvl2pPr>
            <a:lvl3pPr marL="1625529" indent="0">
              <a:buNone/>
              <a:defRPr sz="1800"/>
            </a:lvl3pPr>
            <a:lvl4pPr marL="2438293" indent="0">
              <a:buNone/>
              <a:defRPr sz="1600"/>
            </a:lvl4pPr>
            <a:lvl5pPr marL="3251058" indent="0">
              <a:buNone/>
              <a:defRPr sz="1600"/>
            </a:lvl5pPr>
            <a:lvl6pPr marL="4063822" indent="0">
              <a:buNone/>
              <a:defRPr sz="1600"/>
            </a:lvl6pPr>
            <a:lvl7pPr marL="4876587" indent="0">
              <a:buNone/>
              <a:defRPr sz="1600"/>
            </a:lvl7pPr>
            <a:lvl8pPr marL="5689351" indent="0">
              <a:buNone/>
              <a:defRPr sz="1600"/>
            </a:lvl8pPr>
            <a:lvl9pPr marL="6502116" indent="0">
              <a:buNone/>
              <a:defRPr sz="1600"/>
            </a:lvl9pPr>
          </a:lstStyle>
          <a:p>
            <a:pPr lvl="0"/>
            <a:r>
              <a:rPr lang="en-US"/>
              <a:t>Click to edit Master text styles</a:t>
            </a:r>
          </a:p>
        </p:txBody>
      </p:sp>
    </p:spTree>
    <p:extLst>
      <p:ext uri="{BB962C8B-B14F-4D97-AF65-F5344CB8AC3E}">
        <p14:creationId xmlns:p14="http://schemas.microsoft.com/office/powerpoint/2010/main" val="7208881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2828"/>
        </a:solidFill>
        <a:effectLst/>
      </p:bgPr>
    </p:bg>
    <p:spTree>
      <p:nvGrpSpPr>
        <p:cNvPr id="1" name=""/>
        <p:cNvGrpSpPr/>
        <p:nvPr/>
      </p:nvGrpSpPr>
      <p:grpSpPr>
        <a:xfrm>
          <a:off x="0" y="0"/>
          <a:ext cx="0" cy="0"/>
          <a:chOff x="0" y="0"/>
          <a:chExt cx="0" cy="0"/>
        </a:xfrm>
      </p:grpSpPr>
      <p:sp>
        <p:nvSpPr>
          <p:cNvPr id="21" name="Text Placeholder 2"/>
          <p:cNvSpPr>
            <a:spLocks noGrp="1"/>
          </p:cNvSpPr>
          <p:nvPr>
            <p:ph type="body" idx="1"/>
          </p:nvPr>
        </p:nvSpPr>
        <p:spPr>
          <a:xfrm>
            <a:off x="812800" y="2133602"/>
            <a:ext cx="14630400" cy="6034617"/>
          </a:xfrm>
          <a:prstGeom prst="rect">
            <a:avLst/>
          </a:prstGeom>
        </p:spPr>
        <p:txBody>
          <a:bodyPr vert="horz" lIns="162553" tIns="81276" rIns="162553" bIns="812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59035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16" r:id="rId20"/>
    <p:sldLayoutId id="2147483717" r:id="rId21"/>
    <p:sldLayoutId id="2147483718" r:id="rId22"/>
  </p:sldLayoutIdLst>
  <p:hf sldNum="0" hdr="0" ftr="0" dt="0"/>
  <p:txStyles>
    <p:titleStyle>
      <a:lvl1pPr algn="ctr" defTabSz="812764" rtl="0" eaLnBrk="1" latinLnBrk="0" hangingPunct="1">
        <a:spcBef>
          <a:spcPct val="0"/>
        </a:spcBef>
        <a:buNone/>
        <a:defRPr sz="7800" kern="1200">
          <a:solidFill>
            <a:schemeClr val="tx1"/>
          </a:solidFill>
          <a:latin typeface="+mj-lt"/>
          <a:ea typeface="+mj-ea"/>
          <a:cs typeface="+mj-cs"/>
        </a:defRPr>
      </a:lvl1pPr>
    </p:titleStyle>
    <p:bodyStyle>
      <a:lvl1pPr marL="0" indent="0" algn="l" defTabSz="812764" rtl="0" eaLnBrk="1" latinLnBrk="0" hangingPunct="1">
        <a:spcBef>
          <a:spcPct val="20000"/>
        </a:spcBef>
        <a:buFont typeface="Arial"/>
        <a:buNone/>
        <a:defRPr sz="5700" b="1" i="0" kern="1200">
          <a:solidFill>
            <a:schemeClr val="bg1"/>
          </a:solidFill>
          <a:latin typeface="Gill Sans SemiBold"/>
          <a:ea typeface="+mn-ea"/>
          <a:cs typeface="Lucida Grande"/>
        </a:defRPr>
      </a:lvl1pPr>
      <a:lvl2pPr marL="1320742" indent="-507978" algn="l" defTabSz="812764" rtl="0" eaLnBrk="1" latinLnBrk="0" hangingPunct="1">
        <a:spcBef>
          <a:spcPct val="20000"/>
        </a:spcBef>
        <a:buFont typeface="Arial"/>
        <a:buChar char="–"/>
        <a:defRPr sz="3600" b="1" i="0" kern="1200">
          <a:solidFill>
            <a:schemeClr val="bg1"/>
          </a:solidFill>
          <a:latin typeface="Gill Sans SemiBold"/>
          <a:ea typeface="+mn-ea"/>
          <a:cs typeface="Lucida Grande"/>
        </a:defRPr>
      </a:lvl2pPr>
      <a:lvl3pPr marL="2031911" indent="-406382" algn="l" defTabSz="812764" rtl="0" eaLnBrk="1" latinLnBrk="0" hangingPunct="1">
        <a:spcBef>
          <a:spcPct val="20000"/>
        </a:spcBef>
        <a:buFont typeface="Arial"/>
        <a:buChar char="•"/>
        <a:defRPr sz="3200" b="0" i="1" kern="1200">
          <a:solidFill>
            <a:schemeClr val="bg1"/>
          </a:solidFill>
          <a:latin typeface="Gill Sans SemiBold"/>
          <a:ea typeface="+mn-ea"/>
          <a:cs typeface="Lucida Grande"/>
        </a:defRPr>
      </a:lvl3pPr>
      <a:lvl4pPr marL="2844676" indent="-406382" algn="l" defTabSz="812764" rtl="0" eaLnBrk="1" latinLnBrk="0" hangingPunct="1">
        <a:spcBef>
          <a:spcPct val="20000"/>
        </a:spcBef>
        <a:buFont typeface="Arial"/>
        <a:buChar char="–"/>
        <a:defRPr sz="2700" b="0" i="1" kern="1200">
          <a:solidFill>
            <a:schemeClr val="bg1"/>
          </a:solidFill>
          <a:latin typeface="Gill Sans SemiBold"/>
          <a:ea typeface="+mn-ea"/>
          <a:cs typeface="Lucida Grande"/>
        </a:defRPr>
      </a:lvl4pPr>
      <a:lvl5pPr marL="3657440" indent="-406382" algn="l" defTabSz="812764" rtl="0" eaLnBrk="1" latinLnBrk="0" hangingPunct="1">
        <a:spcBef>
          <a:spcPct val="20000"/>
        </a:spcBef>
        <a:buFont typeface="Arial"/>
        <a:buChar char="»"/>
        <a:defRPr sz="2100" b="0" i="1" kern="1200">
          <a:solidFill>
            <a:schemeClr val="bg1"/>
          </a:solidFill>
          <a:latin typeface="Gill Sans SemiBold"/>
          <a:ea typeface="+mn-ea"/>
          <a:cs typeface="Lucida Grande"/>
        </a:defRPr>
      </a:lvl5pPr>
      <a:lvl6pPr marL="4470204" indent="-406382" algn="l" defTabSz="812764" rtl="0" eaLnBrk="1" latinLnBrk="0" hangingPunct="1">
        <a:spcBef>
          <a:spcPct val="20000"/>
        </a:spcBef>
        <a:buFont typeface="Arial"/>
        <a:buChar char="•"/>
        <a:defRPr sz="3600" kern="1200">
          <a:solidFill>
            <a:schemeClr val="tx1"/>
          </a:solidFill>
          <a:latin typeface="+mn-lt"/>
          <a:ea typeface="+mn-ea"/>
          <a:cs typeface="+mn-cs"/>
        </a:defRPr>
      </a:lvl6pPr>
      <a:lvl7pPr marL="5282969" indent="-406382" algn="l" defTabSz="812764" rtl="0" eaLnBrk="1" latinLnBrk="0" hangingPunct="1">
        <a:spcBef>
          <a:spcPct val="20000"/>
        </a:spcBef>
        <a:buFont typeface="Arial"/>
        <a:buChar char="•"/>
        <a:defRPr sz="3600" kern="1200">
          <a:solidFill>
            <a:schemeClr val="tx1"/>
          </a:solidFill>
          <a:latin typeface="+mn-lt"/>
          <a:ea typeface="+mn-ea"/>
          <a:cs typeface="+mn-cs"/>
        </a:defRPr>
      </a:lvl7pPr>
      <a:lvl8pPr marL="6095733" indent="-406382" algn="l" defTabSz="812764" rtl="0" eaLnBrk="1" latinLnBrk="0" hangingPunct="1">
        <a:spcBef>
          <a:spcPct val="20000"/>
        </a:spcBef>
        <a:buFont typeface="Arial"/>
        <a:buChar char="•"/>
        <a:defRPr sz="3600" kern="1200">
          <a:solidFill>
            <a:schemeClr val="tx1"/>
          </a:solidFill>
          <a:latin typeface="+mn-lt"/>
          <a:ea typeface="+mn-ea"/>
          <a:cs typeface="+mn-cs"/>
        </a:defRPr>
      </a:lvl8pPr>
      <a:lvl9pPr marL="6908498" indent="-406382" algn="l" defTabSz="812764"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12764" rtl="0" eaLnBrk="1" latinLnBrk="0" hangingPunct="1">
        <a:defRPr sz="3200" kern="1200">
          <a:solidFill>
            <a:schemeClr val="tx1"/>
          </a:solidFill>
          <a:latin typeface="+mn-lt"/>
          <a:ea typeface="+mn-ea"/>
          <a:cs typeface="+mn-cs"/>
        </a:defRPr>
      </a:lvl1pPr>
      <a:lvl2pPr marL="812764" algn="l" defTabSz="812764" rtl="0" eaLnBrk="1" latinLnBrk="0" hangingPunct="1">
        <a:defRPr sz="3200" kern="1200">
          <a:solidFill>
            <a:schemeClr val="tx1"/>
          </a:solidFill>
          <a:latin typeface="+mn-lt"/>
          <a:ea typeface="+mn-ea"/>
          <a:cs typeface="+mn-cs"/>
        </a:defRPr>
      </a:lvl2pPr>
      <a:lvl3pPr marL="1625529" algn="l" defTabSz="812764" rtl="0" eaLnBrk="1" latinLnBrk="0" hangingPunct="1">
        <a:defRPr sz="3200" kern="1200">
          <a:solidFill>
            <a:schemeClr val="tx1"/>
          </a:solidFill>
          <a:latin typeface="+mn-lt"/>
          <a:ea typeface="+mn-ea"/>
          <a:cs typeface="+mn-cs"/>
        </a:defRPr>
      </a:lvl3pPr>
      <a:lvl4pPr marL="2438293" algn="l" defTabSz="812764" rtl="0" eaLnBrk="1" latinLnBrk="0" hangingPunct="1">
        <a:defRPr sz="3200" kern="1200">
          <a:solidFill>
            <a:schemeClr val="tx1"/>
          </a:solidFill>
          <a:latin typeface="+mn-lt"/>
          <a:ea typeface="+mn-ea"/>
          <a:cs typeface="+mn-cs"/>
        </a:defRPr>
      </a:lvl4pPr>
      <a:lvl5pPr marL="3251058" algn="l" defTabSz="812764" rtl="0" eaLnBrk="1" latinLnBrk="0" hangingPunct="1">
        <a:defRPr sz="3200" kern="1200">
          <a:solidFill>
            <a:schemeClr val="tx1"/>
          </a:solidFill>
          <a:latin typeface="+mn-lt"/>
          <a:ea typeface="+mn-ea"/>
          <a:cs typeface="+mn-cs"/>
        </a:defRPr>
      </a:lvl5pPr>
      <a:lvl6pPr marL="4063822" algn="l" defTabSz="812764" rtl="0" eaLnBrk="1" latinLnBrk="0" hangingPunct="1">
        <a:defRPr sz="3200" kern="1200">
          <a:solidFill>
            <a:schemeClr val="tx1"/>
          </a:solidFill>
          <a:latin typeface="+mn-lt"/>
          <a:ea typeface="+mn-ea"/>
          <a:cs typeface="+mn-cs"/>
        </a:defRPr>
      </a:lvl6pPr>
      <a:lvl7pPr marL="4876587" algn="l" defTabSz="812764" rtl="0" eaLnBrk="1" latinLnBrk="0" hangingPunct="1">
        <a:defRPr sz="3200" kern="1200">
          <a:solidFill>
            <a:schemeClr val="tx1"/>
          </a:solidFill>
          <a:latin typeface="+mn-lt"/>
          <a:ea typeface="+mn-ea"/>
          <a:cs typeface="+mn-cs"/>
        </a:defRPr>
      </a:lvl7pPr>
      <a:lvl8pPr marL="5689351" algn="l" defTabSz="812764" rtl="0" eaLnBrk="1" latinLnBrk="0" hangingPunct="1">
        <a:defRPr sz="3200" kern="1200">
          <a:solidFill>
            <a:schemeClr val="tx1"/>
          </a:solidFill>
          <a:latin typeface="+mn-lt"/>
          <a:ea typeface="+mn-ea"/>
          <a:cs typeface="+mn-cs"/>
        </a:defRPr>
      </a:lvl8pPr>
      <a:lvl9pPr marL="6502116" algn="l" defTabSz="81276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docs.python.org/library/socket.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xkcd.com/353/"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s.wikipedia.org/wiki/Familia_de_protocolos_de_interne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s.wikipedia.org/wiki/Protocolo_de_transferencia_de_hipertext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www.youtube.com/watch?v=x2GylLq59rI"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hyperlink" Target="http://tools.ietf.org/html/rfc79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s.wikipedia.org/wiki/Familia_de_protocolos_de_interne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s.wikipedia.org/wiki/ASCII"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es.wikipedia.org/wiki/UTF-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kitcowan/2103850699/" TargetMode="External"/><Relationship Id="rId7" Type="http://schemas.openxmlformats.org/officeDocument/2006/relationships/hyperlink" Target="http://en.wikipedia.org/wiki/Tin_can_telephon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es.wikipedia.org/wiki/Tel%C3%A9fono_de_lata" TargetMode="External"/><Relationship Id="rId5" Type="http://schemas.openxmlformats.org/officeDocument/2006/relationships/image" Target="../media/image7.pn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s.wikipedia.org/wiki/Socket_de_Interne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en.wikipedia.org/wiki/Internet_socket"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es.wikipedia.org/wiki/Web_scrapi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en.wikipedia.org/wiki/Web_crawler" TargetMode="External"/><Relationship Id="rId4" Type="http://schemas.openxmlformats.org/officeDocument/2006/relationships/hyperlink" Target="https://es.wikipedia.org/wiki/Ara%C3%B1a_web"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es.wikipedia.org/wiki/Puerto_de_r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dr-chuck.com/"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hyperlink" Target="http://open.umich.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Anexo:Puertos_de_red"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dirty="0" err="1">
                <a:solidFill>
                  <a:srgbClr val="FFD966"/>
                </a:solidFill>
                <a:latin typeface="Arial" charset="0"/>
                <a:ea typeface="Arial" charset="0"/>
                <a:cs typeface="Arial" charset="0"/>
                <a:sym typeface="Cabin"/>
              </a:rPr>
              <a:t>Programas</a:t>
            </a:r>
            <a:r>
              <a:rPr lang="en-US" sz="7600" u="none" strike="noStrike" cap="none" dirty="0">
                <a:solidFill>
                  <a:srgbClr val="FFD966"/>
                </a:solidFill>
                <a:latin typeface="Arial" charset="0"/>
                <a:ea typeface="Arial" charset="0"/>
                <a:cs typeface="Arial" charset="0"/>
                <a:sym typeface="Cabin"/>
              </a:rPr>
              <a:t> </a:t>
            </a:r>
            <a:r>
              <a:rPr lang="en-US" sz="7600" u="none" strike="noStrike" cap="none" dirty="0" err="1">
                <a:solidFill>
                  <a:srgbClr val="FFD966"/>
                </a:solidFill>
                <a:latin typeface="Arial" charset="0"/>
                <a:ea typeface="Arial" charset="0"/>
                <a:cs typeface="Arial" charset="0"/>
                <a:sym typeface="Cabin"/>
              </a:rPr>
              <a:t>en</a:t>
            </a:r>
            <a:r>
              <a:rPr lang="en-US" sz="7600" u="none" strike="noStrike" cap="none" dirty="0">
                <a:solidFill>
                  <a:srgbClr val="FFD966"/>
                </a:solidFill>
                <a:latin typeface="Arial" charset="0"/>
                <a:ea typeface="Arial" charset="0"/>
                <a:cs typeface="Arial" charset="0"/>
                <a:sym typeface="Cabin"/>
              </a:rPr>
              <a:t> Red</a:t>
            </a:r>
          </a:p>
        </p:txBody>
      </p:sp>
      <p:sp>
        <p:nvSpPr>
          <p:cNvPr id="254" name="Shape 254"/>
          <p:cNvSpPr txBox="1">
            <a:spLocks noGrp="1"/>
          </p:cNvSpPr>
          <p:nvPr>
            <p:ph idx="1"/>
          </p:nvPr>
        </p:nvSpPr>
        <p:spPr>
          <a:xfrm>
            <a:off x="1155700" y="4711700"/>
            <a:ext cx="13931900" cy="1549400"/>
          </a:xfrm>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800" u="none" strike="noStrike" cap="none" dirty="0">
                <a:solidFill>
                  <a:schemeClr val="lt1"/>
                </a:solidFill>
                <a:latin typeface="Arial" charset="0"/>
                <a:ea typeface="Arial" charset="0"/>
                <a:cs typeface="Arial" charset="0"/>
                <a:sym typeface="Cabin"/>
              </a:rPr>
              <a:t>Cap</a:t>
            </a:r>
            <a:r>
              <a:rPr lang="es-MX" sz="4800" u="none" strike="noStrike" cap="none" dirty="0" err="1">
                <a:solidFill>
                  <a:schemeClr val="lt1"/>
                </a:solidFill>
                <a:latin typeface="Arial" charset="0"/>
                <a:ea typeface="Arial" charset="0"/>
                <a:cs typeface="Arial" charset="0"/>
                <a:sym typeface="Cabin"/>
              </a:rPr>
              <a:t>ítulo</a:t>
            </a:r>
            <a:r>
              <a:rPr lang="en-US" sz="4800" u="none" strike="noStrike" cap="none" dirty="0">
                <a:solidFill>
                  <a:schemeClr val="lt1"/>
                </a:solidFill>
                <a:latin typeface="Arial" charset="0"/>
                <a:ea typeface="Arial" charset="0"/>
                <a:cs typeface="Arial" charset="0"/>
                <a:sym typeface="Cabin"/>
              </a:rPr>
              <a:t> 12</a:t>
            </a:r>
          </a:p>
        </p:txBody>
      </p:sp>
      <p:sp>
        <p:nvSpPr>
          <p:cNvPr id="7" name="Shape 206"/>
          <p:cNvSpPr txBox="1"/>
          <p:nvPr/>
        </p:nvSpPr>
        <p:spPr>
          <a:xfrm>
            <a:off x="2990025" y="6988169"/>
            <a:ext cx="99857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Regular" charset="0"/>
                <a:ea typeface="Arial Regular" charset="0"/>
                <a:cs typeface="Arial Regular" charset="0"/>
                <a:sym typeface="Cabin"/>
              </a:rPr>
              <a:t>Python </a:t>
            </a:r>
            <a:r>
              <a:rPr lang="en-US" sz="3200" dirty="0">
                <a:solidFill>
                  <a:srgbClr val="FFFF00"/>
                </a:solidFill>
                <a:latin typeface="Arial Regular" charset="0"/>
                <a:ea typeface="Arial Regular" charset="0"/>
                <a:cs typeface="Arial Regular" charset="0"/>
                <a:sym typeface="Cabin"/>
              </a:rPr>
              <a:t>para </a:t>
            </a:r>
            <a:r>
              <a:rPr lang="en-US" sz="3200" dirty="0" err="1">
                <a:solidFill>
                  <a:srgbClr val="FFFF00"/>
                </a:solidFill>
                <a:latin typeface="Arial Regular" charset="0"/>
                <a:ea typeface="Arial Regular" charset="0"/>
                <a:cs typeface="Arial Regular" charset="0"/>
                <a:sym typeface="Cabin"/>
              </a:rPr>
              <a:t>Todos</a:t>
            </a:r>
            <a:endParaRPr lang="en-US" sz="3200" u="none" strike="noStrike" cap="none" dirty="0">
              <a:solidFill>
                <a:srgbClr val="FFFF00"/>
              </a:solidFill>
              <a:latin typeface="Arial Regular" charset="0"/>
              <a:ea typeface="Arial Regular" charset="0"/>
              <a:cs typeface="Arial Regular"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3200" dirty="0">
                <a:solidFill>
                  <a:srgbClr val="FFFF00"/>
                </a:solidFill>
                <a:latin typeface="Arial Regular" charset="0"/>
                <a:ea typeface="Arial Regular" charset="0"/>
                <a:cs typeface="Arial Regular" charset="0"/>
                <a:sym typeface="Cabin"/>
              </a:rPr>
              <a:t>es.py4e.com</a:t>
            </a:r>
            <a:endParaRPr lang="en-US" sz="3200" u="none" strike="noStrike" cap="none" dirty="0">
              <a:solidFill>
                <a:srgbClr val="FFFF00"/>
              </a:solidFill>
              <a:latin typeface="Arial Regular" charset="0"/>
              <a:ea typeface="Arial Regular" charset="0"/>
              <a:cs typeface="Arial Regular" charset="0"/>
              <a:sym typeface="Cabin"/>
            </a:endParaRPr>
          </a:p>
        </p:txBody>
      </p:sp>
      <p:pic>
        <p:nvPicPr>
          <p:cNvPr id="8" name="Shape 207"/>
          <p:cNvPicPr preferRelativeResize="0"/>
          <p:nvPr/>
        </p:nvPicPr>
        <p:blipFill rotWithShape="1">
          <a:blip r:embed="rId3">
            <a:alphaModFix/>
          </a:blip>
          <a:srcRect/>
          <a:stretch/>
        </p:blipFill>
        <p:spPr>
          <a:xfrm>
            <a:off x="13130212" y="7346944"/>
            <a:ext cx="1968500" cy="668337"/>
          </a:xfrm>
          <a:prstGeom prst="rect">
            <a:avLst/>
          </a:prstGeom>
          <a:noFill/>
          <a:ln>
            <a:noFill/>
          </a:ln>
        </p:spPr>
      </p:pic>
      <p:pic>
        <p:nvPicPr>
          <p:cNvPr id="9" name="Shape 208"/>
          <p:cNvPicPr preferRelativeResize="0"/>
          <p:nvPr/>
        </p:nvPicPr>
        <p:blipFill rotWithShape="1">
          <a:blip r:embed="rId4">
            <a:alphaModFix/>
          </a:blip>
          <a:srcRect/>
          <a:stretch/>
        </p:blipFill>
        <p:spPr>
          <a:xfrm>
            <a:off x="526325" y="6669169"/>
            <a:ext cx="1346100" cy="1346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FFFF"/>
              </a:buClr>
              <a:buSzPct val="25000"/>
              <a:buFont typeface="Cabin"/>
              <a:buNone/>
            </a:pPr>
            <a:r>
              <a:rPr lang="es-MX" sz="7800" u="none" strike="noStrike" cap="none">
                <a:solidFill>
                  <a:srgbClr val="FFD966"/>
                </a:solidFill>
                <a:latin typeface="Arial" charset="0"/>
                <a:ea typeface="Arial" charset="0"/>
                <a:cs typeface="Arial" charset="0"/>
                <a:sym typeface="Cabin"/>
              </a:rPr>
              <a:t>Sockets en Python</a:t>
            </a:r>
          </a:p>
        </p:txBody>
      </p:sp>
      <p:sp>
        <p:nvSpPr>
          <p:cNvPr id="411" name="Shape 411"/>
          <p:cNvSpPr txBox="1">
            <a:spLocks noGrp="1"/>
          </p:cNvSpPr>
          <p:nvPr>
            <p:ph idx="1"/>
          </p:nvPr>
        </p:nvSpPr>
        <p:spPr>
          <a:xfrm>
            <a:off x="1155700" y="2905299"/>
            <a:ext cx="13932000" cy="1334125"/>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SzPct val="100000"/>
              <a:buNone/>
            </a:pPr>
            <a:r>
              <a:rPr lang="es-MX" sz="3800" u="none" strike="noStrike" cap="none" dirty="0">
                <a:solidFill>
                  <a:schemeClr val="lt1"/>
                </a:solidFill>
                <a:latin typeface="Arial" charset="0"/>
                <a:ea typeface="Arial" charset="0"/>
                <a:cs typeface="Arial" charset="0"/>
                <a:sym typeface="Cabin"/>
              </a:rPr>
              <a:t>Python tiene soporte nativo para Sockets TCP</a:t>
            </a:r>
          </a:p>
        </p:txBody>
      </p:sp>
      <p:sp>
        <p:nvSpPr>
          <p:cNvPr id="412" name="Shape 412"/>
          <p:cNvSpPr txBox="1"/>
          <p:nvPr/>
        </p:nvSpPr>
        <p:spPr>
          <a:xfrm>
            <a:off x="1574800" y="3897300"/>
            <a:ext cx="14092799" cy="17559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s-MX" sz="3000" i="0" u="none" strike="noStrike" cap="none">
                <a:solidFill>
                  <a:srgbClr val="FFFF00"/>
                </a:solidFill>
                <a:latin typeface="Courier"/>
                <a:ea typeface="Courier New"/>
                <a:cs typeface="Courier"/>
                <a:sym typeface="Courier New"/>
              </a:rPr>
              <a:t>import socket</a:t>
            </a:r>
          </a:p>
          <a:p>
            <a:pPr marL="0" marR="0" lvl="0" indent="0" algn="l" rtl="0">
              <a:lnSpc>
                <a:spcPct val="100000"/>
              </a:lnSpc>
              <a:spcBef>
                <a:spcPts val="0"/>
              </a:spcBef>
              <a:spcAft>
                <a:spcPts val="0"/>
              </a:spcAft>
              <a:buClr>
                <a:srgbClr val="FFFF00"/>
              </a:buClr>
              <a:buSzPct val="25000"/>
              <a:buFont typeface="Cabin"/>
              <a:buNone/>
            </a:pPr>
            <a:r>
              <a:rPr lang="es-MX" sz="3000" i="0" u="none" strike="noStrike" cap="none">
                <a:solidFill>
                  <a:srgbClr val="FFFF00"/>
                </a:solidFill>
                <a:latin typeface="Courier"/>
                <a:ea typeface="Courier New"/>
                <a:cs typeface="Courier"/>
                <a:sym typeface="Courier New"/>
              </a:rPr>
              <a:t>mysock = socket.socket(socket.AF_INET, socket.SOCK_STREAM)</a:t>
            </a:r>
          </a:p>
          <a:p>
            <a:pPr lvl="0">
              <a:buClr>
                <a:srgbClr val="FFFF00"/>
              </a:buClr>
              <a:buSzPct val="25000"/>
            </a:pPr>
            <a:r>
              <a:rPr lang="es-MX" sz="3000" i="0" u="none" strike="noStrike" cap="none">
                <a:solidFill>
                  <a:srgbClr val="FFFF00"/>
                </a:solidFill>
                <a:latin typeface="Courier"/>
                <a:ea typeface="Courier New"/>
                <a:cs typeface="Courier"/>
                <a:sym typeface="Courier New"/>
              </a:rPr>
              <a:t>mysock.connect( ('</a:t>
            </a:r>
            <a:r>
              <a:rPr lang="es-MX" sz="3000">
                <a:solidFill>
                  <a:srgbClr val="FF00FF"/>
                </a:solidFill>
                <a:latin typeface="Courier"/>
                <a:ea typeface="Courier New"/>
                <a:cs typeface="Courier"/>
                <a:sym typeface="Courier New"/>
              </a:rPr>
              <a:t>data.pr4e.org</a:t>
            </a:r>
            <a:r>
              <a:rPr lang="es-MX" sz="3000" i="0" u="none" strike="noStrike" cap="none">
                <a:solidFill>
                  <a:srgbClr val="FFFF00"/>
                </a:solidFill>
                <a:latin typeface="Courier"/>
                <a:ea typeface="Courier New"/>
                <a:cs typeface="Courier"/>
                <a:sym typeface="Courier New"/>
              </a:rPr>
              <a:t>',</a:t>
            </a:r>
            <a:r>
              <a:rPr lang="es-MX" sz="3000" i="0" u="none" strike="noStrike" cap="none">
                <a:solidFill>
                  <a:srgbClr val="00FF00"/>
                </a:solidFill>
                <a:latin typeface="Courier"/>
                <a:ea typeface="Courier New"/>
                <a:cs typeface="Courier"/>
                <a:sym typeface="Courier New"/>
              </a:rPr>
              <a:t> 80</a:t>
            </a:r>
            <a:r>
              <a:rPr lang="es-MX" sz="3000" i="0" u="none" strike="noStrike" cap="none">
                <a:solidFill>
                  <a:srgbClr val="FFFF00"/>
                </a:solidFill>
                <a:latin typeface="Courier"/>
                <a:ea typeface="Courier New"/>
                <a:cs typeface="Courier"/>
                <a:sym typeface="Courier New"/>
              </a:rPr>
              <a:t>) )</a:t>
            </a:r>
          </a:p>
        </p:txBody>
      </p:sp>
      <p:sp>
        <p:nvSpPr>
          <p:cNvPr id="413" name="Shape 413"/>
          <p:cNvSpPr txBox="1"/>
          <p:nvPr/>
        </p:nvSpPr>
        <p:spPr>
          <a:xfrm>
            <a:off x="3212625" y="7430175"/>
            <a:ext cx="8963999" cy="660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s-MX" sz="3000" u="sng" strike="noStrike" cap="none" dirty="0">
                <a:solidFill>
                  <a:srgbClr val="FFFF00"/>
                </a:solidFill>
                <a:latin typeface="Arial" charset="0"/>
                <a:ea typeface="Arial" charset="0"/>
                <a:cs typeface="Arial" charset="0"/>
                <a:sym typeface="Cabin"/>
                <a:hlinkClick r:id="rId3"/>
              </a:rPr>
              <a:t>http://docs.python.org/library/socket.html</a:t>
            </a:r>
          </a:p>
        </p:txBody>
      </p:sp>
      <p:sp>
        <p:nvSpPr>
          <p:cNvPr id="414" name="Shape 414"/>
          <p:cNvSpPr txBox="1"/>
          <p:nvPr/>
        </p:nvSpPr>
        <p:spPr>
          <a:xfrm>
            <a:off x="3117850" y="6388100"/>
            <a:ext cx="1079400" cy="660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s-MX" sz="3800" u="none" strike="noStrike" cap="none">
                <a:solidFill>
                  <a:srgbClr val="FF00FF"/>
                </a:solidFill>
                <a:latin typeface="Arial" charset="0"/>
                <a:ea typeface="Arial" charset="0"/>
                <a:cs typeface="Arial" charset="0"/>
                <a:sym typeface="Cabin"/>
              </a:rPr>
              <a:t>Host</a:t>
            </a:r>
          </a:p>
        </p:txBody>
      </p:sp>
      <p:sp>
        <p:nvSpPr>
          <p:cNvPr id="415" name="Shape 415"/>
          <p:cNvSpPr txBox="1"/>
          <p:nvPr/>
        </p:nvSpPr>
        <p:spPr>
          <a:xfrm>
            <a:off x="10909300" y="6388100"/>
            <a:ext cx="976199" cy="660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s-MX" sz="3800" u="none" strike="noStrike" cap="none">
                <a:solidFill>
                  <a:srgbClr val="00FF00"/>
                </a:solidFill>
                <a:latin typeface="Arial" charset="0"/>
                <a:ea typeface="Arial" charset="0"/>
                <a:cs typeface="Arial" charset="0"/>
                <a:sym typeface="Cabin"/>
              </a:rPr>
              <a:t>Port</a:t>
            </a:r>
          </a:p>
        </p:txBody>
      </p:sp>
      <p:cxnSp>
        <p:nvCxnSpPr>
          <p:cNvPr id="416" name="Shape 416"/>
          <p:cNvCxnSpPr/>
          <p:nvPr/>
        </p:nvCxnSpPr>
        <p:spPr>
          <a:xfrm flipH="1">
            <a:off x="4404840" y="5653200"/>
            <a:ext cx="2089198" cy="991985"/>
          </a:xfrm>
          <a:prstGeom prst="straightConnector1">
            <a:avLst/>
          </a:prstGeom>
          <a:noFill/>
          <a:ln w="101600" cap="rnd" cmpd="sng">
            <a:solidFill>
              <a:srgbClr val="FF00FF"/>
            </a:solidFill>
            <a:prstDash val="solid"/>
            <a:miter/>
            <a:headEnd type="stealth" w="med" len="med"/>
            <a:tailEnd type="none" w="med" len="med"/>
          </a:ln>
        </p:spPr>
      </p:cxnSp>
      <p:cxnSp>
        <p:nvCxnSpPr>
          <p:cNvPr id="417" name="Shape 417"/>
          <p:cNvCxnSpPr/>
          <p:nvPr/>
        </p:nvCxnSpPr>
        <p:spPr>
          <a:xfrm>
            <a:off x="9714530" y="5647015"/>
            <a:ext cx="988949" cy="998170"/>
          </a:xfrm>
          <a:prstGeom prst="straightConnector1">
            <a:avLst/>
          </a:prstGeom>
          <a:noFill/>
          <a:ln w="101600" cap="rnd" cmpd="sng">
            <a:solidFill>
              <a:srgbClr val="00FF00"/>
            </a:solidFill>
            <a:prstDash val="solid"/>
            <a:miter/>
            <a:headEnd type="stealth"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p:nvPr/>
        </p:nvSpPr>
        <p:spPr>
          <a:xfrm>
            <a:off x="11607800" y="4254500"/>
            <a:ext cx="45578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400" u="sng" strike="noStrike" cap="none">
                <a:solidFill>
                  <a:srgbClr val="FFFF00"/>
                </a:solidFill>
                <a:latin typeface="Arial" charset="0"/>
                <a:ea typeface="Arial" charset="0"/>
                <a:cs typeface="Arial" charset="0"/>
                <a:sym typeface="Cabin"/>
                <a:hlinkClick r:id="rId3"/>
              </a:rPr>
              <a:t>http://xkcd.com/353/</a:t>
            </a:r>
          </a:p>
        </p:txBody>
      </p:sp>
      <p:pic>
        <p:nvPicPr>
          <p:cNvPr id="423" name="Shape 423"/>
          <p:cNvPicPr preferRelativeResize="0"/>
          <p:nvPr/>
        </p:nvPicPr>
        <p:blipFill rotWithShape="1">
          <a:blip r:embed="rId4">
            <a:alphaModFix/>
          </a:blip>
          <a:srcRect/>
          <a:stretch/>
        </p:blipFill>
        <p:spPr>
          <a:xfrm>
            <a:off x="4457701" y="801611"/>
            <a:ext cx="6115050" cy="7527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D966"/>
                </a:solidFill>
              </a:rPr>
              <a:t>Protocolos</a:t>
            </a:r>
            <a:r>
              <a:rPr lang="en-US" dirty="0">
                <a:solidFill>
                  <a:srgbClr val="FFD966"/>
                </a:solidFill>
              </a:rPr>
              <a:t> de </a:t>
            </a:r>
            <a:r>
              <a:rPr lang="en-US" dirty="0" err="1">
                <a:solidFill>
                  <a:srgbClr val="FFD966"/>
                </a:solidFill>
              </a:rPr>
              <a:t>Aplicación</a:t>
            </a:r>
            <a:endParaRPr lang="en-US" dirty="0">
              <a:solidFill>
                <a:srgbClr val="FFD966"/>
              </a:solidFill>
            </a:endParaRPr>
          </a:p>
        </p:txBody>
      </p:sp>
    </p:spTree>
    <p:extLst>
      <p:ext uri="{BB962C8B-B14F-4D97-AF65-F5344CB8AC3E}">
        <p14:creationId xmlns:p14="http://schemas.microsoft.com/office/powerpoint/2010/main" val="121642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s-MX" sz="7600" u="none" strike="noStrike" cap="none">
                <a:solidFill>
                  <a:srgbClr val="FFD966"/>
                </a:solidFill>
                <a:latin typeface="Arial" charset="0"/>
                <a:ea typeface="Arial" charset="0"/>
                <a:cs typeface="Arial" charset="0"/>
                <a:sym typeface="Cabin"/>
              </a:rPr>
              <a:t>Protocolos de Aplicación</a:t>
            </a:r>
          </a:p>
        </p:txBody>
      </p:sp>
      <p:sp>
        <p:nvSpPr>
          <p:cNvPr id="429" name="Shape 429"/>
          <p:cNvSpPr txBox="1">
            <a:spLocks noGrp="1"/>
          </p:cNvSpPr>
          <p:nvPr>
            <p:ph idx="1"/>
          </p:nvPr>
        </p:nvSpPr>
        <p:spPr>
          <a:xfrm>
            <a:off x="1155700" y="2603500"/>
            <a:ext cx="7493000" cy="5702399"/>
          </a:xfrm>
          <a:prstGeom prst="rect">
            <a:avLst/>
          </a:prstGeom>
          <a:noFill/>
          <a:ln>
            <a:noFill/>
          </a:ln>
        </p:spPr>
        <p:txBody>
          <a:bodyPr lIns="38100" tIns="38100" rIns="38100" bIns="38100" anchor="ctr" anchorCtr="0">
            <a:noAutofit/>
          </a:bodyPr>
          <a:lstStyle/>
          <a:p>
            <a:pPr marL="457200" marR="0" lvl="0" indent="-444500" algn="l" rtl="0">
              <a:lnSpc>
                <a:spcPct val="100000"/>
              </a:lnSpc>
              <a:spcBef>
                <a:spcPts val="0"/>
              </a:spcBef>
              <a:spcAft>
                <a:spcPts val="1000"/>
              </a:spcAft>
              <a:buSzPct val="100000"/>
              <a:buFont typeface="Cabin"/>
            </a:pPr>
            <a:r>
              <a:rPr lang="es-MX" sz="3400" dirty="0">
                <a:solidFill>
                  <a:schemeClr val="lt1"/>
                </a:solidFill>
                <a:latin typeface="Arial" charset="0"/>
                <a:ea typeface="Arial" charset="0"/>
                <a:cs typeface="Arial" charset="0"/>
                <a:sym typeface="Cabin"/>
              </a:rPr>
              <a:t>Puesto que</a:t>
            </a:r>
            <a:r>
              <a:rPr lang="es-MX" sz="3400" u="none" strike="noStrike" cap="none" dirty="0">
                <a:solidFill>
                  <a:schemeClr val="lt1"/>
                </a:solidFill>
                <a:latin typeface="Arial" charset="0"/>
                <a:ea typeface="Arial" charset="0"/>
                <a:cs typeface="Arial" charset="0"/>
                <a:sym typeface="Cabin"/>
              </a:rPr>
              <a:t> TCP (y Python) nos dan un </a:t>
            </a:r>
            <a:r>
              <a:rPr lang="es-MX" sz="3400" u="none" strike="noStrike" cap="none" dirty="0">
                <a:solidFill>
                  <a:srgbClr val="FFFF00"/>
                </a:solidFill>
                <a:latin typeface="Arial" charset="0"/>
                <a:ea typeface="Arial" charset="0"/>
                <a:cs typeface="Arial" charset="0"/>
                <a:sym typeface="Cabin"/>
              </a:rPr>
              <a:t>socket</a:t>
            </a:r>
            <a:r>
              <a:rPr lang="es-MX" sz="3400" dirty="0">
                <a:solidFill>
                  <a:schemeClr val="lt1"/>
                </a:solidFill>
                <a:latin typeface="Arial" charset="0"/>
                <a:ea typeface="Arial" charset="0"/>
                <a:cs typeface="Arial" charset="0"/>
                <a:sym typeface="Cabin"/>
              </a:rPr>
              <a:t> estable, ¿qué queremos hacer con el </a:t>
            </a:r>
            <a:r>
              <a:rPr lang="es-MX" sz="3400" u="none" strike="noStrike" cap="none" dirty="0">
                <a:solidFill>
                  <a:srgbClr val="FFFF00"/>
                </a:solidFill>
                <a:latin typeface="Arial" charset="0"/>
                <a:ea typeface="Arial" charset="0"/>
                <a:cs typeface="Arial" charset="0"/>
                <a:sym typeface="Cabin"/>
              </a:rPr>
              <a:t>socket</a:t>
            </a:r>
            <a:r>
              <a:rPr lang="es-MX" sz="3400" u="none" strike="noStrike" cap="none" dirty="0">
                <a:solidFill>
                  <a:schemeClr val="lt1"/>
                </a:solidFill>
                <a:latin typeface="Arial" charset="0"/>
                <a:ea typeface="Arial" charset="0"/>
                <a:cs typeface="Arial" charset="0"/>
                <a:sym typeface="Cabin"/>
              </a:rPr>
              <a:t>?  ¿Qué problema queremos resolver?</a:t>
            </a:r>
          </a:p>
          <a:p>
            <a:pPr marL="457200" marR="0" lvl="0" indent="-444500" algn="l" rtl="0">
              <a:lnSpc>
                <a:spcPct val="100000"/>
              </a:lnSpc>
              <a:spcBef>
                <a:spcPts val="3500"/>
              </a:spcBef>
              <a:spcAft>
                <a:spcPts val="1000"/>
              </a:spcAft>
              <a:buSzPct val="100000"/>
              <a:buFont typeface="Cabin"/>
            </a:pPr>
            <a:r>
              <a:rPr lang="es-MX" sz="3400" u="none" strike="noStrike" cap="none" dirty="0">
                <a:solidFill>
                  <a:schemeClr val="lt1"/>
                </a:solidFill>
                <a:latin typeface="Arial" charset="0"/>
                <a:ea typeface="Arial" charset="0"/>
                <a:cs typeface="Arial" charset="0"/>
                <a:sym typeface="Cabin"/>
              </a:rPr>
              <a:t>Protocolos de Aplicación</a:t>
            </a:r>
          </a:p>
          <a:p>
            <a:pPr marL="469900" marR="0" lvl="1" indent="0" algn="l" rtl="0">
              <a:lnSpc>
                <a:spcPct val="100000"/>
              </a:lnSpc>
              <a:spcBef>
                <a:spcPts val="3500"/>
              </a:spcBef>
              <a:spcAft>
                <a:spcPts val="1000"/>
              </a:spcAft>
              <a:buSzPct val="100000"/>
              <a:buNone/>
            </a:pPr>
            <a:r>
              <a:rPr lang="es-MX" sz="3400" u="none" strike="noStrike" cap="none" dirty="0">
                <a:solidFill>
                  <a:schemeClr val="lt1"/>
                </a:solidFill>
                <a:latin typeface="Arial" charset="0"/>
                <a:ea typeface="Arial" charset="0"/>
                <a:cs typeface="Arial" charset="0"/>
                <a:sym typeface="Cabin"/>
              </a:rPr>
              <a:t>-  Correo</a:t>
            </a:r>
          </a:p>
          <a:p>
            <a:pPr marL="469900" marR="0" lvl="1" indent="0" algn="l" rtl="0">
              <a:lnSpc>
                <a:spcPct val="100000"/>
              </a:lnSpc>
              <a:spcBef>
                <a:spcPts val="3500"/>
              </a:spcBef>
              <a:spcAft>
                <a:spcPts val="1000"/>
              </a:spcAft>
              <a:buSzPct val="100000"/>
              <a:buNone/>
            </a:pPr>
            <a:r>
              <a:rPr lang="es-MX" sz="3400" u="none" strike="noStrike" cap="none" dirty="0">
                <a:solidFill>
                  <a:schemeClr val="lt1"/>
                </a:solidFill>
                <a:latin typeface="Arial" charset="0"/>
                <a:ea typeface="Arial" charset="0"/>
                <a:cs typeface="Arial" charset="0"/>
                <a:sym typeface="Cabin"/>
              </a:rPr>
              <a:t>-  </a:t>
            </a:r>
            <a:r>
              <a:rPr lang="es-MX" sz="3400" u="none" strike="noStrike" cap="none" dirty="0" err="1">
                <a:solidFill>
                  <a:schemeClr val="lt1"/>
                </a:solidFill>
                <a:latin typeface="Arial" charset="0"/>
                <a:ea typeface="Arial" charset="0"/>
                <a:cs typeface="Arial" charset="0"/>
                <a:sym typeface="Cabin"/>
              </a:rPr>
              <a:t>World</a:t>
            </a:r>
            <a:r>
              <a:rPr lang="es-MX" sz="3400" u="none" strike="noStrike" cap="none" dirty="0">
                <a:solidFill>
                  <a:schemeClr val="lt1"/>
                </a:solidFill>
                <a:latin typeface="Arial" charset="0"/>
                <a:ea typeface="Arial" charset="0"/>
                <a:cs typeface="Arial" charset="0"/>
                <a:sym typeface="Cabin"/>
              </a:rPr>
              <a:t> Wide Web (Red informática virtual)</a:t>
            </a:r>
          </a:p>
        </p:txBody>
      </p:sp>
      <p:pic>
        <p:nvPicPr>
          <p:cNvPr id="430" name="Shape 430"/>
          <p:cNvPicPr preferRelativeResize="0"/>
          <p:nvPr/>
        </p:nvPicPr>
        <p:blipFill rotWithShape="1">
          <a:blip r:embed="rId3">
            <a:alphaModFix/>
          </a:blip>
          <a:srcRect/>
          <a:stretch/>
        </p:blipFill>
        <p:spPr>
          <a:xfrm>
            <a:off x="9309100" y="2806700"/>
            <a:ext cx="6007100" cy="4698999"/>
          </a:xfrm>
          <a:prstGeom prst="rect">
            <a:avLst/>
          </a:prstGeom>
          <a:noFill/>
          <a:ln>
            <a:noFill/>
          </a:ln>
        </p:spPr>
      </p:pic>
      <p:sp>
        <p:nvSpPr>
          <p:cNvPr id="431" name="Shape 431"/>
          <p:cNvSpPr txBox="1"/>
          <p:nvPr/>
        </p:nvSpPr>
        <p:spPr>
          <a:xfrm>
            <a:off x="9613900" y="3390900"/>
            <a:ext cx="5410200" cy="673099"/>
          </a:xfrm>
          <a:prstGeom prst="rect">
            <a:avLst/>
          </a:prstGeom>
          <a:noFill/>
          <a:ln w="25400" cap="rnd" cmpd="sng">
            <a:solidFill>
              <a:srgbClr val="00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lang="es-MX"/>
          </a:p>
        </p:txBody>
      </p:sp>
      <p:sp>
        <p:nvSpPr>
          <p:cNvPr id="432" name="Shape 432"/>
          <p:cNvSpPr txBox="1"/>
          <p:nvPr/>
        </p:nvSpPr>
        <p:spPr>
          <a:xfrm>
            <a:off x="7365304" y="7610950"/>
            <a:ext cx="8721221" cy="914400"/>
          </a:xfrm>
          <a:prstGeom prst="rect">
            <a:avLst/>
          </a:prstGeom>
          <a:noFill/>
          <a:ln>
            <a:noFill/>
          </a:ln>
        </p:spPr>
        <p:txBody>
          <a:bodyPr lIns="0" tIns="0" rIns="0" bIns="0" anchor="ctr" anchorCtr="0">
            <a:noAutofit/>
          </a:bodyPr>
          <a:lstStyle/>
          <a:p>
            <a:pPr lvl="0">
              <a:buClr>
                <a:schemeClr val="lt1"/>
              </a:buClr>
              <a:buSzPct val="25000"/>
            </a:pPr>
            <a:r>
              <a:rPr lang="es-MX" sz="2400" u="none" strike="noStrike" cap="none" dirty="0">
                <a:solidFill>
                  <a:schemeClr val="lt1"/>
                </a:solidFill>
                <a:latin typeface="Arial" charset="0"/>
                <a:ea typeface="Arial" charset="0"/>
                <a:cs typeface="Arial" charset="0"/>
                <a:sym typeface="Cabin"/>
              </a:rPr>
              <a:t>Fuente: </a:t>
            </a:r>
            <a:r>
              <a:rPr lang="en-US" sz="2400" dirty="0">
                <a:hlinkClick r:id="rId4"/>
              </a:rPr>
              <a:t>https://es.wikipedia.org/wiki/Familia_de_protocolos_de_internet</a:t>
            </a:r>
            <a:endParaRPr lang="es-MX" sz="2400" u="none" strike="noStrike" cap="none" dirty="0">
              <a:solidFill>
                <a:srgbClr val="FFFF00"/>
              </a:solidFill>
              <a:latin typeface="Arial" charset="0"/>
              <a:ea typeface="Arial" charset="0"/>
              <a:cs typeface="Arial" charset="0"/>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s-MX" sz="6600" u="none" strike="noStrike" cap="none" dirty="0">
                <a:solidFill>
                  <a:srgbClr val="FFD966"/>
                </a:solidFill>
                <a:latin typeface="Arial" charset="0"/>
                <a:ea typeface="Arial" charset="0"/>
                <a:cs typeface="Arial" charset="0"/>
                <a:sym typeface="Cabin"/>
              </a:rPr>
              <a:t>HTTP – Protocolo de Transferencia de </a:t>
            </a:r>
            <a:r>
              <a:rPr lang="es-MX" sz="6600" u="none" strike="noStrike" cap="none" dirty="0" err="1">
                <a:solidFill>
                  <a:srgbClr val="FFD966"/>
                </a:solidFill>
                <a:latin typeface="Arial" charset="0"/>
                <a:ea typeface="Arial" charset="0"/>
                <a:cs typeface="Arial" charset="0"/>
                <a:sym typeface="Cabin"/>
              </a:rPr>
              <a:t>Hypertexto</a:t>
            </a:r>
            <a:endParaRPr lang="es-MX" sz="6600" u="none" strike="noStrike" cap="none" dirty="0">
              <a:solidFill>
                <a:srgbClr val="FFD966"/>
              </a:solidFill>
              <a:latin typeface="Arial" charset="0"/>
              <a:ea typeface="Arial" charset="0"/>
              <a:cs typeface="Arial" charset="0"/>
              <a:sym typeface="Cabin"/>
            </a:endParaRPr>
          </a:p>
        </p:txBody>
      </p:sp>
      <p:sp>
        <p:nvSpPr>
          <p:cNvPr id="438" name="Shape 438"/>
          <p:cNvSpPr txBox="1">
            <a:spLocks noGrp="1"/>
          </p:cNvSpPr>
          <p:nvPr>
            <p:ph idx="1"/>
          </p:nvPr>
        </p:nvSpPr>
        <p:spPr>
          <a:prstGeom prst="rect">
            <a:avLst/>
          </a:prstGeom>
          <a:noFill/>
          <a:ln>
            <a:noFill/>
          </a:ln>
        </p:spPr>
        <p:txBody>
          <a:bodyPr lIns="38100" tIns="38100" rIns="38100" bIns="38100" anchor="t" anchorCtr="0">
            <a:noAutofit/>
          </a:bodyPr>
          <a:lstStyle/>
          <a:p>
            <a:pPr marL="457200" marR="0" lvl="0" indent="-457200" algn="l" rtl="0">
              <a:lnSpc>
                <a:spcPct val="100000"/>
              </a:lnSpc>
              <a:spcBef>
                <a:spcPts val="0"/>
              </a:spcBef>
              <a:spcAft>
                <a:spcPts val="1000"/>
              </a:spcAft>
              <a:buSzPct val="100000"/>
              <a:buFont typeface="Cabin"/>
            </a:pPr>
            <a:r>
              <a:rPr lang="es-MX" sz="3600" u="none" strike="noStrike" cap="none" dirty="0">
                <a:solidFill>
                  <a:schemeClr val="lt1"/>
                </a:solidFill>
                <a:latin typeface="Arial" charset="0"/>
                <a:ea typeface="Arial" charset="0"/>
                <a:cs typeface="Arial" charset="0"/>
                <a:sym typeface="Cabin"/>
              </a:rPr>
              <a:t>El Protocolo de la Capa de Aplicación dominante del Internet</a:t>
            </a:r>
          </a:p>
          <a:p>
            <a:pPr marL="457200" marR="0" lvl="0" indent="-457200" algn="l" rtl="0">
              <a:lnSpc>
                <a:spcPct val="100000"/>
              </a:lnSpc>
              <a:spcBef>
                <a:spcPts val="3500"/>
              </a:spcBef>
              <a:spcAft>
                <a:spcPts val="1000"/>
              </a:spcAft>
              <a:buSzPct val="100000"/>
              <a:buFont typeface="Cabin"/>
            </a:pPr>
            <a:r>
              <a:rPr lang="es-MX" sz="3600" u="none" strike="noStrike" cap="none" dirty="0">
                <a:solidFill>
                  <a:schemeClr val="lt1"/>
                </a:solidFill>
                <a:latin typeface="Arial" charset="0"/>
                <a:ea typeface="Arial" charset="0"/>
                <a:cs typeface="Arial" charset="0"/>
                <a:sym typeface="Cabin"/>
              </a:rPr>
              <a:t>Inventado para la Web – para obtener HTML,  Imágenes, Documentos, etc.</a:t>
            </a:r>
          </a:p>
          <a:p>
            <a:pPr marL="457200" marR="0" lvl="0" indent="-457200" algn="l" rtl="0">
              <a:lnSpc>
                <a:spcPct val="100000"/>
              </a:lnSpc>
              <a:spcBef>
                <a:spcPts val="3500"/>
              </a:spcBef>
              <a:spcAft>
                <a:spcPts val="1000"/>
              </a:spcAft>
              <a:buSzPct val="100000"/>
              <a:buFont typeface="Cabin"/>
            </a:pPr>
            <a:r>
              <a:rPr lang="es-MX" sz="3600" u="none" strike="noStrike" cap="none" dirty="0">
                <a:solidFill>
                  <a:schemeClr val="lt1"/>
                </a:solidFill>
                <a:latin typeface="Arial" charset="0"/>
                <a:ea typeface="Arial" charset="0"/>
                <a:cs typeface="Arial" charset="0"/>
                <a:sym typeface="Cabin"/>
              </a:rPr>
              <a:t>Extendido para ser datos en adición a documentos - RSS, Servicios Web, etc. – Conceptos Básicos – Hacer una conexión – Solicitar un documento – Recuperar </a:t>
            </a:r>
            <a:r>
              <a:rPr lang="es-MX" sz="3600" dirty="0">
                <a:solidFill>
                  <a:schemeClr val="lt1"/>
                </a:solidFill>
                <a:latin typeface="Arial" charset="0"/>
                <a:ea typeface="Arial" charset="0"/>
                <a:cs typeface="Arial" charset="0"/>
                <a:sym typeface="Cabin"/>
              </a:rPr>
              <a:t>el Documento </a:t>
            </a:r>
            <a:r>
              <a:rPr lang="es-MX" sz="3600" u="none" strike="noStrike" cap="none" dirty="0">
                <a:solidFill>
                  <a:schemeClr val="lt1"/>
                </a:solidFill>
                <a:latin typeface="Arial" charset="0"/>
                <a:ea typeface="Arial" charset="0"/>
                <a:cs typeface="Arial" charset="0"/>
                <a:sym typeface="Cabin"/>
              </a:rPr>
              <a:t>– Cerrar la </a:t>
            </a:r>
            <a:r>
              <a:rPr lang="es-MX" sz="3600" dirty="0">
                <a:solidFill>
                  <a:schemeClr val="lt1"/>
                </a:solidFill>
                <a:latin typeface="Arial" charset="0"/>
                <a:ea typeface="Arial" charset="0"/>
                <a:cs typeface="Arial" charset="0"/>
                <a:sym typeface="Cabin"/>
              </a:rPr>
              <a:t>Conexión</a:t>
            </a:r>
            <a:endParaRPr lang="es-MX" sz="3600" u="none" strike="noStrike" cap="none" dirty="0">
              <a:solidFill>
                <a:schemeClr val="lt1"/>
              </a:solidFill>
              <a:latin typeface="Arial" charset="0"/>
              <a:ea typeface="Arial" charset="0"/>
              <a:cs typeface="Arial" charset="0"/>
              <a:sym typeface="Cabin"/>
            </a:endParaRPr>
          </a:p>
        </p:txBody>
      </p:sp>
      <p:sp>
        <p:nvSpPr>
          <p:cNvPr id="439" name="Shape 439"/>
          <p:cNvSpPr txBox="1"/>
          <p:nvPr/>
        </p:nvSpPr>
        <p:spPr>
          <a:xfrm>
            <a:off x="1891430" y="7785049"/>
            <a:ext cx="12713918" cy="622199"/>
          </a:xfrm>
          <a:prstGeom prst="rect">
            <a:avLst/>
          </a:prstGeom>
          <a:noFill/>
          <a:ln>
            <a:noFill/>
          </a:ln>
        </p:spPr>
        <p:txBody>
          <a:bodyPr lIns="0" tIns="0" rIns="0" bIns="0" anchor="ctr" anchorCtr="0">
            <a:noAutofit/>
          </a:bodyPr>
          <a:lstStyle/>
          <a:p>
            <a:pPr lvl="0" algn="ctr">
              <a:buClr>
                <a:srgbClr val="FFFF00"/>
              </a:buClr>
              <a:buSzPct val="25000"/>
            </a:pPr>
            <a:r>
              <a:rPr lang="en-US" sz="3200" dirty="0">
                <a:hlinkClick r:id="rId3"/>
              </a:rPr>
              <a:t>https://es.wikipedia.org/wiki/Protocolo_de_transferencia_de_hipertexto</a:t>
            </a:r>
            <a:endParaRPr lang="es-MX" sz="3000" u="none" strike="noStrike" cap="none" dirty="0">
              <a:solidFill>
                <a:srgbClr val="FFFF00"/>
              </a:solidFill>
              <a:latin typeface="Arial" charset="0"/>
              <a:ea typeface="Arial" charset="0"/>
              <a:cs typeface="Arial" charset="0"/>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1155700" y="847164"/>
            <a:ext cx="13084537" cy="1692735"/>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400" u="none" strike="noStrike" cap="none" dirty="0">
                <a:solidFill>
                  <a:srgbClr val="FFD966"/>
                </a:solidFill>
                <a:latin typeface="Arial" charset="0"/>
                <a:ea typeface="Arial" charset="0"/>
                <a:cs typeface="Arial" charset="0"/>
                <a:sym typeface="Cabin"/>
              </a:rPr>
              <a:t>HTTP</a:t>
            </a:r>
          </a:p>
        </p:txBody>
      </p:sp>
      <p:sp>
        <p:nvSpPr>
          <p:cNvPr id="445" name="Shape 445"/>
          <p:cNvSpPr txBox="1">
            <a:spLocks noGrp="1"/>
          </p:cNvSpPr>
          <p:nvPr>
            <p:ph type="body" idx="4294967295"/>
          </p:nvPr>
        </p:nvSpPr>
        <p:spPr>
          <a:xfrm>
            <a:off x="1162050" y="2582964"/>
            <a:ext cx="13931900" cy="4021138"/>
          </a:xfrm>
          <a:prstGeom prst="rect">
            <a:avLst/>
          </a:prstGeom>
          <a:noFill/>
          <a:ln>
            <a:noFill/>
          </a:ln>
        </p:spPr>
        <p:txBody>
          <a:bodyPr lIns="38100" tIns="38100" rIns="38100" bIns="38100" anchor="ctr" anchorCtr="0">
            <a:noAutofit/>
          </a:bodyPr>
          <a:lstStyle/>
          <a:p>
            <a:pPr lvl="0">
              <a:spcBef>
                <a:spcPts val="0"/>
              </a:spcBef>
            </a:pPr>
            <a:r>
              <a:rPr lang="es-MX" sz="4700" dirty="0">
                <a:solidFill>
                  <a:schemeClr val="lt1"/>
                </a:solidFill>
                <a:latin typeface="Arial" charset="0"/>
                <a:ea typeface="Arial" charset="0"/>
                <a:cs typeface="Arial" charset="0"/>
                <a:sym typeface="Cabin"/>
              </a:rPr>
              <a:t>El </a:t>
            </a:r>
            <a:r>
              <a:rPr lang="es-MX" sz="4700" dirty="0">
                <a:solidFill>
                  <a:srgbClr val="FFD966"/>
                </a:solidFill>
                <a:latin typeface="Arial" charset="0"/>
                <a:ea typeface="Arial" charset="0"/>
                <a:cs typeface="Arial" charset="0"/>
                <a:sym typeface="Cabin"/>
              </a:rPr>
              <a:t>P</a:t>
            </a:r>
            <a:r>
              <a:rPr lang="es-MX" sz="4700" dirty="0">
                <a:solidFill>
                  <a:schemeClr val="lt1"/>
                </a:solidFill>
                <a:latin typeface="Arial" charset="0"/>
                <a:ea typeface="Arial" charset="0"/>
                <a:cs typeface="Arial" charset="0"/>
                <a:sym typeface="Cabin"/>
              </a:rPr>
              <a:t>rotocolo de </a:t>
            </a:r>
            <a:r>
              <a:rPr lang="es-MX" sz="4700" dirty="0">
                <a:solidFill>
                  <a:srgbClr val="FFD966"/>
                </a:solidFill>
                <a:latin typeface="Arial" charset="0"/>
                <a:ea typeface="Arial" charset="0"/>
                <a:cs typeface="Arial" charset="0"/>
                <a:sym typeface="Cabin"/>
              </a:rPr>
              <a:t>T</a:t>
            </a:r>
            <a:r>
              <a:rPr lang="es-MX" sz="4700" dirty="0">
                <a:solidFill>
                  <a:schemeClr val="lt1"/>
                </a:solidFill>
                <a:latin typeface="Arial" charset="0"/>
                <a:ea typeface="Arial" charset="0"/>
                <a:cs typeface="Arial" charset="0"/>
                <a:sym typeface="Cabin"/>
              </a:rPr>
              <a:t>ransferencia de </a:t>
            </a:r>
            <a:r>
              <a:rPr lang="es-MX" sz="4700" u="none" strike="noStrike" cap="none" dirty="0" err="1">
                <a:solidFill>
                  <a:srgbClr val="FFD966"/>
                </a:solidFill>
                <a:latin typeface="Arial" charset="0"/>
                <a:ea typeface="Arial" charset="0"/>
                <a:cs typeface="Arial" charset="0"/>
                <a:sym typeface="Cabin"/>
              </a:rPr>
              <a:t>H</a:t>
            </a:r>
            <a:r>
              <a:rPr lang="es-MX" sz="4700" u="none" strike="noStrike" cap="none" dirty="0" err="1">
                <a:solidFill>
                  <a:schemeClr val="lt1"/>
                </a:solidFill>
                <a:latin typeface="Arial" charset="0"/>
                <a:ea typeface="Arial" charset="0"/>
                <a:cs typeface="Arial" charset="0"/>
                <a:sym typeface="Cabin"/>
              </a:rPr>
              <a:t>yper</a:t>
            </a:r>
            <a:r>
              <a:rPr lang="es-MX" sz="4700" u="none" strike="noStrike" cap="none" dirty="0" err="1">
                <a:solidFill>
                  <a:srgbClr val="FFD966"/>
                </a:solidFill>
                <a:latin typeface="Arial" charset="0"/>
                <a:ea typeface="Arial" charset="0"/>
                <a:cs typeface="Arial" charset="0"/>
                <a:sym typeface="Cabin"/>
              </a:rPr>
              <a:t>T</a:t>
            </a:r>
            <a:r>
              <a:rPr lang="es-MX" sz="4700" u="none" strike="noStrike" cap="none" dirty="0" err="1">
                <a:solidFill>
                  <a:schemeClr val="lt1"/>
                </a:solidFill>
                <a:latin typeface="Arial" charset="0"/>
                <a:ea typeface="Arial" charset="0"/>
                <a:cs typeface="Arial" charset="0"/>
                <a:sym typeface="Cabin"/>
              </a:rPr>
              <a:t>exto</a:t>
            </a:r>
            <a:r>
              <a:rPr lang="es-MX" sz="4700" u="none" strike="noStrike" cap="none" dirty="0">
                <a:solidFill>
                  <a:schemeClr val="lt1"/>
                </a:solidFill>
                <a:latin typeface="Arial" charset="0"/>
                <a:ea typeface="Arial" charset="0"/>
                <a:cs typeface="Arial" charset="0"/>
                <a:sym typeface="Cabin"/>
              </a:rPr>
              <a:t> </a:t>
            </a:r>
            <a:r>
              <a:rPr lang="es-MX" sz="4700" dirty="0">
                <a:solidFill>
                  <a:schemeClr val="lt1"/>
                </a:solidFill>
                <a:latin typeface="Arial" charset="0"/>
                <a:ea typeface="Arial" charset="0"/>
                <a:cs typeface="Arial" charset="0"/>
                <a:sym typeface="Cabin"/>
              </a:rPr>
              <a:t>es un conjunto de reglas que permiten a los buscadores obtener documentos web desde servidores en el Internet</a:t>
            </a:r>
            <a:endParaRPr lang="es-MX" sz="47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1155700" y="847164"/>
            <a:ext cx="11987654" cy="1692735"/>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s-MX" sz="7400" u="none" strike="noStrike" cap="none">
                <a:solidFill>
                  <a:srgbClr val="FFD966"/>
                </a:solidFill>
                <a:latin typeface="Arial" charset="0"/>
                <a:ea typeface="Arial" charset="0"/>
                <a:cs typeface="Arial" charset="0"/>
                <a:sym typeface="Cabin"/>
              </a:rPr>
              <a:t>¿Qué es un Protocolo?</a:t>
            </a:r>
          </a:p>
        </p:txBody>
      </p:sp>
      <p:sp>
        <p:nvSpPr>
          <p:cNvPr id="451" name="Shape 451"/>
          <p:cNvSpPr txBox="1">
            <a:spLocks noGrp="1"/>
          </p:cNvSpPr>
          <p:nvPr>
            <p:ph idx="1"/>
          </p:nvPr>
        </p:nvSpPr>
        <p:spPr>
          <a:xfrm>
            <a:off x="1155700" y="2603500"/>
            <a:ext cx="9550400" cy="5702399"/>
          </a:xfrm>
          <a:prstGeom prst="rect">
            <a:avLst/>
          </a:prstGeom>
          <a:noFill/>
          <a:ln>
            <a:noFill/>
          </a:ln>
        </p:spPr>
        <p:txBody>
          <a:bodyPr lIns="38100" tIns="38100" rIns="38100" bIns="38100" anchor="ctr" anchorCtr="0">
            <a:noAutofit/>
          </a:bodyPr>
          <a:lstStyle/>
          <a:p>
            <a:pPr marL="457200" marR="0" lvl="0" indent="-444500" algn="l" rtl="0">
              <a:lnSpc>
                <a:spcPct val="100000"/>
              </a:lnSpc>
              <a:spcBef>
                <a:spcPts val="0"/>
              </a:spcBef>
              <a:spcAft>
                <a:spcPts val="1000"/>
              </a:spcAft>
              <a:buSzPct val="100000"/>
              <a:buFont typeface="Cabin"/>
            </a:pPr>
            <a:r>
              <a:rPr lang="es-MX" sz="3400" u="none" strike="noStrike" cap="none" dirty="0">
                <a:solidFill>
                  <a:schemeClr val="lt1"/>
                </a:solidFill>
                <a:latin typeface="Arial" charset="0"/>
                <a:ea typeface="Arial" charset="0"/>
                <a:cs typeface="Arial" charset="0"/>
                <a:sym typeface="Cabin"/>
              </a:rPr>
              <a:t>Un conjunto de reglas que todas las partes deben seguir para que se pueda predecir el comportamiento de otros</a:t>
            </a:r>
          </a:p>
          <a:p>
            <a:pPr marL="457200" marR="0" lvl="0" indent="-444500" algn="l" rtl="0">
              <a:lnSpc>
                <a:spcPct val="100000"/>
              </a:lnSpc>
              <a:spcBef>
                <a:spcPts val="0"/>
              </a:spcBef>
              <a:spcAft>
                <a:spcPts val="1000"/>
              </a:spcAft>
              <a:buSzPct val="100000"/>
              <a:buFont typeface="Cabin"/>
            </a:pPr>
            <a:r>
              <a:rPr lang="es-MX" sz="3400" dirty="0">
                <a:solidFill>
                  <a:schemeClr val="lt1"/>
                </a:solidFill>
                <a:latin typeface="Arial" charset="0"/>
                <a:ea typeface="Arial" charset="0"/>
                <a:cs typeface="Arial" charset="0"/>
                <a:sym typeface="Cabin"/>
              </a:rPr>
              <a:t>Y no chocar con los demás</a:t>
            </a:r>
            <a:endParaRPr lang="es-MX" sz="3400" u="none" strike="noStrike" cap="none" dirty="0">
              <a:solidFill>
                <a:schemeClr val="lt1"/>
              </a:solidFill>
              <a:latin typeface="Arial" charset="0"/>
              <a:ea typeface="Arial" charset="0"/>
              <a:cs typeface="Arial" charset="0"/>
              <a:sym typeface="Cabin"/>
            </a:endParaRPr>
          </a:p>
          <a:p>
            <a:pPr marL="927100" marR="0" lvl="1" indent="-457200" algn="l" rtl="0">
              <a:lnSpc>
                <a:spcPct val="100000"/>
              </a:lnSpc>
              <a:spcBef>
                <a:spcPts val="3500"/>
              </a:spcBef>
              <a:spcAft>
                <a:spcPts val="1000"/>
              </a:spcAft>
              <a:buSzPct val="100000"/>
              <a:buFontTx/>
              <a:buChar char="-"/>
            </a:pPr>
            <a:r>
              <a:rPr lang="es-MX" sz="3400" u="none" strike="noStrike" cap="none" dirty="0">
                <a:solidFill>
                  <a:schemeClr val="lt1"/>
                </a:solidFill>
                <a:latin typeface="Arial" charset="0"/>
                <a:ea typeface="Arial" charset="0"/>
                <a:cs typeface="Arial" charset="0"/>
                <a:sym typeface="Cabin"/>
              </a:rPr>
              <a:t>En los caminos de doble sentido en USA, se maneja en el lado derecho del camino</a:t>
            </a:r>
          </a:p>
          <a:p>
            <a:pPr marL="927100" marR="0" lvl="1" indent="-457200" algn="l" rtl="0">
              <a:lnSpc>
                <a:spcPct val="100000"/>
              </a:lnSpc>
              <a:spcBef>
                <a:spcPts val="3500"/>
              </a:spcBef>
              <a:spcAft>
                <a:spcPts val="1000"/>
              </a:spcAft>
              <a:buSzPct val="100000"/>
              <a:buFontTx/>
              <a:buChar char="-"/>
            </a:pPr>
            <a:r>
              <a:rPr lang="es-MX" sz="3400" u="none" strike="noStrike" cap="none" dirty="0">
                <a:solidFill>
                  <a:schemeClr val="lt1"/>
                </a:solidFill>
                <a:latin typeface="Arial" charset="0"/>
                <a:ea typeface="Arial" charset="0"/>
                <a:cs typeface="Arial" charset="0"/>
                <a:sym typeface="Cabin"/>
              </a:rPr>
              <a:t>En caminos de doble sentido en el Renio Unido, se maneja en el lado </a:t>
            </a:r>
            <a:r>
              <a:rPr lang="es-MX" sz="3400" dirty="0">
                <a:solidFill>
                  <a:schemeClr val="lt1"/>
                </a:solidFill>
                <a:latin typeface="Arial" charset="0"/>
                <a:ea typeface="Arial" charset="0"/>
                <a:cs typeface="Arial" charset="0"/>
                <a:sym typeface="Cabin"/>
              </a:rPr>
              <a:t>izquierdo del camino</a:t>
            </a:r>
            <a:endParaRPr lang="es-MX" sz="3400" u="none" strike="noStrike" cap="none" dirty="0">
              <a:solidFill>
                <a:schemeClr val="lt1"/>
              </a:solidFill>
              <a:latin typeface="Arial" charset="0"/>
              <a:ea typeface="Arial" charset="0"/>
              <a:cs typeface="Arial" charset="0"/>
              <a:sym typeface="Cabin"/>
            </a:endParaRPr>
          </a:p>
        </p:txBody>
      </p:sp>
      <p:pic>
        <p:nvPicPr>
          <p:cNvPr id="452" name="Shape 452"/>
          <p:cNvPicPr preferRelativeResize="0"/>
          <p:nvPr/>
        </p:nvPicPr>
        <p:blipFill rotWithShape="1">
          <a:blip r:embed="rId3">
            <a:alphaModFix/>
          </a:blip>
          <a:srcRect/>
          <a:stretch/>
        </p:blipFill>
        <p:spPr>
          <a:xfrm>
            <a:off x="11517311" y="2413000"/>
            <a:ext cx="4065586" cy="2552699"/>
          </a:xfrm>
          <a:prstGeom prst="rect">
            <a:avLst/>
          </a:prstGeom>
          <a:noFill/>
          <a:ln>
            <a:noFill/>
          </a:ln>
        </p:spPr>
      </p:pic>
      <p:pic>
        <p:nvPicPr>
          <p:cNvPr id="453" name="Shape 453"/>
          <p:cNvPicPr preferRelativeResize="0"/>
          <p:nvPr/>
        </p:nvPicPr>
        <p:blipFill rotWithShape="1">
          <a:blip r:embed="rId4">
            <a:alphaModFix/>
          </a:blip>
          <a:srcRect/>
          <a:stretch/>
        </p:blipFill>
        <p:spPr>
          <a:xfrm>
            <a:off x="11512550" y="5549900"/>
            <a:ext cx="4070350" cy="2857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p:nvPr/>
        </p:nvSpPr>
        <p:spPr>
          <a:xfrm>
            <a:off x="3178175" y="1879600"/>
            <a:ext cx="9167700" cy="64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ourier New"/>
              <a:buNone/>
            </a:pPr>
            <a:r>
              <a:rPr lang="es-MX" sz="3600" b="0" i="0" u="none" strike="noStrike" cap="none" dirty="0">
                <a:solidFill>
                  <a:srgbClr val="00FF00"/>
                </a:solidFill>
                <a:latin typeface="Courier"/>
                <a:ea typeface="Courier New"/>
                <a:cs typeface="Courier"/>
                <a:sym typeface="Courier New"/>
              </a:rPr>
              <a:t>http://</a:t>
            </a:r>
            <a:r>
              <a:rPr lang="es-MX" sz="3600" b="0" i="0" u="none" strike="noStrike" cap="none" dirty="0">
                <a:solidFill>
                  <a:srgbClr val="FF00FF"/>
                </a:solidFill>
                <a:latin typeface="Courier"/>
                <a:ea typeface="Courier New"/>
                <a:cs typeface="Courier"/>
                <a:sym typeface="Courier New"/>
              </a:rPr>
              <a:t>www.dr-chuck.com</a:t>
            </a:r>
            <a:r>
              <a:rPr lang="es-MX" sz="3600" b="0" i="0" u="none" strike="noStrike" cap="none" dirty="0">
                <a:solidFill>
                  <a:srgbClr val="FF7F00"/>
                </a:solidFill>
                <a:latin typeface="Courier"/>
                <a:ea typeface="Courier New"/>
                <a:cs typeface="Courier"/>
                <a:sym typeface="Courier New"/>
              </a:rPr>
              <a:t>/page1.htm</a:t>
            </a:r>
          </a:p>
        </p:txBody>
      </p:sp>
      <p:sp>
        <p:nvSpPr>
          <p:cNvPr id="460" name="Shape 460"/>
          <p:cNvSpPr txBox="1"/>
          <p:nvPr/>
        </p:nvSpPr>
        <p:spPr>
          <a:xfrm>
            <a:off x="3091637" y="2895600"/>
            <a:ext cx="2144242"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s-MX" sz="3600" u="none" strike="noStrike" cap="none" dirty="0">
                <a:solidFill>
                  <a:srgbClr val="00FF00"/>
                </a:solidFill>
                <a:latin typeface="Arial" charset="0"/>
                <a:ea typeface="Arial" charset="0"/>
                <a:cs typeface="Arial" charset="0"/>
                <a:sym typeface="Cabin"/>
              </a:rPr>
              <a:t>protocolo</a:t>
            </a:r>
          </a:p>
        </p:txBody>
      </p:sp>
      <p:sp>
        <p:nvSpPr>
          <p:cNvPr id="461" name="Shape 461"/>
          <p:cNvSpPr txBox="1"/>
          <p:nvPr/>
        </p:nvSpPr>
        <p:spPr>
          <a:xfrm>
            <a:off x="5899759" y="3206699"/>
            <a:ext cx="280583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s-MX" sz="3600" dirty="0">
                <a:solidFill>
                  <a:srgbClr val="FF00FF"/>
                </a:solidFill>
                <a:latin typeface="Arial" charset="0"/>
                <a:ea typeface="Arial" charset="0"/>
                <a:cs typeface="Arial" charset="0"/>
                <a:sym typeface="Cabin"/>
              </a:rPr>
              <a:t>h</a:t>
            </a:r>
            <a:r>
              <a:rPr lang="es-MX" sz="3600" u="none" strike="noStrike" cap="none" dirty="0">
                <a:solidFill>
                  <a:srgbClr val="FF00FF"/>
                </a:solidFill>
                <a:latin typeface="Arial" charset="0"/>
                <a:ea typeface="Arial" charset="0"/>
                <a:cs typeface="Arial" charset="0"/>
                <a:sym typeface="Cabin"/>
              </a:rPr>
              <a:t>ost (huésped)</a:t>
            </a:r>
          </a:p>
        </p:txBody>
      </p:sp>
      <p:sp>
        <p:nvSpPr>
          <p:cNvPr id="462" name="Shape 462"/>
          <p:cNvSpPr txBox="1"/>
          <p:nvPr/>
        </p:nvSpPr>
        <p:spPr>
          <a:xfrm>
            <a:off x="9825800" y="2895600"/>
            <a:ext cx="24120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s-MX" sz="3600" u="none" strike="noStrike" cap="none" dirty="0">
                <a:solidFill>
                  <a:srgbClr val="FF7F00"/>
                </a:solidFill>
                <a:latin typeface="Arial" charset="0"/>
                <a:ea typeface="Arial" charset="0"/>
                <a:cs typeface="Arial" charset="0"/>
                <a:sym typeface="Cabin"/>
              </a:rPr>
              <a:t>documento</a:t>
            </a:r>
          </a:p>
        </p:txBody>
      </p:sp>
      <p:pic>
        <p:nvPicPr>
          <p:cNvPr id="463" name="Shape 463"/>
          <p:cNvPicPr preferRelativeResize="0"/>
          <p:nvPr/>
        </p:nvPicPr>
        <p:blipFill rotWithShape="1">
          <a:blip r:embed="rId3">
            <a:alphaModFix/>
          </a:blip>
          <a:srcRect/>
          <a:stretch/>
        </p:blipFill>
        <p:spPr>
          <a:xfrm>
            <a:off x="11808618" y="4194074"/>
            <a:ext cx="3736182" cy="3444975"/>
          </a:xfrm>
          <a:prstGeom prst="rect">
            <a:avLst/>
          </a:prstGeom>
          <a:noFill/>
          <a:ln>
            <a:noFill/>
          </a:ln>
        </p:spPr>
      </p:pic>
      <p:sp>
        <p:nvSpPr>
          <p:cNvPr id="464" name="Shape 464"/>
          <p:cNvSpPr txBox="1"/>
          <p:nvPr/>
        </p:nvSpPr>
        <p:spPr>
          <a:xfrm>
            <a:off x="11995150" y="6191250"/>
            <a:ext cx="3244850" cy="1143000"/>
          </a:xfrm>
          <a:prstGeom prst="rect">
            <a:avLst/>
          </a:prstGeom>
          <a:solidFill>
            <a:srgbClr val="000000">
              <a:alpha val="52549"/>
            </a:srgbClr>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s-MX" sz="3600" u="none" strike="noStrike" cap="none">
                <a:solidFill>
                  <a:schemeClr val="lt1"/>
                </a:solidFill>
                <a:latin typeface="Arial" charset="0"/>
                <a:ea typeface="Arial" charset="0"/>
                <a:cs typeface="Arial" charset="0"/>
                <a:sym typeface="Cabin"/>
              </a:rPr>
              <a:t>Robert Cailliau</a:t>
            </a:r>
          </a:p>
          <a:p>
            <a:pPr marL="0" marR="0" lvl="0" indent="0" algn="ctr" rtl="0">
              <a:lnSpc>
                <a:spcPct val="100000"/>
              </a:lnSpc>
              <a:spcBef>
                <a:spcPts val="0"/>
              </a:spcBef>
              <a:spcAft>
                <a:spcPts val="0"/>
              </a:spcAft>
              <a:buClr>
                <a:schemeClr val="lt1"/>
              </a:buClr>
              <a:buSzPct val="25000"/>
              <a:buFont typeface="Cabin"/>
              <a:buNone/>
            </a:pPr>
            <a:r>
              <a:rPr lang="es-MX" sz="3600" u="none" strike="noStrike" cap="none">
                <a:solidFill>
                  <a:schemeClr val="lt1"/>
                </a:solidFill>
                <a:latin typeface="Arial" charset="0"/>
                <a:ea typeface="Arial" charset="0"/>
                <a:cs typeface="Arial" charset="0"/>
                <a:sym typeface="Cabin"/>
              </a:rPr>
              <a:t>CERN</a:t>
            </a:r>
          </a:p>
        </p:txBody>
      </p:sp>
      <p:sp>
        <p:nvSpPr>
          <p:cNvPr id="465" name="Shape 465"/>
          <p:cNvSpPr txBox="1"/>
          <p:nvPr/>
        </p:nvSpPr>
        <p:spPr>
          <a:xfrm>
            <a:off x="1465598" y="5835650"/>
            <a:ext cx="9559500" cy="609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s-MX" sz="3500" u="sng" strike="noStrike" cap="none">
                <a:solidFill>
                  <a:srgbClr val="FFFF00"/>
                </a:solidFill>
                <a:latin typeface="Arial" charset="0"/>
                <a:ea typeface="Arial" charset="0"/>
                <a:cs typeface="Arial" charset="0"/>
                <a:sym typeface="Cabin"/>
                <a:hlinkClick r:id="rId4"/>
              </a:rPr>
              <a:t>http://www.youtube.com/watch?v=x2GylLq59rI</a:t>
            </a:r>
          </a:p>
        </p:txBody>
      </p:sp>
      <p:sp>
        <p:nvSpPr>
          <p:cNvPr id="466" name="Shape 466"/>
          <p:cNvSpPr txBox="1"/>
          <p:nvPr/>
        </p:nvSpPr>
        <p:spPr>
          <a:xfrm>
            <a:off x="1659712" y="6813348"/>
            <a:ext cx="22160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s-MX" sz="3600" u="none" strike="noStrike" cap="none">
                <a:solidFill>
                  <a:schemeClr val="lt1"/>
                </a:solidFill>
                <a:latin typeface="Arial" charset="0"/>
                <a:ea typeface="Arial" charset="0"/>
                <a:cs typeface="Arial" charset="0"/>
                <a:sym typeface="Cabin"/>
              </a:rPr>
              <a:t>1:17 - 2:19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lstStyle/>
          <a:p>
            <a:pPr eaLnBrk="1" hangingPunct="1">
              <a:defRPr/>
            </a:pPr>
            <a:r>
              <a:rPr lang="en-US" sz="7401" dirty="0" err="1">
                <a:solidFill>
                  <a:srgbClr val="FFD966"/>
                </a:solidFill>
              </a:rPr>
              <a:t>Obteniendo</a:t>
            </a:r>
            <a:r>
              <a:rPr lang="en-US" sz="7401" dirty="0">
                <a:solidFill>
                  <a:srgbClr val="FFD966"/>
                </a:solidFill>
              </a:rPr>
              <a:t> </a:t>
            </a:r>
            <a:r>
              <a:rPr lang="en-US" sz="7401" dirty="0" err="1">
                <a:solidFill>
                  <a:srgbClr val="FFD966"/>
                </a:solidFill>
              </a:rPr>
              <a:t>Datos</a:t>
            </a:r>
            <a:r>
              <a:rPr lang="en-US" sz="7401" dirty="0">
                <a:solidFill>
                  <a:srgbClr val="FFD966"/>
                </a:solidFill>
              </a:rPr>
              <a:t> </a:t>
            </a:r>
            <a:r>
              <a:rPr lang="en-US" sz="7401" dirty="0" err="1">
                <a:solidFill>
                  <a:srgbClr val="FFD966"/>
                </a:solidFill>
              </a:rPr>
              <a:t>desde</a:t>
            </a:r>
            <a:r>
              <a:rPr lang="en-US" sz="7401" dirty="0">
                <a:solidFill>
                  <a:srgbClr val="FFD966"/>
                </a:solidFill>
              </a:rPr>
              <a:t> El </a:t>
            </a:r>
            <a:r>
              <a:rPr lang="en-US" sz="7401" dirty="0" err="1">
                <a:solidFill>
                  <a:srgbClr val="FFD966"/>
                </a:solidFill>
              </a:rPr>
              <a:t>Servidor</a:t>
            </a:r>
            <a:endParaRPr lang="en-US" sz="7401" dirty="0">
              <a:solidFill>
                <a:srgbClr val="FFD966"/>
              </a:solidFill>
            </a:endParaRPr>
          </a:p>
        </p:txBody>
      </p:sp>
      <p:sp>
        <p:nvSpPr>
          <p:cNvPr id="43010" name="Rectangle 2"/>
          <p:cNvSpPr>
            <a:spLocks noGrp="1" noChangeArrowheads="1"/>
          </p:cNvSpPr>
          <p:nvPr>
            <p:ph idx="1"/>
          </p:nvPr>
        </p:nvSpPr>
        <p:spPr>
          <a:xfrm>
            <a:off x="1155700" y="3174666"/>
            <a:ext cx="13932000" cy="4194407"/>
          </a:xfrm>
        </p:spPr>
        <p:txBody>
          <a:bodyPr>
            <a:normAutofit/>
          </a:bodyPr>
          <a:lstStyle/>
          <a:p>
            <a:pPr marL="749309">
              <a:defRPr/>
            </a:pPr>
            <a:r>
              <a:rPr lang="es-MX" altLang="en-US" sz="3401" dirty="0"/>
              <a:t>Cada vez que el usuario da un clic en una etiqueta de anclaje con un valor </a:t>
            </a:r>
            <a:r>
              <a:rPr lang="es-MX" altLang="en-US" sz="3401" dirty="0" err="1"/>
              <a:t>href</a:t>
            </a:r>
            <a:r>
              <a:rPr lang="es-MX" altLang="en-US" sz="3401" dirty="0"/>
              <a:t>= para cambiar a una nueva página, el buscador hace una conexión al servidor web e inicia una solicitud “GET” – para obtener (</a:t>
            </a:r>
            <a:r>
              <a:rPr lang="es-MX" altLang="en-US" sz="3401" dirty="0" err="1"/>
              <a:t>get</a:t>
            </a:r>
            <a:r>
              <a:rPr lang="es-MX" altLang="en-US" sz="3401" dirty="0"/>
              <a:t>) el contenido de una página en una URL específica. </a:t>
            </a:r>
          </a:p>
          <a:p>
            <a:pPr marL="749309">
              <a:defRPr/>
            </a:pPr>
            <a:r>
              <a:rPr lang="es-MX" altLang="en-US" sz="3401" dirty="0"/>
              <a:t>El servidor regresa un documento HTML al navegador, el cual formatea y muestra el documento al usuario.</a:t>
            </a:r>
            <a:endParaRPr lang="en-US" altLang="en-US" sz="3401" dirty="0"/>
          </a:p>
        </p:txBody>
      </p:sp>
    </p:spTree>
    <p:extLst>
      <p:ext uri="{BB962C8B-B14F-4D97-AF65-F5344CB8AC3E}">
        <p14:creationId xmlns:p14="http://schemas.microsoft.com/office/powerpoint/2010/main" val="128715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55600" y="4608690"/>
            <a:ext cx="15544800" cy="3962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s-MX" altLang="en-US" sz="5401" dirty="0">
                <a:solidFill>
                  <a:srgbClr val="0000FF"/>
                </a:solidFill>
                <a:ea typeface="ＭＳ Ｐゴシック" charset="-128"/>
              </a:rPr>
              <a:t>N</a:t>
            </a:r>
            <a:r>
              <a:rPr lang="en-US" altLang="en-US" sz="5401" dirty="0" err="1">
                <a:solidFill>
                  <a:srgbClr val="0000FF"/>
                </a:solidFill>
                <a:ea typeface="ＭＳ Ｐゴシック" charset="-128"/>
              </a:rPr>
              <a:t>avegador</a:t>
            </a:r>
            <a:endParaRPr lang="en-US" altLang="en-US" sz="5401" dirty="0"/>
          </a:p>
        </p:txBody>
      </p:sp>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34" y="2853269"/>
            <a:ext cx="1645356" cy="124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9699" name="Rectangle 3"/>
          <p:cNvSpPr>
            <a:spLocks/>
          </p:cNvSpPr>
          <p:nvPr/>
        </p:nvSpPr>
        <p:spPr bwMode="auto">
          <a:xfrm>
            <a:off x="6103316" y="702614"/>
            <a:ext cx="3685304" cy="160043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5200" dirty="0" err="1">
                <a:solidFill>
                  <a:srgbClr val="0000FF"/>
                </a:solidFill>
                <a:ea typeface="ＭＳ Ｐゴシック" charset="-128"/>
              </a:rPr>
              <a:t>Servidor</a:t>
            </a:r>
            <a:r>
              <a:rPr lang="en-US" altLang="en-US" sz="5200" dirty="0">
                <a:solidFill>
                  <a:srgbClr val="0000FF"/>
                </a:solidFill>
                <a:ea typeface="ＭＳ Ｐゴシック" charset="-128"/>
              </a:rPr>
              <a:t> Web</a:t>
            </a:r>
          </a:p>
          <a:p>
            <a:pPr algn="ctr" eaLnBrk="1" hangingPunct="1">
              <a:defRPr/>
            </a:pPr>
            <a:endParaRPr lang="en-US" altLang="en-US" sz="5200" dirty="0">
              <a:solidFill>
                <a:srgbClr val="0000FF"/>
              </a:solidFill>
              <a:ea typeface="ＭＳ Ｐゴシック" charset="-128"/>
            </a:endParaRPr>
          </a:p>
        </p:txBody>
      </p:sp>
      <p:pic>
        <p:nvPicPr>
          <p:cNvPr id="1229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90" y="5243689"/>
            <a:ext cx="4978400" cy="29464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0188" name="Rectangle 12"/>
          <p:cNvSpPr>
            <a:spLocks/>
          </p:cNvSpPr>
          <p:nvPr/>
        </p:nvSpPr>
        <p:spPr bwMode="auto">
          <a:xfrm>
            <a:off x="7315201" y="1763891"/>
            <a:ext cx="1270000" cy="544688"/>
          </a:xfrm>
          <a:prstGeom prst="rect">
            <a:avLst/>
          </a:prstGeom>
          <a:solidFill>
            <a:srgbClr val="0000FF"/>
          </a:solidFill>
          <a:ln>
            <a:noFill/>
          </a:ln>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601">
                <a:solidFill>
                  <a:schemeClr val="tx1"/>
                </a:solidFill>
                <a:effectLst>
                  <a:outerShdw blurRad="38100" dist="38100" dir="2700000" algn="tl">
                    <a:srgbClr val="000000"/>
                  </a:outerShdw>
                </a:effectLst>
                <a:ea typeface="ＭＳ Ｐゴシック" charset="-128"/>
              </a:rPr>
              <a:t>80</a:t>
            </a:r>
          </a:p>
        </p:txBody>
      </p:sp>
    </p:spTree>
    <p:extLst>
      <p:ext uri="{BB962C8B-B14F-4D97-AF65-F5344CB8AC3E}">
        <p14:creationId xmlns:p14="http://schemas.microsoft.com/office/powerpoint/2010/main" val="138537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78" y="905084"/>
            <a:ext cx="8277906" cy="3096919"/>
          </a:xfrm>
        </p:spPr>
        <p:txBody>
          <a:bodyPr/>
          <a:lstStyle/>
          <a:p>
            <a:r>
              <a:rPr lang="en-US" dirty="0">
                <a:solidFill>
                  <a:srgbClr val="FFD966"/>
                </a:solidFill>
              </a:rPr>
              <a:t>Un Libro Gratis </a:t>
            </a:r>
            <a:r>
              <a:rPr lang="en-US" dirty="0" err="1">
                <a:solidFill>
                  <a:srgbClr val="FFD966"/>
                </a:solidFill>
              </a:rPr>
              <a:t>acerca</a:t>
            </a:r>
            <a:r>
              <a:rPr lang="en-US" dirty="0">
                <a:solidFill>
                  <a:srgbClr val="FFD966"/>
                </a:solidFill>
              </a:rPr>
              <a:t> de </a:t>
            </a:r>
            <a:r>
              <a:rPr lang="en-US" dirty="0" err="1">
                <a:solidFill>
                  <a:srgbClr val="FFD966"/>
                </a:solidFill>
              </a:rPr>
              <a:t>Arquitectura</a:t>
            </a:r>
            <a:r>
              <a:rPr lang="en-US" dirty="0">
                <a:solidFill>
                  <a:srgbClr val="FFD966"/>
                </a:solidFill>
              </a:rPr>
              <a:t> de Redes</a:t>
            </a:r>
          </a:p>
        </p:txBody>
      </p:sp>
      <p:sp>
        <p:nvSpPr>
          <p:cNvPr id="3" name="Content Placeholder 2"/>
          <p:cNvSpPr>
            <a:spLocks noGrp="1"/>
          </p:cNvSpPr>
          <p:nvPr>
            <p:ph idx="1"/>
          </p:nvPr>
        </p:nvSpPr>
        <p:spPr>
          <a:xfrm>
            <a:off x="812800" y="5137187"/>
            <a:ext cx="7523126" cy="3122806"/>
          </a:xfrm>
        </p:spPr>
        <p:txBody>
          <a:bodyPr>
            <a:normAutofit fontScale="92500" lnSpcReduction="20000"/>
          </a:bodyPr>
          <a:lstStyle/>
          <a:p>
            <a:r>
              <a:rPr lang="en-US" dirty="0"/>
              <a:t>Si </a:t>
            </a:r>
            <a:r>
              <a:rPr lang="en-US" dirty="0" err="1"/>
              <a:t>te</a:t>
            </a:r>
            <a:r>
              <a:rPr lang="en-US" dirty="0"/>
              <a:t> </a:t>
            </a:r>
            <a:r>
              <a:rPr lang="en-US" dirty="0" err="1"/>
              <a:t>interesa</a:t>
            </a:r>
            <a:r>
              <a:rPr lang="en-US" dirty="0"/>
              <a:t> </a:t>
            </a:r>
            <a:r>
              <a:rPr lang="en-US" dirty="0" err="1"/>
              <a:t>aprender</a:t>
            </a:r>
            <a:r>
              <a:rPr lang="en-US" dirty="0"/>
              <a:t> </a:t>
            </a:r>
            <a:r>
              <a:rPr lang="en-US" dirty="0" err="1"/>
              <a:t>más</a:t>
            </a:r>
            <a:r>
              <a:rPr lang="en-US" dirty="0"/>
              <a:t> </a:t>
            </a:r>
            <a:r>
              <a:rPr lang="en-US" dirty="0" err="1"/>
              <a:t>sobre</a:t>
            </a:r>
            <a:r>
              <a:rPr lang="en-US" dirty="0"/>
              <a:t> </a:t>
            </a:r>
            <a:r>
              <a:rPr lang="en-US" dirty="0" err="1"/>
              <a:t>esta</a:t>
            </a:r>
            <a:r>
              <a:rPr lang="en-US" dirty="0"/>
              <a:t> </a:t>
            </a:r>
            <a:r>
              <a:rPr lang="en-US" dirty="0" err="1"/>
              <a:t>área</a:t>
            </a:r>
            <a:r>
              <a:rPr lang="en-US" dirty="0"/>
              <a:t> o </a:t>
            </a:r>
            <a:r>
              <a:rPr lang="en-US" dirty="0" err="1"/>
              <a:t>necesitas</a:t>
            </a:r>
            <a:r>
              <a:rPr lang="en-US" dirty="0"/>
              <a:t> </a:t>
            </a:r>
            <a:r>
              <a:rPr lang="en-US" dirty="0" err="1"/>
              <a:t>más</a:t>
            </a:r>
            <a:r>
              <a:rPr lang="en-US" dirty="0"/>
              <a:t> </a:t>
            </a:r>
            <a:r>
              <a:rPr lang="en-US" dirty="0" err="1"/>
              <a:t>detalles</a:t>
            </a:r>
            <a:endParaRPr lang="en-US" dirty="0"/>
          </a:p>
          <a:p>
            <a:r>
              <a:rPr lang="en-US" dirty="0" err="1"/>
              <a:t>www.net-intro.com</a:t>
            </a:r>
            <a:endParaRPr lang="en-US" dirty="0"/>
          </a:p>
        </p:txBody>
      </p:sp>
      <p:pic>
        <p:nvPicPr>
          <p:cNvPr id="4" name="Picture 3">
            <a:extLst>
              <a:ext uri="{FF2B5EF4-FFF2-40B4-BE49-F238E27FC236}">
                <a16:creationId xmlns:a16="http://schemas.microsoft.com/office/drawing/2014/main" id="{964EBD5F-C8A0-47EC-AEDB-CD8C144707E9}"/>
              </a:ext>
            </a:extLst>
          </p:cNvPr>
          <p:cNvPicPr>
            <a:picLocks noChangeAspect="1"/>
          </p:cNvPicPr>
          <p:nvPr/>
        </p:nvPicPr>
        <p:blipFill rotWithShape="1">
          <a:blip r:embed="rId2"/>
          <a:srcRect l="38681" t="25891" r="38664" b="17397"/>
          <a:stretch/>
        </p:blipFill>
        <p:spPr>
          <a:xfrm>
            <a:off x="9818577" y="1672953"/>
            <a:ext cx="3682652" cy="5185776"/>
          </a:xfrm>
          <a:prstGeom prst="rect">
            <a:avLst/>
          </a:prstGeom>
        </p:spPr>
      </p:pic>
    </p:spTree>
    <p:extLst>
      <p:ext uri="{BB962C8B-B14F-4D97-AF65-F5344CB8AC3E}">
        <p14:creationId xmlns:p14="http://schemas.microsoft.com/office/powerpoint/2010/main" val="202029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55600" y="4608690"/>
            <a:ext cx="15544800" cy="3962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5401" dirty="0" err="1">
                <a:solidFill>
                  <a:srgbClr val="0000FF"/>
                </a:solidFill>
                <a:ea typeface="ＭＳ Ｐゴシック" charset="-128"/>
              </a:rPr>
              <a:t>Navegador</a:t>
            </a:r>
            <a:endParaRPr lang="en-US" altLang="en-US" sz="5401" dirty="0"/>
          </a:p>
        </p:txBody>
      </p:sp>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34" y="2853269"/>
            <a:ext cx="1645356" cy="124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0723" name="Rectangle 3"/>
          <p:cNvSpPr>
            <a:spLocks/>
          </p:cNvSpPr>
          <p:nvPr/>
        </p:nvSpPr>
        <p:spPr bwMode="auto">
          <a:xfrm>
            <a:off x="6103320" y="702614"/>
            <a:ext cx="3685304" cy="160043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5200" dirty="0" err="1">
                <a:solidFill>
                  <a:srgbClr val="0000FF"/>
                </a:solidFill>
                <a:ea typeface="ＭＳ Ｐゴシック" charset="-128"/>
              </a:rPr>
              <a:t>Servidor</a:t>
            </a:r>
            <a:r>
              <a:rPr lang="en-US" altLang="en-US" sz="5200" dirty="0">
                <a:solidFill>
                  <a:srgbClr val="0000FF"/>
                </a:solidFill>
                <a:ea typeface="ＭＳ Ｐゴシック" charset="-128"/>
              </a:rPr>
              <a:t> Web</a:t>
            </a:r>
          </a:p>
          <a:p>
            <a:pPr algn="ctr" eaLnBrk="1" hangingPunct="1">
              <a:defRPr/>
            </a:pPr>
            <a:endParaRPr lang="en-US" altLang="en-US" sz="5200" dirty="0">
              <a:solidFill>
                <a:srgbClr val="0000FF"/>
              </a:solidFill>
              <a:ea typeface="ＭＳ Ｐゴシック" charset="-128"/>
            </a:endParaRPr>
          </a:p>
        </p:txBody>
      </p:sp>
      <p:pic>
        <p:nvPicPr>
          <p:cNvPr id="133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90" y="5243689"/>
            <a:ext cx="4978400" cy="29464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6872" name="Line 8"/>
          <p:cNvSpPr>
            <a:spLocks noChangeShapeType="1"/>
          </p:cNvSpPr>
          <p:nvPr/>
        </p:nvSpPr>
        <p:spPr bwMode="auto">
          <a:xfrm flipH="1">
            <a:off x="4363156" y="5294490"/>
            <a:ext cx="2393244" cy="1349022"/>
          </a:xfrm>
          <a:prstGeom prst="line">
            <a:avLst/>
          </a:prstGeom>
          <a:noFill/>
          <a:ln w="114300">
            <a:solidFill>
              <a:schemeClr val="accent1">
                <a:lumMod val="50000"/>
              </a:schemeClr>
            </a:solidFill>
            <a:miter lim="800000"/>
            <a:headEnd type="stealth" w="med" len="med"/>
            <a:tailEnd/>
          </a:ln>
        </p:spPr>
        <p:txBody>
          <a:bodyPr lIns="0" tIns="0" rIns="0" bIns="0"/>
          <a:lstStyle/>
          <a:p>
            <a:pPr algn="ctr" eaLnBrk="1" hangingPunct="1">
              <a:defRPr/>
            </a:pPr>
            <a:endParaRPr lang="en-US" sz="2025">
              <a:ea typeface="ヒラギノ角ゴ ProN W3" charset="0"/>
            </a:endParaRPr>
          </a:p>
        </p:txBody>
      </p:sp>
      <p:sp>
        <p:nvSpPr>
          <p:cNvPr id="50188" name="Rectangle 12"/>
          <p:cNvSpPr>
            <a:spLocks/>
          </p:cNvSpPr>
          <p:nvPr/>
        </p:nvSpPr>
        <p:spPr bwMode="auto">
          <a:xfrm>
            <a:off x="7315201" y="1763891"/>
            <a:ext cx="1270000" cy="544688"/>
          </a:xfrm>
          <a:prstGeom prst="rect">
            <a:avLst/>
          </a:prstGeom>
          <a:solidFill>
            <a:srgbClr val="0000FF"/>
          </a:solidFill>
          <a:ln>
            <a:noFill/>
          </a:ln>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601">
                <a:solidFill>
                  <a:schemeClr val="bg1">
                    <a:lumMod val="65000"/>
                  </a:schemeClr>
                </a:solidFill>
                <a:effectLst>
                  <a:outerShdw blurRad="38100" dist="38100" dir="2700000" algn="tl">
                    <a:srgbClr val="000000"/>
                  </a:outerShdw>
                </a:effectLst>
                <a:ea typeface="ＭＳ Ｐゴシック" charset="-128"/>
              </a:rPr>
              <a:t>80</a:t>
            </a:r>
          </a:p>
        </p:txBody>
      </p:sp>
      <p:sp>
        <p:nvSpPr>
          <p:cNvPr id="13319" name="TextBox 17"/>
          <p:cNvSpPr txBox="1">
            <a:spLocks noChangeArrowheads="1"/>
          </p:cNvSpPr>
          <p:nvPr/>
        </p:nvSpPr>
        <p:spPr bwMode="auto">
          <a:xfrm>
            <a:off x="5751738" y="5980291"/>
            <a:ext cx="86914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altLang="en-US" sz="3200" dirty="0" err="1">
                <a:solidFill>
                  <a:schemeClr val="bg1"/>
                </a:solidFill>
              </a:rPr>
              <a:t>Clic</a:t>
            </a:r>
            <a:endParaRPr lang="en-US" altLang="en-US" sz="3200" dirty="0">
              <a:solidFill>
                <a:schemeClr val="bg1"/>
              </a:solidFill>
            </a:endParaRPr>
          </a:p>
        </p:txBody>
      </p:sp>
    </p:spTree>
    <p:extLst>
      <p:ext uri="{BB962C8B-B14F-4D97-AF65-F5344CB8AC3E}">
        <p14:creationId xmlns:p14="http://schemas.microsoft.com/office/powerpoint/2010/main" val="190423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55600" y="4608690"/>
            <a:ext cx="15544800" cy="3962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5401" dirty="0" err="1">
                <a:solidFill>
                  <a:srgbClr val="0000FF"/>
                </a:solidFill>
                <a:ea typeface="ＭＳ Ｐゴシック" charset="-128"/>
              </a:rPr>
              <a:t>Navegador</a:t>
            </a:r>
            <a:endParaRPr lang="en-US" altLang="en-US" sz="5401" dirty="0"/>
          </a:p>
        </p:txBody>
      </p:sp>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34" y="2853269"/>
            <a:ext cx="1645356" cy="124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1747" name="Rectangle 3"/>
          <p:cNvSpPr>
            <a:spLocks/>
          </p:cNvSpPr>
          <p:nvPr/>
        </p:nvSpPr>
        <p:spPr bwMode="auto">
          <a:xfrm>
            <a:off x="6103320" y="702614"/>
            <a:ext cx="3685304" cy="160043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5200" dirty="0" err="1">
                <a:solidFill>
                  <a:srgbClr val="0000FF"/>
                </a:solidFill>
                <a:ea typeface="ＭＳ Ｐゴシック" charset="-128"/>
              </a:rPr>
              <a:t>Servidor</a:t>
            </a:r>
            <a:r>
              <a:rPr lang="en-US" altLang="en-US" sz="5200" dirty="0">
                <a:solidFill>
                  <a:srgbClr val="0000FF"/>
                </a:solidFill>
                <a:ea typeface="ＭＳ Ｐゴシック" charset="-128"/>
              </a:rPr>
              <a:t> Web</a:t>
            </a:r>
          </a:p>
          <a:p>
            <a:pPr algn="ctr" eaLnBrk="1" hangingPunct="1">
              <a:defRPr/>
            </a:pPr>
            <a:endParaRPr lang="en-US" altLang="en-US" sz="5200" dirty="0">
              <a:solidFill>
                <a:srgbClr val="0000FF"/>
              </a:solidFill>
              <a:ea typeface="ＭＳ Ｐゴシック" charset="-128"/>
            </a:endParaRPr>
          </a:p>
        </p:txBody>
      </p:sp>
      <p:sp>
        <p:nvSpPr>
          <p:cNvPr id="31748" name="Line 4"/>
          <p:cNvSpPr>
            <a:spLocks noChangeShapeType="1"/>
          </p:cNvSpPr>
          <p:nvPr/>
        </p:nvSpPr>
        <p:spPr bwMode="auto">
          <a:xfrm flipH="1">
            <a:off x="7560734" y="2404533"/>
            <a:ext cx="22578" cy="2065867"/>
          </a:xfrm>
          <a:prstGeom prst="line">
            <a:avLst/>
          </a:prstGeom>
          <a:noFill/>
          <a:ln w="1143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pic>
        <p:nvPicPr>
          <p:cNvPr id="1434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90" y="5243689"/>
            <a:ext cx="4978400" cy="29464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6872" name="Line 8"/>
          <p:cNvSpPr>
            <a:spLocks noChangeShapeType="1"/>
          </p:cNvSpPr>
          <p:nvPr/>
        </p:nvSpPr>
        <p:spPr bwMode="auto">
          <a:xfrm flipH="1">
            <a:off x="4363156" y="5294490"/>
            <a:ext cx="2393244" cy="1349022"/>
          </a:xfrm>
          <a:prstGeom prst="line">
            <a:avLst/>
          </a:prstGeom>
          <a:noFill/>
          <a:ln w="114300">
            <a:solidFill>
              <a:schemeClr val="accent1">
                <a:lumMod val="50000"/>
              </a:schemeClr>
            </a:solidFill>
            <a:miter lim="800000"/>
            <a:headEnd type="stealth" w="med" len="med"/>
            <a:tailEnd/>
          </a:ln>
        </p:spPr>
        <p:txBody>
          <a:bodyPr lIns="0" tIns="0" rIns="0" bIns="0"/>
          <a:lstStyle/>
          <a:p>
            <a:pPr algn="ctr" eaLnBrk="1" hangingPunct="1">
              <a:defRPr/>
            </a:pPr>
            <a:endParaRPr lang="en-US" sz="2025">
              <a:ea typeface="ヒラギノ角ゴ ProN W3" charset="0"/>
            </a:endParaRPr>
          </a:p>
        </p:txBody>
      </p:sp>
      <p:sp>
        <p:nvSpPr>
          <p:cNvPr id="50188" name="Rectangle 12"/>
          <p:cNvSpPr>
            <a:spLocks/>
          </p:cNvSpPr>
          <p:nvPr/>
        </p:nvSpPr>
        <p:spPr bwMode="auto">
          <a:xfrm>
            <a:off x="7315201" y="1763891"/>
            <a:ext cx="1270000" cy="544688"/>
          </a:xfrm>
          <a:prstGeom prst="rect">
            <a:avLst/>
          </a:prstGeom>
          <a:solidFill>
            <a:srgbClr val="0000FF"/>
          </a:solidFill>
          <a:ln>
            <a:noFill/>
          </a:ln>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601">
                <a:solidFill>
                  <a:schemeClr val="tx1"/>
                </a:solidFill>
                <a:effectLst>
                  <a:outerShdw blurRad="38100" dist="38100" dir="2700000" algn="tl">
                    <a:srgbClr val="000000"/>
                  </a:outerShdw>
                </a:effectLst>
                <a:ea typeface="ＭＳ Ｐゴシック" charset="-128"/>
              </a:rPr>
              <a:t>80</a:t>
            </a:r>
          </a:p>
        </p:txBody>
      </p:sp>
      <p:sp>
        <p:nvSpPr>
          <p:cNvPr id="31752" name="TextBox 2"/>
          <p:cNvSpPr txBox="1">
            <a:spLocks noChangeArrowheads="1"/>
          </p:cNvSpPr>
          <p:nvPr/>
        </p:nvSpPr>
        <p:spPr bwMode="auto">
          <a:xfrm>
            <a:off x="1757452" y="685802"/>
            <a:ext cx="17908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dirty="0" err="1">
                <a:solidFill>
                  <a:srgbClr val="FFFF00"/>
                </a:solidFill>
              </a:rPr>
              <a:t>Solicitud</a:t>
            </a:r>
            <a:endParaRPr lang="en-US" altLang="en-US" dirty="0">
              <a:solidFill>
                <a:srgbClr val="FFFF00"/>
              </a:solidFill>
            </a:endParaRPr>
          </a:p>
        </p:txBody>
      </p:sp>
      <p:sp>
        <p:nvSpPr>
          <p:cNvPr id="31754" name="Rectangle 10"/>
          <p:cNvSpPr>
            <a:spLocks/>
          </p:cNvSpPr>
          <p:nvPr/>
        </p:nvSpPr>
        <p:spPr bwMode="auto">
          <a:xfrm>
            <a:off x="533401" y="3874913"/>
            <a:ext cx="6984999" cy="5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defRPr/>
            </a:pPr>
            <a:r>
              <a:rPr lang="en-US" altLang="en-US" sz="3100">
                <a:solidFill>
                  <a:srgbClr val="FFFF00"/>
                </a:solidFill>
                <a:ea typeface="ＭＳ Ｐゴシック" charset="-128"/>
              </a:rPr>
              <a:t>GET http://www.dr-chuck.com/page2.htm</a:t>
            </a:r>
          </a:p>
        </p:txBody>
      </p:sp>
      <p:sp>
        <p:nvSpPr>
          <p:cNvPr id="14346" name="TextBox 11"/>
          <p:cNvSpPr txBox="1">
            <a:spLocks noChangeArrowheads="1"/>
          </p:cNvSpPr>
          <p:nvPr/>
        </p:nvSpPr>
        <p:spPr bwMode="auto">
          <a:xfrm>
            <a:off x="5751738" y="5980291"/>
            <a:ext cx="86914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altLang="en-US" sz="3200" dirty="0" err="1">
                <a:solidFill>
                  <a:schemeClr val="bg1"/>
                </a:solidFill>
              </a:rPr>
              <a:t>Clic</a:t>
            </a:r>
            <a:endParaRPr lang="en-US" altLang="en-US" sz="3200" dirty="0">
              <a:solidFill>
                <a:schemeClr val="bg1"/>
              </a:solidFill>
            </a:endParaRPr>
          </a:p>
        </p:txBody>
      </p:sp>
    </p:spTree>
    <p:extLst>
      <p:ext uri="{BB962C8B-B14F-4D97-AF65-F5344CB8AC3E}">
        <p14:creationId xmlns:p14="http://schemas.microsoft.com/office/powerpoint/2010/main" val="1560060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55600" y="4608690"/>
            <a:ext cx="15544800" cy="3962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5401" dirty="0" err="1">
                <a:solidFill>
                  <a:srgbClr val="0000FF"/>
                </a:solidFill>
                <a:ea typeface="ＭＳ Ｐゴシック" charset="-128"/>
              </a:rPr>
              <a:t>Navegador</a:t>
            </a:r>
            <a:endParaRPr lang="en-US" altLang="en-US" sz="5401" dirty="0"/>
          </a:p>
        </p:txBody>
      </p:sp>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34" y="2853269"/>
            <a:ext cx="1645356" cy="124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2771" name="Rectangle 3"/>
          <p:cNvSpPr>
            <a:spLocks/>
          </p:cNvSpPr>
          <p:nvPr/>
        </p:nvSpPr>
        <p:spPr bwMode="auto">
          <a:xfrm>
            <a:off x="6103320" y="702614"/>
            <a:ext cx="3685304" cy="160043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5200" dirty="0" err="1">
                <a:solidFill>
                  <a:srgbClr val="0000FF"/>
                </a:solidFill>
                <a:ea typeface="ＭＳ Ｐゴシック" charset="-128"/>
              </a:rPr>
              <a:t>Servidor</a:t>
            </a:r>
            <a:r>
              <a:rPr lang="en-US" altLang="en-US" sz="5200" dirty="0">
                <a:solidFill>
                  <a:srgbClr val="0000FF"/>
                </a:solidFill>
                <a:ea typeface="ＭＳ Ｐゴシック" charset="-128"/>
              </a:rPr>
              <a:t> Web</a:t>
            </a:r>
          </a:p>
          <a:p>
            <a:pPr algn="ctr" eaLnBrk="1" hangingPunct="1">
              <a:defRPr/>
            </a:pPr>
            <a:endParaRPr lang="en-US" altLang="en-US" sz="5200" dirty="0">
              <a:solidFill>
                <a:srgbClr val="0000FF"/>
              </a:solidFill>
              <a:ea typeface="ＭＳ Ｐゴシック" charset="-128"/>
            </a:endParaRPr>
          </a:p>
        </p:txBody>
      </p:sp>
      <p:sp>
        <p:nvSpPr>
          <p:cNvPr id="32772" name="Line 4"/>
          <p:cNvSpPr>
            <a:spLocks noChangeShapeType="1"/>
          </p:cNvSpPr>
          <p:nvPr/>
        </p:nvSpPr>
        <p:spPr bwMode="auto">
          <a:xfrm flipH="1">
            <a:off x="7560734" y="2404533"/>
            <a:ext cx="22578" cy="2065867"/>
          </a:xfrm>
          <a:prstGeom prst="line">
            <a:avLst/>
          </a:prstGeom>
          <a:noFill/>
          <a:ln w="1143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pic>
        <p:nvPicPr>
          <p:cNvPr id="153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90" y="5243689"/>
            <a:ext cx="4978400" cy="29464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6872" name="Line 8"/>
          <p:cNvSpPr>
            <a:spLocks noChangeShapeType="1"/>
          </p:cNvSpPr>
          <p:nvPr/>
        </p:nvSpPr>
        <p:spPr bwMode="auto">
          <a:xfrm flipH="1">
            <a:off x="4363156" y="5294490"/>
            <a:ext cx="2393244" cy="1349022"/>
          </a:xfrm>
          <a:prstGeom prst="line">
            <a:avLst/>
          </a:prstGeom>
          <a:noFill/>
          <a:ln w="114300">
            <a:solidFill>
              <a:schemeClr val="accent1">
                <a:lumMod val="50000"/>
              </a:schemeClr>
            </a:solidFill>
            <a:miter lim="800000"/>
            <a:headEnd type="stealth" w="med" len="med"/>
            <a:tailEnd/>
          </a:ln>
        </p:spPr>
        <p:txBody>
          <a:bodyPr lIns="0" tIns="0" rIns="0" bIns="0"/>
          <a:lstStyle/>
          <a:p>
            <a:pPr algn="ctr" eaLnBrk="1" hangingPunct="1">
              <a:defRPr/>
            </a:pPr>
            <a:endParaRPr lang="en-US" sz="2025">
              <a:ea typeface="ヒラギノ角ゴ ProN W3" charset="0"/>
            </a:endParaRPr>
          </a:p>
        </p:txBody>
      </p:sp>
      <p:sp>
        <p:nvSpPr>
          <p:cNvPr id="32775" name="Rectangle 10"/>
          <p:cNvSpPr>
            <a:spLocks/>
          </p:cNvSpPr>
          <p:nvPr/>
        </p:nvSpPr>
        <p:spPr bwMode="auto">
          <a:xfrm>
            <a:off x="533401" y="3874913"/>
            <a:ext cx="6984999" cy="5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defRPr/>
            </a:pPr>
            <a:r>
              <a:rPr lang="en-US" altLang="en-US" sz="3100">
                <a:solidFill>
                  <a:srgbClr val="FFFF00"/>
                </a:solidFill>
                <a:ea typeface="ＭＳ Ｐゴシック" charset="-128"/>
              </a:rPr>
              <a:t>GET http://www.dr-chuck.com/page2.htm</a:t>
            </a:r>
          </a:p>
        </p:txBody>
      </p:sp>
      <p:sp>
        <p:nvSpPr>
          <p:cNvPr id="50188" name="Rectangle 12"/>
          <p:cNvSpPr>
            <a:spLocks/>
          </p:cNvSpPr>
          <p:nvPr/>
        </p:nvSpPr>
        <p:spPr bwMode="auto">
          <a:xfrm>
            <a:off x="7315201" y="1763891"/>
            <a:ext cx="1270000" cy="544688"/>
          </a:xfrm>
          <a:prstGeom prst="rect">
            <a:avLst/>
          </a:prstGeom>
          <a:solidFill>
            <a:srgbClr val="0000FF"/>
          </a:solidFill>
          <a:ln>
            <a:noFill/>
          </a:ln>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601">
                <a:solidFill>
                  <a:schemeClr val="tx1"/>
                </a:solidFill>
                <a:effectLst>
                  <a:outerShdw blurRad="38100" dist="38100" dir="2700000" algn="tl">
                    <a:srgbClr val="000000"/>
                  </a:outerShdw>
                </a:effectLst>
                <a:ea typeface="ＭＳ Ｐゴシック" charset="-128"/>
              </a:rPr>
              <a:t>80</a:t>
            </a:r>
          </a:p>
        </p:txBody>
      </p:sp>
      <p:sp>
        <p:nvSpPr>
          <p:cNvPr id="32777" name="TextBox 2"/>
          <p:cNvSpPr txBox="1">
            <a:spLocks noChangeArrowheads="1"/>
          </p:cNvSpPr>
          <p:nvPr/>
        </p:nvSpPr>
        <p:spPr bwMode="auto">
          <a:xfrm>
            <a:off x="1757453" y="685802"/>
            <a:ext cx="17908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dirty="0" err="1">
                <a:solidFill>
                  <a:srgbClr val="FFFF00"/>
                </a:solidFill>
              </a:rPr>
              <a:t>Solicitud</a:t>
            </a:r>
            <a:endParaRPr lang="en-US" altLang="en-US" dirty="0">
              <a:solidFill>
                <a:srgbClr val="FFFF00"/>
              </a:solidFill>
            </a:endParaRPr>
          </a:p>
        </p:txBody>
      </p:sp>
      <p:sp>
        <p:nvSpPr>
          <p:cNvPr id="15370" name="TextBox 11"/>
          <p:cNvSpPr txBox="1">
            <a:spLocks noChangeArrowheads="1"/>
          </p:cNvSpPr>
          <p:nvPr/>
        </p:nvSpPr>
        <p:spPr bwMode="auto">
          <a:xfrm>
            <a:off x="5751738" y="5980291"/>
            <a:ext cx="86914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altLang="en-US" sz="3200" dirty="0" err="1">
                <a:solidFill>
                  <a:schemeClr val="bg1"/>
                </a:solidFill>
              </a:rPr>
              <a:t>Clic</a:t>
            </a:r>
            <a:endParaRPr lang="en-US" altLang="en-US" sz="3200" dirty="0">
              <a:solidFill>
                <a:schemeClr val="bg1"/>
              </a:solidFill>
            </a:endParaRPr>
          </a:p>
        </p:txBody>
      </p:sp>
    </p:spTree>
    <p:extLst>
      <p:ext uri="{BB962C8B-B14F-4D97-AF65-F5344CB8AC3E}">
        <p14:creationId xmlns:p14="http://schemas.microsoft.com/office/powerpoint/2010/main" val="450377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55600" y="4608690"/>
            <a:ext cx="15544800" cy="3962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5401" dirty="0" err="1">
                <a:solidFill>
                  <a:srgbClr val="0000FF"/>
                </a:solidFill>
                <a:ea typeface="ＭＳ Ｐゴシック" charset="-128"/>
              </a:rPr>
              <a:t>Navegador</a:t>
            </a:r>
            <a:endParaRPr lang="en-US" altLang="en-US" sz="5401" dirty="0"/>
          </a:p>
        </p:txBody>
      </p:sp>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34" y="2853269"/>
            <a:ext cx="1645356" cy="124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3795" name="Rectangle 3"/>
          <p:cNvSpPr>
            <a:spLocks/>
          </p:cNvSpPr>
          <p:nvPr/>
        </p:nvSpPr>
        <p:spPr bwMode="auto">
          <a:xfrm>
            <a:off x="6103320" y="702614"/>
            <a:ext cx="3685304" cy="160043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5200" dirty="0" err="1">
                <a:solidFill>
                  <a:srgbClr val="0000FF"/>
                </a:solidFill>
                <a:ea typeface="ＭＳ Ｐゴシック" charset="-128"/>
              </a:rPr>
              <a:t>Servidor</a:t>
            </a:r>
            <a:r>
              <a:rPr lang="en-US" altLang="en-US" sz="5200" dirty="0">
                <a:solidFill>
                  <a:srgbClr val="0000FF"/>
                </a:solidFill>
                <a:ea typeface="ＭＳ Ｐゴシック" charset="-128"/>
              </a:rPr>
              <a:t> Web</a:t>
            </a:r>
          </a:p>
          <a:p>
            <a:pPr algn="ctr" eaLnBrk="1" hangingPunct="1">
              <a:defRPr/>
            </a:pPr>
            <a:endParaRPr lang="en-US" altLang="en-US" sz="5200" dirty="0">
              <a:solidFill>
                <a:srgbClr val="0000FF"/>
              </a:solidFill>
              <a:ea typeface="ＭＳ Ｐゴシック" charset="-128"/>
            </a:endParaRPr>
          </a:p>
        </p:txBody>
      </p:sp>
      <p:sp>
        <p:nvSpPr>
          <p:cNvPr id="33796" name="Line 4"/>
          <p:cNvSpPr>
            <a:spLocks noChangeShapeType="1"/>
          </p:cNvSpPr>
          <p:nvPr/>
        </p:nvSpPr>
        <p:spPr bwMode="auto">
          <a:xfrm flipH="1">
            <a:off x="7560734" y="2404533"/>
            <a:ext cx="22578" cy="2065867"/>
          </a:xfrm>
          <a:prstGeom prst="line">
            <a:avLst/>
          </a:prstGeom>
          <a:noFill/>
          <a:ln w="1143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
        <p:nvSpPr>
          <p:cNvPr id="33797" name="Line 5"/>
          <p:cNvSpPr>
            <a:spLocks noChangeShapeType="1"/>
          </p:cNvSpPr>
          <p:nvPr/>
        </p:nvSpPr>
        <p:spPr bwMode="auto">
          <a:xfrm rot="10800000" flipH="1">
            <a:off x="8308622" y="2427112"/>
            <a:ext cx="22578" cy="2108201"/>
          </a:xfrm>
          <a:prstGeom prst="line">
            <a:avLst/>
          </a:prstGeom>
          <a:noFill/>
          <a:ln w="114300">
            <a:solidFill>
              <a:srgbClr val="00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90" y="5243689"/>
            <a:ext cx="4978400" cy="29464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6872" name="Line 8"/>
          <p:cNvSpPr>
            <a:spLocks noChangeShapeType="1"/>
          </p:cNvSpPr>
          <p:nvPr/>
        </p:nvSpPr>
        <p:spPr bwMode="auto">
          <a:xfrm flipH="1">
            <a:off x="4363156" y="5294490"/>
            <a:ext cx="2393244" cy="1349022"/>
          </a:xfrm>
          <a:prstGeom prst="line">
            <a:avLst/>
          </a:prstGeom>
          <a:noFill/>
          <a:ln w="114300">
            <a:solidFill>
              <a:schemeClr val="accent1">
                <a:lumMod val="50000"/>
              </a:schemeClr>
            </a:solidFill>
            <a:miter lim="800000"/>
            <a:headEnd type="stealth" w="med" len="med"/>
            <a:tailEnd/>
          </a:ln>
        </p:spPr>
        <p:txBody>
          <a:bodyPr lIns="0" tIns="0" rIns="0" bIns="0"/>
          <a:lstStyle/>
          <a:p>
            <a:pPr algn="ctr" eaLnBrk="1" hangingPunct="1">
              <a:defRPr/>
            </a:pPr>
            <a:endParaRPr lang="en-US" sz="2025">
              <a:ea typeface="ヒラギノ角ゴ ProN W3" charset="0"/>
            </a:endParaRPr>
          </a:p>
        </p:txBody>
      </p:sp>
      <p:sp>
        <p:nvSpPr>
          <p:cNvPr id="33800" name="Rectangle 11"/>
          <p:cNvSpPr>
            <a:spLocks/>
          </p:cNvSpPr>
          <p:nvPr/>
        </p:nvSpPr>
        <p:spPr bwMode="auto">
          <a:xfrm>
            <a:off x="10986912" y="1586090"/>
            <a:ext cx="4967111" cy="3211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defRPr/>
            </a:pPr>
            <a:r>
              <a:rPr lang="en-US" altLang="en-US" sz="3100" dirty="0">
                <a:solidFill>
                  <a:srgbClr val="00FF00"/>
                </a:solidFill>
                <a:ea typeface="ＭＳ Ｐゴシック" charset="-128"/>
              </a:rPr>
              <a:t>&lt;h1&gt;The Second Page&lt;/h1&gt;&lt;p&gt;If you like, you can switch back to the &lt;a </a:t>
            </a:r>
            <a:r>
              <a:rPr lang="en-US" altLang="en-US" sz="3100" dirty="0" err="1">
                <a:solidFill>
                  <a:srgbClr val="00FF00"/>
                </a:solidFill>
                <a:ea typeface="ＭＳ Ｐゴシック" charset="-128"/>
              </a:rPr>
              <a:t>href</a:t>
            </a:r>
            <a:r>
              <a:rPr lang="en-US" altLang="en-US" sz="3100" dirty="0">
                <a:solidFill>
                  <a:srgbClr val="00FF00"/>
                </a:solidFill>
                <a:ea typeface="ＭＳ Ｐゴシック" charset="-128"/>
              </a:rPr>
              <a:t>="page1.htm"&gt;First Page&lt;/a&gt;.&lt;/p&gt;</a:t>
            </a:r>
          </a:p>
        </p:txBody>
      </p:sp>
      <p:sp>
        <p:nvSpPr>
          <p:cNvPr id="50188" name="Rectangle 12"/>
          <p:cNvSpPr>
            <a:spLocks/>
          </p:cNvSpPr>
          <p:nvPr/>
        </p:nvSpPr>
        <p:spPr bwMode="auto">
          <a:xfrm>
            <a:off x="7315201" y="1763891"/>
            <a:ext cx="1270000" cy="544688"/>
          </a:xfrm>
          <a:prstGeom prst="rect">
            <a:avLst/>
          </a:prstGeom>
          <a:solidFill>
            <a:srgbClr val="0000FF"/>
          </a:solidFill>
          <a:ln>
            <a:noFill/>
          </a:ln>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601">
                <a:solidFill>
                  <a:schemeClr val="tx1"/>
                </a:solidFill>
                <a:effectLst>
                  <a:outerShdw blurRad="38100" dist="38100" dir="2700000" algn="tl">
                    <a:srgbClr val="000000"/>
                  </a:outerShdw>
                </a:effectLst>
                <a:ea typeface="ＭＳ Ｐゴシック" charset="-128"/>
              </a:rPr>
              <a:t>80</a:t>
            </a:r>
          </a:p>
        </p:txBody>
      </p:sp>
      <p:sp>
        <p:nvSpPr>
          <p:cNvPr id="33802" name="TextBox 2"/>
          <p:cNvSpPr txBox="1">
            <a:spLocks noChangeArrowheads="1"/>
          </p:cNvSpPr>
          <p:nvPr/>
        </p:nvSpPr>
        <p:spPr bwMode="auto">
          <a:xfrm>
            <a:off x="1757452" y="685802"/>
            <a:ext cx="17908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dirty="0" err="1">
                <a:solidFill>
                  <a:srgbClr val="FFFF00"/>
                </a:solidFill>
              </a:rPr>
              <a:t>Solicitud</a:t>
            </a:r>
            <a:endParaRPr lang="en-US" altLang="en-US" dirty="0">
              <a:solidFill>
                <a:srgbClr val="FFFF00"/>
              </a:solidFill>
            </a:endParaRPr>
          </a:p>
        </p:txBody>
      </p:sp>
      <p:sp>
        <p:nvSpPr>
          <p:cNvPr id="33803" name="TextBox 15"/>
          <p:cNvSpPr txBox="1">
            <a:spLocks noChangeArrowheads="1"/>
          </p:cNvSpPr>
          <p:nvPr/>
        </p:nvSpPr>
        <p:spPr bwMode="auto">
          <a:xfrm>
            <a:off x="12174651" y="685802"/>
            <a:ext cx="211468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dirty="0">
                <a:solidFill>
                  <a:srgbClr val="00FF00"/>
                </a:solidFill>
              </a:rPr>
              <a:t>Respuesta</a:t>
            </a:r>
          </a:p>
        </p:txBody>
      </p:sp>
      <p:sp>
        <p:nvSpPr>
          <p:cNvPr id="33806" name="Rectangle 10"/>
          <p:cNvSpPr>
            <a:spLocks/>
          </p:cNvSpPr>
          <p:nvPr/>
        </p:nvSpPr>
        <p:spPr bwMode="auto">
          <a:xfrm>
            <a:off x="533401" y="3874913"/>
            <a:ext cx="6984999" cy="5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defRPr/>
            </a:pPr>
            <a:r>
              <a:rPr lang="en-US" altLang="en-US" sz="3100">
                <a:solidFill>
                  <a:srgbClr val="FFFF00"/>
                </a:solidFill>
                <a:ea typeface="ＭＳ Ｐゴシック" charset="-128"/>
              </a:rPr>
              <a:t>GET http://www.dr-chuck.com/page2.htm</a:t>
            </a:r>
          </a:p>
        </p:txBody>
      </p:sp>
      <p:sp>
        <p:nvSpPr>
          <p:cNvPr id="16397" name="TextBox 14"/>
          <p:cNvSpPr txBox="1">
            <a:spLocks noChangeArrowheads="1"/>
          </p:cNvSpPr>
          <p:nvPr/>
        </p:nvSpPr>
        <p:spPr bwMode="auto">
          <a:xfrm>
            <a:off x="5751738" y="5980291"/>
            <a:ext cx="86914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altLang="en-US" sz="3200" dirty="0" err="1">
                <a:solidFill>
                  <a:schemeClr val="bg1"/>
                </a:solidFill>
              </a:rPr>
              <a:t>Clic</a:t>
            </a:r>
            <a:endParaRPr lang="en-US" altLang="en-US" sz="3200" dirty="0">
              <a:solidFill>
                <a:schemeClr val="bg1"/>
              </a:solidFill>
            </a:endParaRPr>
          </a:p>
        </p:txBody>
      </p:sp>
    </p:spTree>
    <p:extLst>
      <p:ext uri="{BB962C8B-B14F-4D97-AF65-F5344CB8AC3E}">
        <p14:creationId xmlns:p14="http://schemas.microsoft.com/office/powerpoint/2010/main" val="2141412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55600" y="4608690"/>
            <a:ext cx="15544800" cy="3962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5401" dirty="0" err="1">
                <a:solidFill>
                  <a:srgbClr val="0000FF"/>
                </a:solidFill>
                <a:ea typeface="ＭＳ Ｐゴシック" charset="-128"/>
              </a:rPr>
              <a:t>Navegador</a:t>
            </a:r>
            <a:endParaRPr lang="en-US" altLang="en-US" sz="5401" dirty="0"/>
          </a:p>
        </p:txBody>
      </p:sp>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34" y="2853269"/>
            <a:ext cx="1645356" cy="124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4819" name="Rectangle 3"/>
          <p:cNvSpPr>
            <a:spLocks/>
          </p:cNvSpPr>
          <p:nvPr/>
        </p:nvSpPr>
        <p:spPr bwMode="auto">
          <a:xfrm>
            <a:off x="6103320" y="702614"/>
            <a:ext cx="3685304" cy="160043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5200" dirty="0" err="1">
                <a:solidFill>
                  <a:srgbClr val="0000FF"/>
                </a:solidFill>
                <a:ea typeface="ＭＳ Ｐゴシック" charset="-128"/>
              </a:rPr>
              <a:t>Servidor</a:t>
            </a:r>
            <a:r>
              <a:rPr lang="en-US" altLang="en-US" sz="5200" dirty="0">
                <a:solidFill>
                  <a:srgbClr val="0000FF"/>
                </a:solidFill>
                <a:ea typeface="ＭＳ Ｐゴシック" charset="-128"/>
              </a:rPr>
              <a:t> Web</a:t>
            </a:r>
          </a:p>
          <a:p>
            <a:pPr algn="ctr" eaLnBrk="1" hangingPunct="1">
              <a:defRPr/>
            </a:pPr>
            <a:endParaRPr lang="en-US" altLang="en-US" sz="5200" dirty="0">
              <a:solidFill>
                <a:srgbClr val="0000FF"/>
              </a:solidFill>
              <a:ea typeface="ＭＳ Ｐゴシック" charset="-128"/>
            </a:endParaRPr>
          </a:p>
        </p:txBody>
      </p:sp>
      <p:sp>
        <p:nvSpPr>
          <p:cNvPr id="34820" name="Line 4"/>
          <p:cNvSpPr>
            <a:spLocks noChangeShapeType="1"/>
          </p:cNvSpPr>
          <p:nvPr/>
        </p:nvSpPr>
        <p:spPr bwMode="auto">
          <a:xfrm flipH="1">
            <a:off x="7560734" y="2404533"/>
            <a:ext cx="22578" cy="2065867"/>
          </a:xfrm>
          <a:prstGeom prst="line">
            <a:avLst/>
          </a:prstGeom>
          <a:noFill/>
          <a:ln w="1143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
        <p:nvSpPr>
          <p:cNvPr id="34821" name="Line 5"/>
          <p:cNvSpPr>
            <a:spLocks noChangeShapeType="1"/>
          </p:cNvSpPr>
          <p:nvPr/>
        </p:nvSpPr>
        <p:spPr bwMode="auto">
          <a:xfrm rot="10800000" flipH="1">
            <a:off x="8308622" y="2427112"/>
            <a:ext cx="22578" cy="2108201"/>
          </a:xfrm>
          <a:prstGeom prst="line">
            <a:avLst/>
          </a:prstGeom>
          <a:noFill/>
          <a:ln w="114300">
            <a:solidFill>
              <a:srgbClr val="00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90" y="5243689"/>
            <a:ext cx="4978400" cy="29464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7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01" y="5142089"/>
            <a:ext cx="4978400" cy="29464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6872" name="Line 8"/>
          <p:cNvSpPr>
            <a:spLocks noChangeShapeType="1"/>
          </p:cNvSpPr>
          <p:nvPr/>
        </p:nvSpPr>
        <p:spPr bwMode="auto">
          <a:xfrm flipH="1">
            <a:off x="4363156" y="5294490"/>
            <a:ext cx="2393244" cy="1349022"/>
          </a:xfrm>
          <a:prstGeom prst="line">
            <a:avLst/>
          </a:prstGeom>
          <a:noFill/>
          <a:ln w="114300">
            <a:solidFill>
              <a:schemeClr val="accent1">
                <a:lumMod val="50000"/>
              </a:schemeClr>
            </a:solidFill>
            <a:miter lim="800000"/>
            <a:headEnd type="stealth" w="med" len="med"/>
            <a:tailEnd/>
          </a:ln>
        </p:spPr>
        <p:txBody>
          <a:bodyPr lIns="0" tIns="0" rIns="0" bIns="0"/>
          <a:lstStyle/>
          <a:p>
            <a:pPr algn="ctr" eaLnBrk="1" hangingPunct="1">
              <a:defRPr/>
            </a:pPr>
            <a:endParaRPr lang="en-US" sz="2025">
              <a:ea typeface="ヒラギノ角ゴ ProN W3" charset="0"/>
            </a:endParaRPr>
          </a:p>
        </p:txBody>
      </p:sp>
      <p:sp>
        <p:nvSpPr>
          <p:cNvPr id="34825" name="Line 9"/>
          <p:cNvSpPr>
            <a:spLocks noChangeShapeType="1"/>
          </p:cNvSpPr>
          <p:nvPr/>
        </p:nvSpPr>
        <p:spPr bwMode="auto">
          <a:xfrm rot="10800000">
            <a:off x="9194801" y="5446890"/>
            <a:ext cx="1600201" cy="990601"/>
          </a:xfrm>
          <a:prstGeom prst="line">
            <a:avLst/>
          </a:prstGeom>
          <a:noFill/>
          <a:ln w="114300">
            <a:solidFill>
              <a:schemeClr val="bg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
        <p:nvSpPr>
          <p:cNvPr id="34826" name="Rectangle 11"/>
          <p:cNvSpPr>
            <a:spLocks/>
          </p:cNvSpPr>
          <p:nvPr/>
        </p:nvSpPr>
        <p:spPr bwMode="auto">
          <a:xfrm>
            <a:off x="10986912" y="1586090"/>
            <a:ext cx="4967111" cy="3211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defRPr/>
            </a:pPr>
            <a:r>
              <a:rPr lang="en-US" altLang="en-US" sz="3100">
                <a:solidFill>
                  <a:srgbClr val="00FF00"/>
                </a:solidFill>
                <a:ea typeface="ＭＳ Ｐゴシック" charset="-128"/>
              </a:rPr>
              <a:t>&lt;h1&gt;The Second Page&lt;/h1&gt;&lt;p&gt;If you like, you can switch back to the &lt;a href="page1.htm"&gt;First Page&lt;/a&gt;.&lt;/p&gt;</a:t>
            </a:r>
          </a:p>
        </p:txBody>
      </p:sp>
      <p:sp>
        <p:nvSpPr>
          <p:cNvPr id="50188" name="Rectangle 12"/>
          <p:cNvSpPr>
            <a:spLocks/>
          </p:cNvSpPr>
          <p:nvPr/>
        </p:nvSpPr>
        <p:spPr bwMode="auto">
          <a:xfrm>
            <a:off x="7315201" y="1763891"/>
            <a:ext cx="1270000" cy="544688"/>
          </a:xfrm>
          <a:prstGeom prst="rect">
            <a:avLst/>
          </a:prstGeom>
          <a:solidFill>
            <a:srgbClr val="0000FF"/>
          </a:solidFill>
          <a:ln>
            <a:noFill/>
          </a:ln>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601">
                <a:solidFill>
                  <a:schemeClr val="tx1"/>
                </a:solidFill>
                <a:effectLst>
                  <a:outerShdw blurRad="38100" dist="38100" dir="2700000" algn="tl">
                    <a:srgbClr val="000000"/>
                  </a:outerShdw>
                </a:effectLst>
                <a:ea typeface="ＭＳ Ｐゴシック" charset="-128"/>
              </a:rPr>
              <a:t>80</a:t>
            </a:r>
          </a:p>
        </p:txBody>
      </p:sp>
      <p:sp>
        <p:nvSpPr>
          <p:cNvPr id="34828" name="TextBox 2"/>
          <p:cNvSpPr txBox="1">
            <a:spLocks noChangeArrowheads="1"/>
          </p:cNvSpPr>
          <p:nvPr/>
        </p:nvSpPr>
        <p:spPr bwMode="auto">
          <a:xfrm>
            <a:off x="1757452" y="685802"/>
            <a:ext cx="17908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dirty="0" err="1">
                <a:solidFill>
                  <a:srgbClr val="FFFF00"/>
                </a:solidFill>
              </a:rPr>
              <a:t>Solicitud</a:t>
            </a:r>
            <a:endParaRPr lang="en-US" altLang="en-US" dirty="0">
              <a:solidFill>
                <a:srgbClr val="FFFF00"/>
              </a:solidFill>
            </a:endParaRPr>
          </a:p>
        </p:txBody>
      </p:sp>
      <p:sp>
        <p:nvSpPr>
          <p:cNvPr id="34829" name="TextBox 15"/>
          <p:cNvSpPr txBox="1">
            <a:spLocks noChangeArrowheads="1"/>
          </p:cNvSpPr>
          <p:nvPr/>
        </p:nvSpPr>
        <p:spPr bwMode="auto">
          <a:xfrm>
            <a:off x="12174651" y="685802"/>
            <a:ext cx="211468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dirty="0">
                <a:solidFill>
                  <a:srgbClr val="00FF00"/>
                </a:solidFill>
              </a:rPr>
              <a:t>Respuesta</a:t>
            </a:r>
          </a:p>
        </p:txBody>
      </p:sp>
      <p:sp>
        <p:nvSpPr>
          <p:cNvPr id="34832" name="TextBox 19"/>
          <p:cNvSpPr txBox="1">
            <a:spLocks noChangeArrowheads="1"/>
          </p:cNvSpPr>
          <p:nvPr/>
        </p:nvSpPr>
        <p:spPr bwMode="auto">
          <a:xfrm>
            <a:off x="8106497" y="5827891"/>
            <a:ext cx="220765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dirty="0" err="1">
                <a:solidFill>
                  <a:schemeClr val="bg1"/>
                </a:solidFill>
              </a:rPr>
              <a:t>Analizar</a:t>
            </a:r>
            <a:r>
              <a:rPr lang="en-US" altLang="en-US" dirty="0">
                <a:solidFill>
                  <a:schemeClr val="bg1"/>
                </a:solidFill>
              </a:rPr>
              <a:t>/</a:t>
            </a:r>
          </a:p>
          <a:p>
            <a:pPr algn="ctr" eaLnBrk="1" hangingPunct="1">
              <a:defRPr/>
            </a:pPr>
            <a:r>
              <a:rPr lang="en-US" altLang="en-US" dirty="0" err="1">
                <a:solidFill>
                  <a:schemeClr val="bg1"/>
                </a:solidFill>
              </a:rPr>
              <a:t>Renderizar</a:t>
            </a:r>
            <a:endParaRPr lang="en-US" altLang="en-US" dirty="0">
              <a:solidFill>
                <a:schemeClr val="bg1"/>
              </a:solidFill>
            </a:endParaRPr>
          </a:p>
        </p:txBody>
      </p:sp>
      <p:sp>
        <p:nvSpPr>
          <p:cNvPr id="34833" name="Rectangle 10"/>
          <p:cNvSpPr>
            <a:spLocks/>
          </p:cNvSpPr>
          <p:nvPr/>
        </p:nvSpPr>
        <p:spPr bwMode="auto">
          <a:xfrm>
            <a:off x="533401" y="3874913"/>
            <a:ext cx="6984999" cy="5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defRPr/>
            </a:pPr>
            <a:r>
              <a:rPr lang="en-US" altLang="en-US" sz="3100">
                <a:solidFill>
                  <a:srgbClr val="FFFF00"/>
                </a:solidFill>
                <a:ea typeface="ＭＳ Ｐゴシック" charset="-128"/>
              </a:rPr>
              <a:t>GET http://www.dr-chuck.com/page2.htm</a:t>
            </a:r>
          </a:p>
        </p:txBody>
      </p:sp>
      <p:sp>
        <p:nvSpPr>
          <p:cNvPr id="17424" name="TextBox 18"/>
          <p:cNvSpPr txBox="1">
            <a:spLocks noChangeArrowheads="1"/>
          </p:cNvSpPr>
          <p:nvPr/>
        </p:nvSpPr>
        <p:spPr bwMode="auto">
          <a:xfrm>
            <a:off x="5751738" y="5980291"/>
            <a:ext cx="86914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altLang="en-US" sz="3200" dirty="0" err="1">
                <a:solidFill>
                  <a:schemeClr val="bg1"/>
                </a:solidFill>
              </a:rPr>
              <a:t>Clic</a:t>
            </a:r>
            <a:endParaRPr lang="en-US" altLang="en-US" sz="3200" dirty="0">
              <a:solidFill>
                <a:schemeClr val="bg1"/>
              </a:solidFill>
            </a:endParaRPr>
          </a:p>
        </p:txBody>
      </p:sp>
    </p:spTree>
    <p:extLst>
      <p:ext uri="{BB962C8B-B14F-4D97-AF65-F5344CB8AC3E}">
        <p14:creationId xmlns:p14="http://schemas.microsoft.com/office/powerpoint/2010/main" val="502075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p:txBody>
          <a:bodyPr/>
          <a:lstStyle/>
          <a:p>
            <a:pPr eaLnBrk="1" hangingPunct="1">
              <a:defRPr/>
            </a:pPr>
            <a:r>
              <a:rPr lang="en-US" sz="7401" dirty="0" err="1">
                <a:solidFill>
                  <a:srgbClr val="FFD966"/>
                </a:solidFill>
              </a:rPr>
              <a:t>Estándares</a:t>
            </a:r>
            <a:r>
              <a:rPr lang="en-US" sz="7401" dirty="0">
                <a:solidFill>
                  <a:srgbClr val="FFD966"/>
                </a:solidFill>
              </a:rPr>
              <a:t> de Internet</a:t>
            </a:r>
          </a:p>
        </p:txBody>
      </p:sp>
      <p:sp>
        <p:nvSpPr>
          <p:cNvPr id="52226" name="Rectangle 2"/>
          <p:cNvSpPr>
            <a:spLocks noGrp="1" noChangeArrowheads="1"/>
          </p:cNvSpPr>
          <p:nvPr>
            <p:ph idx="1"/>
          </p:nvPr>
        </p:nvSpPr>
        <p:spPr>
          <a:xfrm>
            <a:off x="1509891" y="2590801"/>
            <a:ext cx="7024510" cy="5359401"/>
          </a:xfrm>
        </p:spPr>
        <p:txBody>
          <a:bodyPr>
            <a:normAutofit fontScale="92500" lnSpcReduction="10000"/>
          </a:bodyPr>
          <a:lstStyle/>
          <a:p>
            <a:pPr marL="749309">
              <a:defRPr/>
            </a:pPr>
            <a:r>
              <a:rPr lang="es-MX" altLang="en-US" sz="3200" dirty="0"/>
              <a:t>Los estándares para todos los protocolos de Internet (mecanismos internos) son desarrollados por una organización</a:t>
            </a:r>
          </a:p>
          <a:p>
            <a:pPr marL="749309">
              <a:defRPr/>
            </a:pPr>
            <a:r>
              <a:rPr lang="es-MX" altLang="en-US" sz="3200" dirty="0"/>
              <a:t>Grupo de Trabajo de Ingeniería de Internet</a:t>
            </a:r>
            <a:r>
              <a:rPr lang="en-US" altLang="en-US" sz="3200" dirty="0"/>
              <a:t> (IETF, por sus </a:t>
            </a:r>
            <a:r>
              <a:rPr lang="en-US" altLang="en-US" sz="3200" dirty="0" err="1"/>
              <a:t>siglas</a:t>
            </a:r>
            <a:r>
              <a:rPr lang="en-US" altLang="en-US" sz="3200" dirty="0"/>
              <a:t> </a:t>
            </a:r>
            <a:r>
              <a:rPr lang="en-US" altLang="en-US" sz="3200" dirty="0" err="1"/>
              <a:t>en</a:t>
            </a:r>
            <a:r>
              <a:rPr lang="en-US" altLang="en-US" sz="3200" dirty="0"/>
              <a:t> </a:t>
            </a:r>
            <a:r>
              <a:rPr lang="en-US" altLang="en-US" sz="3200" dirty="0" err="1"/>
              <a:t>inglés</a:t>
            </a:r>
            <a:r>
              <a:rPr lang="en-US" altLang="en-US" sz="3200" dirty="0"/>
              <a:t>)</a:t>
            </a:r>
          </a:p>
          <a:p>
            <a:pPr marL="749309">
              <a:defRPr/>
            </a:pPr>
            <a:r>
              <a:rPr lang="en-US" altLang="en-US" sz="3200" dirty="0" err="1"/>
              <a:t>www.ietf.org</a:t>
            </a:r>
            <a:endParaRPr lang="en-US" altLang="en-US" sz="3200" dirty="0"/>
          </a:p>
          <a:p>
            <a:pPr marL="749309">
              <a:defRPr/>
            </a:pPr>
            <a:r>
              <a:rPr lang="en-US" altLang="en-US" sz="3200" dirty="0"/>
              <a:t>Los </a:t>
            </a:r>
            <a:r>
              <a:rPr lang="en-US" altLang="en-US" sz="3200" dirty="0" err="1"/>
              <a:t>Estándares</a:t>
            </a:r>
            <a:r>
              <a:rPr lang="en-US" altLang="en-US" sz="3200" dirty="0"/>
              <a:t> son </a:t>
            </a:r>
            <a:r>
              <a:rPr lang="en-US" altLang="en-US" sz="3200" dirty="0" err="1"/>
              <a:t>conocidos</a:t>
            </a:r>
            <a:r>
              <a:rPr lang="en-US" altLang="en-US" sz="3200" dirty="0"/>
              <a:t> </a:t>
            </a:r>
            <a:r>
              <a:rPr lang="en-US" altLang="en-US" sz="3200" dirty="0" err="1"/>
              <a:t>como</a:t>
            </a:r>
            <a:r>
              <a:rPr lang="en-US" altLang="en-US" sz="3200" dirty="0"/>
              <a:t> </a:t>
            </a:r>
            <a:r>
              <a:rPr lang="ja-JP" altLang="en-US" sz="3200" dirty="0">
                <a:latin typeface="Arial" charset="0"/>
              </a:rPr>
              <a:t>“</a:t>
            </a:r>
            <a:r>
              <a:rPr lang="en-US" altLang="ja-JP" sz="3200" dirty="0"/>
              <a:t>RFCs</a:t>
            </a:r>
            <a:r>
              <a:rPr lang="ja-JP" altLang="en-US" sz="3200" dirty="0">
                <a:latin typeface="Arial" charset="0"/>
              </a:rPr>
              <a:t>”</a:t>
            </a:r>
            <a:r>
              <a:rPr lang="en-US" altLang="ja-JP" sz="3200" dirty="0"/>
              <a:t> - </a:t>
            </a:r>
            <a:r>
              <a:rPr lang="ja-JP" altLang="en-US" sz="3200" dirty="0">
                <a:latin typeface="Arial" charset="0"/>
              </a:rPr>
              <a:t>“</a:t>
            </a:r>
            <a:r>
              <a:rPr lang="en-US" altLang="ja-JP" sz="3200" dirty="0"/>
              <a:t>Request for Comments” (solicitudes de </a:t>
            </a:r>
            <a:r>
              <a:rPr lang="en-US" altLang="ja-JP" sz="3200" dirty="0" err="1"/>
              <a:t>comentarios</a:t>
            </a:r>
            <a:r>
              <a:rPr lang="en-US" altLang="ja-JP" sz="3200" dirty="0"/>
              <a:t>)</a:t>
            </a:r>
            <a:endParaRPr lang="en-US" altLang="en-US" sz="3200" dirty="0"/>
          </a:p>
        </p:txBody>
      </p:sp>
      <p:sp>
        <p:nvSpPr>
          <p:cNvPr id="18435" name="Rectangle 3"/>
          <p:cNvSpPr>
            <a:spLocks/>
          </p:cNvSpPr>
          <p:nvPr/>
        </p:nvSpPr>
        <p:spPr bwMode="auto">
          <a:xfrm>
            <a:off x="8781273" y="7466913"/>
            <a:ext cx="690894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1pPr>
            <a:lvl2pPr marL="742950" indent="-28575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2pPr>
            <a:lvl3pPr marL="1143000" indent="-22860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3pPr>
            <a:lvl4pPr marL="1600200" indent="-22860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4pPr>
            <a:lvl5pPr marL="2057400" indent="-22860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5pPr>
            <a:lvl6pPr marL="25146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6pPr>
            <a:lvl7pPr marL="29718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7pPr>
            <a:lvl8pPr marL="34290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8pPr>
            <a:lvl9pPr marL="38862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3200" dirty="0">
                <a:solidFill>
                  <a:srgbClr val="FFFF00"/>
                </a:solidFill>
                <a:ea typeface="ＭＳ Ｐゴシック" charset="-128"/>
              </a:rPr>
              <a:t>Fuente: </a:t>
            </a:r>
            <a:r>
              <a:rPr lang="en-US" altLang="en-US" sz="3200" u="sng" dirty="0">
                <a:solidFill>
                  <a:srgbClr val="FFFF00"/>
                </a:solidFill>
                <a:ea typeface="ＭＳ Ｐゴシック" charset="-128"/>
                <a:hlinkClick r:id="rId3"/>
              </a:rPr>
              <a:t>http://tools.ietf.org/html/rfc791</a:t>
            </a:r>
            <a:r>
              <a:rPr lang="en-US" altLang="en-US" sz="3200" dirty="0">
                <a:solidFill>
                  <a:srgbClr val="FFFF00"/>
                </a:solidFill>
                <a:ea typeface="ＭＳ Ｐゴシック" charset="-128"/>
              </a:rPr>
              <a:t> </a:t>
            </a:r>
          </a:p>
        </p:txBody>
      </p:sp>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4912" y="2794000"/>
            <a:ext cx="6578599" cy="2531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6445" y="5827891"/>
            <a:ext cx="6587067" cy="1233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1574079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787" y="761261"/>
            <a:ext cx="7597422" cy="6979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6866" name="Rectangle 2"/>
          <p:cNvSpPr>
            <a:spLocks/>
          </p:cNvSpPr>
          <p:nvPr/>
        </p:nvSpPr>
        <p:spPr bwMode="auto">
          <a:xfrm>
            <a:off x="1770408" y="8239303"/>
            <a:ext cx="11729868" cy="620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a:solidFill>
                  <a:srgbClr val="00FF00"/>
                </a:solidFill>
                <a:latin typeface="+mj-lt"/>
                <a:ea typeface="ＭＳ Ｐゴシック" charset="-128"/>
              </a:rPr>
              <a:t>http://www.w3.org/Protocols/rfc2616/rfc2616.txt</a:t>
            </a:r>
          </a:p>
        </p:txBody>
      </p:sp>
    </p:spTree>
    <p:extLst>
      <p:ext uri="{BB962C8B-B14F-4D97-AF65-F5344CB8AC3E}">
        <p14:creationId xmlns:p14="http://schemas.microsoft.com/office/powerpoint/2010/main" val="1869892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668" y="778934"/>
            <a:ext cx="13653911" cy="7433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262951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p:txBody>
          <a:bodyPr/>
          <a:lstStyle/>
          <a:p>
            <a:pPr eaLnBrk="1" hangingPunct="1">
              <a:defRPr/>
            </a:pPr>
            <a:r>
              <a:rPr lang="es-MX" sz="7401">
                <a:solidFill>
                  <a:srgbClr val="00FF00"/>
                </a:solidFill>
              </a:rPr>
              <a:t>Haciendo una solicitud HTTP</a:t>
            </a:r>
          </a:p>
        </p:txBody>
      </p:sp>
      <p:sp>
        <p:nvSpPr>
          <p:cNvPr id="55298" name="Rectangle 2"/>
          <p:cNvSpPr>
            <a:spLocks noGrp="1" noChangeArrowheads="1"/>
          </p:cNvSpPr>
          <p:nvPr>
            <p:ph idx="1"/>
          </p:nvPr>
        </p:nvSpPr>
        <p:spPr/>
        <p:txBody>
          <a:bodyPr/>
          <a:lstStyle/>
          <a:p>
            <a:pPr marL="749309">
              <a:defRPr/>
            </a:pPr>
            <a:r>
              <a:rPr lang="es-MX" sz="3401"/>
              <a:t>Conectar al servidor como </a:t>
            </a:r>
            <a:r>
              <a:rPr lang="es-MX" sz="3401">
                <a:solidFill>
                  <a:srgbClr val="FFFF00"/>
                </a:solidFill>
              </a:rPr>
              <a:t>www.dr-chuck.com</a:t>
            </a:r>
            <a:endParaRPr lang="es-MX" sz="3401"/>
          </a:p>
          <a:p>
            <a:pPr marL="749309">
              <a:defRPr/>
            </a:pPr>
            <a:r>
              <a:rPr lang="es-MX" sz="3401"/>
              <a:t>Solicitar un documento (o el documento por defecto)</a:t>
            </a:r>
          </a:p>
          <a:p>
            <a:pPr marL="1638321" lvl="3">
              <a:defRPr/>
            </a:pPr>
            <a:r>
              <a:rPr lang="es-MX" sz="3401">
                <a:solidFill>
                  <a:srgbClr val="00FF00"/>
                </a:solidFill>
              </a:rPr>
              <a:t> GET http://www.dr-chuck.com/page1.htm HTTP/1.0</a:t>
            </a:r>
          </a:p>
          <a:p>
            <a:pPr marL="1638321" lvl="3">
              <a:defRPr/>
            </a:pPr>
            <a:r>
              <a:rPr lang="es-MX" sz="3401">
                <a:solidFill>
                  <a:srgbClr val="00FF00"/>
                </a:solidFill>
              </a:rPr>
              <a:t> GET http://www.mlive.com/ann-arbor/ HTTP/1.0</a:t>
            </a:r>
          </a:p>
          <a:p>
            <a:pPr marL="1638321" lvl="3">
              <a:defRPr/>
            </a:pPr>
            <a:r>
              <a:rPr lang="es-MX" sz="3401">
                <a:solidFill>
                  <a:srgbClr val="00FF00"/>
                </a:solidFill>
              </a:rPr>
              <a:t> GET http://www.facebook.com HTTP/1.0</a:t>
            </a:r>
          </a:p>
        </p:txBody>
      </p:sp>
    </p:spTree>
    <p:extLst>
      <p:ext uri="{BB962C8B-B14F-4D97-AF65-F5344CB8AC3E}">
        <p14:creationId xmlns:p14="http://schemas.microsoft.com/office/powerpoint/2010/main" val="6470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3072533" y="1780823"/>
            <a:ext cx="1752601" cy="2819399"/>
          </a:xfrm>
          <a:prstGeom prst="rect">
            <a:avLst/>
          </a:prstGeom>
          <a:solidFill>
            <a:srgbClr val="FFFF00">
              <a:alpha val="47058"/>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endParaRPr lang="en-US" altLang="en-US"/>
          </a:p>
        </p:txBody>
      </p:sp>
      <p:sp>
        <p:nvSpPr>
          <p:cNvPr id="39938" name="Rectangle 1"/>
          <p:cNvSpPr>
            <a:spLocks/>
          </p:cNvSpPr>
          <p:nvPr/>
        </p:nvSpPr>
        <p:spPr bwMode="auto">
          <a:xfrm>
            <a:off x="453373" y="1219448"/>
            <a:ext cx="12877801" cy="6894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defRPr/>
            </a:pPr>
            <a:r>
              <a:rPr lang="en-US" altLang="en-US" sz="3200" dirty="0">
                <a:solidFill>
                  <a:schemeClr val="bg1">
                    <a:lumMod val="65000"/>
                  </a:schemeClr>
                </a:solidFill>
                <a:latin typeface="Courier" charset="0"/>
                <a:ea typeface="ＭＳ Ｐゴシック" charset="-128"/>
              </a:rPr>
              <a:t>$</a:t>
            </a:r>
            <a:r>
              <a:rPr lang="en-US" altLang="en-US" sz="2800" dirty="0">
                <a:solidFill>
                  <a:schemeClr val="tx1"/>
                </a:solidFill>
                <a:latin typeface="Courier" charset="0"/>
                <a:ea typeface="ＭＳ Ｐゴシック" charset="-128"/>
              </a:rPr>
              <a:t> </a:t>
            </a:r>
            <a:r>
              <a:rPr lang="en-US" altLang="en-US" sz="2800" dirty="0">
                <a:solidFill>
                  <a:srgbClr val="FFFF00"/>
                </a:solidFill>
                <a:latin typeface="Courier" charset="0"/>
                <a:ea typeface="ＭＳ Ｐゴシック" charset="-128"/>
              </a:rPr>
              <a:t>telnet </a:t>
            </a:r>
            <a:r>
              <a:rPr lang="en-US" altLang="en-US" sz="2800" dirty="0" err="1">
                <a:solidFill>
                  <a:srgbClr val="FFFF00"/>
                </a:solidFill>
                <a:latin typeface="Courier" charset="0"/>
                <a:ea typeface="ＭＳ Ｐゴシック" charset="-128"/>
              </a:rPr>
              <a:t>www.dr-chuck.com</a:t>
            </a:r>
            <a:r>
              <a:rPr lang="en-US" altLang="en-US" sz="2800" dirty="0">
                <a:solidFill>
                  <a:srgbClr val="FFFF00"/>
                </a:solidFill>
                <a:latin typeface="Courier" charset="0"/>
                <a:ea typeface="ＭＳ Ｐゴシック" charset="-128"/>
              </a:rPr>
              <a:t> 80</a:t>
            </a:r>
          </a:p>
          <a:p>
            <a:pPr eaLnBrk="1" hangingPunct="1">
              <a:defRPr/>
            </a:pPr>
            <a:r>
              <a:rPr lang="en-US" altLang="en-US" sz="2800" dirty="0">
                <a:solidFill>
                  <a:schemeClr val="bg1">
                    <a:lumMod val="75000"/>
                  </a:schemeClr>
                </a:solidFill>
                <a:latin typeface="Courier" charset="0"/>
                <a:ea typeface="ＭＳ Ｐゴシック" charset="-128"/>
              </a:rPr>
              <a:t>Trying 74.208.28.177...</a:t>
            </a:r>
          </a:p>
          <a:p>
            <a:pPr eaLnBrk="1" hangingPunct="1">
              <a:defRPr/>
            </a:pPr>
            <a:r>
              <a:rPr lang="en-US" altLang="en-US" sz="2800" dirty="0">
                <a:solidFill>
                  <a:schemeClr val="bg1">
                    <a:lumMod val="75000"/>
                  </a:schemeClr>
                </a:solidFill>
                <a:latin typeface="Courier" charset="0"/>
                <a:ea typeface="ＭＳ Ｐゴシック" charset="-128"/>
              </a:rPr>
              <a:t>Connected to </a:t>
            </a:r>
            <a:r>
              <a:rPr lang="en-US" altLang="en-US" sz="2800" dirty="0" err="1">
                <a:solidFill>
                  <a:schemeClr val="bg1">
                    <a:lumMod val="75000"/>
                  </a:schemeClr>
                </a:solidFill>
                <a:latin typeface="Courier" charset="0"/>
                <a:ea typeface="ＭＳ Ｐゴシック" charset="-128"/>
              </a:rPr>
              <a:t>www.dr-chuck.com.Escape</a:t>
            </a:r>
            <a:r>
              <a:rPr lang="en-US" altLang="en-US" sz="2800" dirty="0">
                <a:solidFill>
                  <a:schemeClr val="bg1">
                    <a:lumMod val="75000"/>
                  </a:schemeClr>
                </a:solidFill>
                <a:latin typeface="Courier" charset="0"/>
                <a:ea typeface="ＭＳ Ｐゴシック" charset="-128"/>
              </a:rPr>
              <a:t> character is '^]'.</a:t>
            </a:r>
          </a:p>
          <a:p>
            <a:pPr eaLnBrk="1" hangingPunct="1">
              <a:defRPr/>
            </a:pPr>
            <a:r>
              <a:rPr lang="en-US" altLang="en-US" sz="2800" dirty="0">
                <a:solidFill>
                  <a:srgbClr val="00FF00"/>
                </a:solidFill>
                <a:latin typeface="Courier" charset="0"/>
                <a:ea typeface="ＭＳ Ｐゴシック" charset="-128"/>
              </a:rPr>
              <a:t>GET http://</a:t>
            </a:r>
            <a:r>
              <a:rPr lang="en-US" altLang="en-US" sz="2800" dirty="0" err="1">
                <a:solidFill>
                  <a:srgbClr val="00FF00"/>
                </a:solidFill>
                <a:latin typeface="Courier" charset="0"/>
                <a:ea typeface="ＭＳ Ｐゴシック" charset="-128"/>
              </a:rPr>
              <a:t>www.dr-chuck.com</a:t>
            </a:r>
            <a:r>
              <a:rPr lang="en-US" altLang="en-US" sz="2800" dirty="0">
                <a:solidFill>
                  <a:srgbClr val="00FF00"/>
                </a:solidFill>
                <a:latin typeface="Courier" charset="0"/>
                <a:ea typeface="ＭＳ Ｐゴシック" charset="-128"/>
              </a:rPr>
              <a:t>/page1.htm HTTP/1.0</a:t>
            </a:r>
          </a:p>
          <a:p>
            <a:pPr eaLnBrk="1" hangingPunct="1">
              <a:defRPr/>
            </a:pPr>
            <a:endParaRPr lang="en-US" altLang="en-US" sz="2800" dirty="0">
              <a:solidFill>
                <a:schemeClr val="tx1"/>
              </a:solidFill>
              <a:latin typeface="Courier" charset="0"/>
              <a:ea typeface="ＭＳ Ｐゴシック" charset="-128"/>
            </a:endParaRPr>
          </a:p>
          <a:p>
            <a:pPr eaLnBrk="1" hangingPunct="1">
              <a:defRPr/>
            </a:pPr>
            <a:r>
              <a:rPr lang="en-US" altLang="en-US" sz="2800" dirty="0">
                <a:solidFill>
                  <a:srgbClr val="FF00FF"/>
                </a:solidFill>
                <a:latin typeface="Courier" charset="0"/>
                <a:ea typeface="ＭＳ Ｐゴシック" charset="-128"/>
              </a:rPr>
              <a:t>HTTP/1.1 200 OK</a:t>
            </a:r>
          </a:p>
          <a:p>
            <a:pPr eaLnBrk="1" hangingPunct="1">
              <a:defRPr/>
            </a:pPr>
            <a:r>
              <a:rPr lang="en-US" altLang="en-US" sz="2800" dirty="0">
                <a:solidFill>
                  <a:srgbClr val="FF00FF"/>
                </a:solidFill>
                <a:latin typeface="Courier" charset="0"/>
                <a:ea typeface="ＭＳ Ｐゴシック" charset="-128"/>
              </a:rPr>
              <a:t>Date: Thu, 08 Jan 2015 01:57:52 GMT</a:t>
            </a:r>
          </a:p>
          <a:p>
            <a:pPr eaLnBrk="1" hangingPunct="1">
              <a:defRPr/>
            </a:pPr>
            <a:r>
              <a:rPr lang="en-US" altLang="en-US" sz="2800" dirty="0">
                <a:solidFill>
                  <a:srgbClr val="FF00FF"/>
                </a:solidFill>
                <a:latin typeface="Courier" charset="0"/>
                <a:ea typeface="ＭＳ Ｐゴシック" charset="-128"/>
              </a:rPr>
              <a:t>Last-Modified: Sun, 19 Jan 2014 14:25:43 GMT</a:t>
            </a:r>
          </a:p>
          <a:p>
            <a:pPr eaLnBrk="1" hangingPunct="1">
              <a:defRPr/>
            </a:pPr>
            <a:r>
              <a:rPr lang="en-US" altLang="en-US" sz="2800" dirty="0">
                <a:solidFill>
                  <a:srgbClr val="FF00FF"/>
                </a:solidFill>
                <a:latin typeface="Courier" charset="0"/>
                <a:ea typeface="ＭＳ Ｐゴシック" charset="-128"/>
              </a:rPr>
              <a:t>Connection: close</a:t>
            </a:r>
          </a:p>
          <a:p>
            <a:pPr eaLnBrk="1" hangingPunct="1">
              <a:defRPr/>
            </a:pPr>
            <a:r>
              <a:rPr lang="en-US" altLang="en-US" sz="2800" dirty="0">
                <a:solidFill>
                  <a:srgbClr val="FF00FF"/>
                </a:solidFill>
                <a:latin typeface="Courier" charset="0"/>
                <a:ea typeface="ＭＳ Ｐゴシック" charset="-128"/>
              </a:rPr>
              <a:t>Content-Type: text/html</a:t>
            </a:r>
          </a:p>
          <a:p>
            <a:pPr eaLnBrk="1" hangingPunct="1">
              <a:defRPr/>
            </a:pPr>
            <a:endParaRPr lang="en-US" altLang="en-US" sz="2800" dirty="0">
              <a:solidFill>
                <a:srgbClr val="FF00FF"/>
              </a:solidFill>
              <a:latin typeface="Courier" charset="0"/>
              <a:ea typeface="ＭＳ Ｐゴシック" charset="-128"/>
            </a:endParaRPr>
          </a:p>
          <a:p>
            <a:pPr eaLnBrk="1" hangingPunct="1">
              <a:defRPr/>
            </a:pPr>
            <a:r>
              <a:rPr lang="en-US" altLang="en-US" sz="2800" dirty="0">
                <a:solidFill>
                  <a:srgbClr val="66FFCC"/>
                </a:solidFill>
                <a:latin typeface="Courier" charset="0"/>
                <a:ea typeface="ＭＳ Ｐゴシック" charset="-128"/>
              </a:rPr>
              <a:t>&lt;h1&gt;The First Page&lt;/h1&gt;</a:t>
            </a:r>
          </a:p>
          <a:p>
            <a:pPr eaLnBrk="1" hangingPunct="1">
              <a:defRPr/>
            </a:pPr>
            <a:r>
              <a:rPr lang="en-US" altLang="en-US" sz="2800" dirty="0">
                <a:solidFill>
                  <a:srgbClr val="66FFCC"/>
                </a:solidFill>
                <a:latin typeface="Courier" charset="0"/>
                <a:ea typeface="ＭＳ Ｐゴシック" charset="-128"/>
              </a:rPr>
              <a:t>&lt;p&gt;If you like, you can switch to </a:t>
            </a:r>
          </a:p>
          <a:p>
            <a:pPr eaLnBrk="1" hangingPunct="1">
              <a:defRPr/>
            </a:pPr>
            <a:r>
              <a:rPr lang="en-US" altLang="en-US" sz="2800" dirty="0">
                <a:solidFill>
                  <a:srgbClr val="66FFCC"/>
                </a:solidFill>
                <a:latin typeface="Courier" charset="0"/>
                <a:ea typeface="ＭＳ Ｐゴシック" charset="-128"/>
              </a:rPr>
              <a:t>the &lt;a </a:t>
            </a:r>
            <a:r>
              <a:rPr lang="en-US" altLang="en-US" sz="2800" dirty="0" err="1">
                <a:solidFill>
                  <a:srgbClr val="66FFCC"/>
                </a:solidFill>
                <a:latin typeface="Courier" charset="0"/>
                <a:ea typeface="ＭＳ Ｐゴシック" charset="-128"/>
              </a:rPr>
              <a:t>href</a:t>
            </a:r>
            <a:r>
              <a:rPr lang="en-US" altLang="en-US" sz="2800" dirty="0">
                <a:solidFill>
                  <a:srgbClr val="66FFCC"/>
                </a:solidFill>
                <a:latin typeface="Courier" charset="0"/>
                <a:ea typeface="ＭＳ Ｐゴシック" charset="-128"/>
              </a:rPr>
              <a:t>="http://</a:t>
            </a:r>
            <a:r>
              <a:rPr lang="en-US" altLang="en-US" sz="2800" dirty="0" err="1">
                <a:solidFill>
                  <a:srgbClr val="66FFCC"/>
                </a:solidFill>
                <a:latin typeface="Courier" charset="0"/>
                <a:ea typeface="ＭＳ Ｐゴシック" charset="-128"/>
              </a:rPr>
              <a:t>www.dr-chuck.com</a:t>
            </a:r>
            <a:r>
              <a:rPr lang="en-US" altLang="en-US" sz="2800" dirty="0">
                <a:solidFill>
                  <a:srgbClr val="66FFCC"/>
                </a:solidFill>
                <a:latin typeface="Courier" charset="0"/>
                <a:ea typeface="ＭＳ Ｐゴシック" charset="-128"/>
              </a:rPr>
              <a:t>/page2.htm"&gt;Second </a:t>
            </a:r>
            <a:br>
              <a:rPr lang="en-US" altLang="en-US" sz="2800" dirty="0">
                <a:solidFill>
                  <a:srgbClr val="66FFCC"/>
                </a:solidFill>
                <a:latin typeface="Courier" charset="0"/>
                <a:ea typeface="ＭＳ Ｐゴシック" charset="-128"/>
              </a:rPr>
            </a:br>
            <a:r>
              <a:rPr lang="en-US" altLang="en-US" sz="2800" dirty="0">
                <a:solidFill>
                  <a:srgbClr val="66FFCC"/>
                </a:solidFill>
                <a:latin typeface="Courier" charset="0"/>
                <a:ea typeface="ＭＳ Ｐゴシック" charset="-128"/>
              </a:rPr>
              <a:t>Page&lt;/a&gt;.&lt;/p&gt;</a:t>
            </a:r>
          </a:p>
          <a:p>
            <a:pPr eaLnBrk="1" hangingPunct="1">
              <a:defRPr/>
            </a:pPr>
            <a:r>
              <a:rPr lang="en-US" altLang="en-US" sz="2800" dirty="0">
                <a:solidFill>
                  <a:schemeClr val="bg1"/>
                </a:solidFill>
                <a:latin typeface="Courier" charset="0"/>
                <a:ea typeface="ＭＳ Ｐゴシック" charset="-128"/>
              </a:rPr>
              <a:t>Connection closed by foreign host.</a:t>
            </a:r>
          </a:p>
        </p:txBody>
      </p:sp>
      <p:sp>
        <p:nvSpPr>
          <p:cNvPr id="39939" name="Rectangle 5"/>
          <p:cNvSpPr>
            <a:spLocks/>
          </p:cNvSpPr>
          <p:nvPr/>
        </p:nvSpPr>
        <p:spPr bwMode="auto">
          <a:xfrm>
            <a:off x="12246448" y="4405258"/>
            <a:ext cx="3404778" cy="923330"/>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6000" dirty="0" err="1">
                <a:solidFill>
                  <a:srgbClr val="0000FF"/>
                </a:solidFill>
                <a:ea typeface="ＭＳ Ｐゴシック" charset="-128"/>
              </a:rPr>
              <a:t>Navegador</a:t>
            </a:r>
            <a:endParaRPr lang="en-US" altLang="en-US" sz="6000" dirty="0">
              <a:solidFill>
                <a:srgbClr val="0000FF"/>
              </a:solidFill>
              <a:ea typeface="ＭＳ Ｐゴシック" charset="-128"/>
            </a:endParaRPr>
          </a:p>
        </p:txBody>
      </p:sp>
      <p:sp>
        <p:nvSpPr>
          <p:cNvPr id="39940" name="Rectangle 6"/>
          <p:cNvSpPr>
            <a:spLocks/>
          </p:cNvSpPr>
          <p:nvPr/>
        </p:nvSpPr>
        <p:spPr bwMode="auto">
          <a:xfrm>
            <a:off x="12106185" y="1050514"/>
            <a:ext cx="3685304" cy="800219"/>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5200" dirty="0" err="1">
                <a:solidFill>
                  <a:srgbClr val="0000FF"/>
                </a:solidFill>
                <a:ea typeface="ＭＳ Ｐゴシック" charset="-128"/>
              </a:rPr>
              <a:t>Servidor</a:t>
            </a:r>
            <a:r>
              <a:rPr lang="en-US" altLang="en-US" sz="5200" dirty="0">
                <a:solidFill>
                  <a:srgbClr val="0000FF"/>
                </a:solidFill>
                <a:ea typeface="ＭＳ Ｐゴシック" charset="-128"/>
              </a:rPr>
              <a:t> Web</a:t>
            </a:r>
          </a:p>
        </p:txBody>
      </p:sp>
      <p:sp>
        <p:nvSpPr>
          <p:cNvPr id="39941" name="Line 7"/>
          <p:cNvSpPr>
            <a:spLocks noChangeShapeType="1"/>
          </p:cNvSpPr>
          <p:nvPr/>
        </p:nvSpPr>
        <p:spPr bwMode="auto">
          <a:xfrm flipH="1">
            <a:off x="13422489" y="2063045"/>
            <a:ext cx="22578" cy="2065867"/>
          </a:xfrm>
          <a:prstGeom prst="line">
            <a:avLst/>
          </a:prstGeom>
          <a:noFill/>
          <a:ln w="114300">
            <a:solidFill>
              <a:srgbClr val="00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
        <p:nvSpPr>
          <p:cNvPr id="39942" name="Line 8"/>
          <p:cNvSpPr>
            <a:spLocks noChangeShapeType="1"/>
          </p:cNvSpPr>
          <p:nvPr/>
        </p:nvSpPr>
        <p:spPr bwMode="auto">
          <a:xfrm rot="10800000" flipH="1">
            <a:off x="13938956" y="2085623"/>
            <a:ext cx="22578" cy="2108199"/>
          </a:xfrm>
          <a:prstGeom prst="line">
            <a:avLst/>
          </a:prstGeom>
          <a:noFill/>
          <a:ln w="114300">
            <a:solidFill>
              <a:srgbClr val="FF00FF"/>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
        <p:nvSpPr>
          <p:cNvPr id="39943" name="Line 8"/>
          <p:cNvSpPr>
            <a:spLocks noChangeShapeType="1"/>
          </p:cNvSpPr>
          <p:nvPr/>
        </p:nvSpPr>
        <p:spPr bwMode="auto">
          <a:xfrm rot="10800000" flipH="1">
            <a:off x="14458245" y="2051757"/>
            <a:ext cx="19755" cy="2108199"/>
          </a:xfrm>
          <a:prstGeom prst="line">
            <a:avLst/>
          </a:prstGeom>
          <a:noFill/>
          <a:ln w="114300">
            <a:solidFill>
              <a:srgbClr val="66FFCC"/>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Tree>
    <p:extLst>
      <p:ext uri="{BB962C8B-B14F-4D97-AF65-F5344CB8AC3E}">
        <p14:creationId xmlns:p14="http://schemas.microsoft.com/office/powerpoint/2010/main" val="73803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551144" y="616986"/>
            <a:ext cx="15106390" cy="1247721"/>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s-MX" sz="6600" u="none" strike="noStrike" cap="none" dirty="0">
                <a:solidFill>
                  <a:srgbClr val="FFD966"/>
                </a:solidFill>
                <a:latin typeface="Arial" charset="0"/>
                <a:ea typeface="Arial" charset="0"/>
                <a:cs typeface="Arial" charset="0"/>
                <a:sym typeface="Cabin"/>
              </a:rPr>
              <a:t>Protocolo de Control de Transmisión (TCP)</a:t>
            </a:r>
          </a:p>
        </p:txBody>
      </p:sp>
      <p:sp>
        <p:nvSpPr>
          <p:cNvPr id="304" name="Shape 304"/>
          <p:cNvSpPr txBox="1">
            <a:spLocks noGrp="1"/>
          </p:cNvSpPr>
          <p:nvPr>
            <p:ph idx="1"/>
          </p:nvPr>
        </p:nvSpPr>
        <p:spPr>
          <a:xfrm>
            <a:off x="1155700" y="2603500"/>
            <a:ext cx="7688263" cy="57023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s-MX" sz="3600" u="none" strike="noStrike" cap="none" dirty="0">
                <a:solidFill>
                  <a:schemeClr val="lt1"/>
                </a:solidFill>
                <a:latin typeface="Arial" charset="0"/>
                <a:ea typeface="Arial" charset="0"/>
                <a:cs typeface="Arial" charset="0"/>
                <a:sym typeface="Cabin"/>
              </a:rPr>
              <a:t>Construido sobre el protocolo IP (Internet </a:t>
            </a:r>
            <a:r>
              <a:rPr lang="es-MX" sz="3600" u="none" strike="noStrike" cap="none" dirty="0" err="1">
                <a:solidFill>
                  <a:schemeClr val="lt1"/>
                </a:solidFill>
                <a:latin typeface="Arial" charset="0"/>
                <a:ea typeface="Arial" charset="0"/>
                <a:cs typeface="Arial" charset="0"/>
                <a:sym typeface="Cabin"/>
              </a:rPr>
              <a:t>Protocol</a:t>
            </a:r>
            <a:r>
              <a:rPr lang="es-MX" sz="3600" u="none" strike="noStrike" cap="none" dirty="0">
                <a:solidFill>
                  <a:schemeClr val="lt1"/>
                </a:solidFill>
                <a:latin typeface="Arial" charset="0"/>
                <a:ea typeface="Arial" charset="0"/>
                <a:cs typeface="Arial" charset="0"/>
                <a:sym typeface="Cabin"/>
              </a:rPr>
              <a:t>)</a:t>
            </a:r>
          </a:p>
          <a:p>
            <a:pPr marL="457200" marR="0" lvl="0" indent="-457200" algn="l" rtl="0">
              <a:lnSpc>
                <a:spcPct val="100000"/>
              </a:lnSpc>
              <a:spcBef>
                <a:spcPts val="3500"/>
              </a:spcBef>
              <a:spcAft>
                <a:spcPts val="1000"/>
              </a:spcAft>
              <a:buSzPct val="100000"/>
              <a:buFont typeface="Cabin"/>
            </a:pPr>
            <a:r>
              <a:rPr lang="es-MX" sz="3600" u="none" strike="noStrike" cap="none" dirty="0">
                <a:solidFill>
                  <a:schemeClr val="lt1"/>
                </a:solidFill>
                <a:latin typeface="Arial" charset="0"/>
                <a:ea typeface="Arial" charset="0"/>
                <a:cs typeface="Arial" charset="0"/>
                <a:sym typeface="Cabin"/>
              </a:rPr>
              <a:t>Asume que IP podría perder datos – almacena y retransmite datos si parece que están perdidos</a:t>
            </a:r>
          </a:p>
          <a:p>
            <a:pPr marL="457200" marR="0" lvl="0" indent="-457200" algn="l" rtl="0">
              <a:lnSpc>
                <a:spcPct val="100000"/>
              </a:lnSpc>
              <a:spcBef>
                <a:spcPts val="3500"/>
              </a:spcBef>
              <a:spcAft>
                <a:spcPts val="1000"/>
              </a:spcAft>
              <a:buSzPct val="100000"/>
            </a:pPr>
            <a:r>
              <a:rPr lang="es-MX" sz="3600" u="none" strike="noStrike" cap="none" dirty="0">
                <a:solidFill>
                  <a:schemeClr val="lt1"/>
                </a:solidFill>
                <a:latin typeface="Arial" charset="0"/>
                <a:ea typeface="Arial" charset="0"/>
                <a:cs typeface="Arial" charset="0"/>
                <a:sym typeface="Cabin"/>
              </a:rPr>
              <a:t>Maneja el </a:t>
            </a:r>
            <a:r>
              <a:rPr lang="es-MX" sz="3600" b="0" i="0" u="none" strike="noStrike" cap="none" dirty="0">
                <a:solidFill>
                  <a:schemeClr val="lt1"/>
                </a:solidFill>
                <a:latin typeface="Arial"/>
                <a:ea typeface="Arial"/>
                <a:cs typeface="Arial"/>
                <a:sym typeface="Arial"/>
              </a:rPr>
              <a:t>“</a:t>
            </a:r>
            <a:r>
              <a:rPr lang="es-MX" sz="3600" i="0" u="none" strike="noStrike" cap="none" dirty="0">
                <a:solidFill>
                  <a:schemeClr val="lt1"/>
                </a:solidFill>
                <a:latin typeface="Arial"/>
                <a:ea typeface="Arial"/>
                <a:cs typeface="Arial"/>
                <a:sym typeface="Arial"/>
              </a:rPr>
              <a:t>control de flujo</a:t>
            </a:r>
            <a:r>
              <a:rPr lang="es-MX" sz="3600" b="0" i="0" u="none" strike="noStrike" cap="none" dirty="0">
                <a:solidFill>
                  <a:schemeClr val="lt1"/>
                </a:solidFill>
                <a:latin typeface="Arial"/>
                <a:ea typeface="Arial"/>
                <a:cs typeface="Arial"/>
                <a:sym typeface="Arial"/>
              </a:rPr>
              <a:t>”</a:t>
            </a:r>
            <a:r>
              <a:rPr lang="es-MX" sz="3600" u="none" strike="noStrike" cap="none" dirty="0">
                <a:solidFill>
                  <a:schemeClr val="lt1"/>
                </a:solidFill>
                <a:latin typeface="Arial" charset="0"/>
                <a:ea typeface="Arial" charset="0"/>
                <a:cs typeface="Arial" charset="0"/>
                <a:sym typeface="Cabin"/>
              </a:rPr>
              <a:t> usando una ventana de transmisión</a:t>
            </a:r>
          </a:p>
          <a:p>
            <a:pPr marL="457200" lvl="0" indent="-457200">
              <a:spcBef>
                <a:spcPts val="3500"/>
              </a:spcBef>
              <a:spcAft>
                <a:spcPts val="1000"/>
              </a:spcAft>
              <a:buSzPct val="100000"/>
              <a:buFont typeface="Cabin"/>
            </a:pPr>
            <a:r>
              <a:rPr lang="es-MX" sz="3600" u="none" strike="noStrike" cap="none" dirty="0">
                <a:solidFill>
                  <a:schemeClr val="lt1"/>
                </a:solidFill>
                <a:latin typeface="Arial" charset="0"/>
                <a:ea typeface="Arial" charset="0"/>
                <a:cs typeface="Arial" charset="0"/>
                <a:sym typeface="Cabin"/>
              </a:rPr>
              <a:t>Provee un </a:t>
            </a:r>
            <a:r>
              <a:rPr lang="es-MX" sz="3600" u="none" strike="noStrike" cap="none" dirty="0">
                <a:solidFill>
                  <a:srgbClr val="FFFF00"/>
                </a:solidFill>
                <a:latin typeface="Arial" charset="0"/>
                <a:ea typeface="Arial" charset="0"/>
                <a:cs typeface="Arial" charset="0"/>
                <a:sym typeface="Cabin"/>
              </a:rPr>
              <a:t>camino de transmisión</a:t>
            </a:r>
            <a:r>
              <a:rPr lang="es-MX" sz="3600" u="none" strike="noStrike" cap="none" dirty="0">
                <a:solidFill>
                  <a:schemeClr val="lt1"/>
                </a:solidFill>
                <a:latin typeface="Arial" charset="0"/>
                <a:ea typeface="Arial" charset="0"/>
                <a:cs typeface="Arial" charset="0"/>
                <a:sym typeface="Cabin"/>
              </a:rPr>
              <a:t> </a:t>
            </a:r>
            <a:r>
              <a:rPr lang="es-MX" sz="3600" dirty="0">
                <a:solidFill>
                  <a:schemeClr val="lt1"/>
                </a:solidFill>
                <a:latin typeface="Arial" charset="0"/>
                <a:ea typeface="Arial" charset="0"/>
                <a:cs typeface="Arial" charset="0"/>
                <a:sym typeface="Cabin"/>
              </a:rPr>
              <a:t>de confianza</a:t>
            </a:r>
            <a:endParaRPr lang="es-MX" sz="3600" u="none" strike="noStrike" cap="none" dirty="0">
              <a:solidFill>
                <a:srgbClr val="FFFF00"/>
              </a:solidFill>
              <a:latin typeface="Arial" charset="0"/>
              <a:ea typeface="Arial" charset="0"/>
              <a:cs typeface="Arial" charset="0"/>
              <a:sym typeface="Cabin"/>
            </a:endParaRPr>
          </a:p>
        </p:txBody>
      </p:sp>
      <p:pic>
        <p:nvPicPr>
          <p:cNvPr id="305" name="Shape 305"/>
          <p:cNvPicPr preferRelativeResize="0"/>
          <p:nvPr/>
        </p:nvPicPr>
        <p:blipFill rotWithShape="1">
          <a:blip r:embed="rId3">
            <a:alphaModFix/>
          </a:blip>
          <a:srcRect/>
          <a:stretch/>
        </p:blipFill>
        <p:spPr>
          <a:xfrm>
            <a:off x="9309100" y="2501900"/>
            <a:ext cx="6007199" cy="4698900"/>
          </a:xfrm>
          <a:prstGeom prst="rect">
            <a:avLst/>
          </a:prstGeom>
          <a:noFill/>
          <a:ln>
            <a:noFill/>
          </a:ln>
        </p:spPr>
      </p:pic>
      <p:sp>
        <p:nvSpPr>
          <p:cNvPr id="306" name="Shape 306"/>
          <p:cNvSpPr txBox="1"/>
          <p:nvPr/>
        </p:nvSpPr>
        <p:spPr>
          <a:xfrm>
            <a:off x="9607600" y="3826250"/>
            <a:ext cx="5410200" cy="673199"/>
          </a:xfrm>
          <a:prstGeom prst="rect">
            <a:avLst/>
          </a:prstGeom>
          <a:noFill/>
          <a:ln w="25400" cap="rnd" cmpd="sng">
            <a:solidFill>
              <a:srgbClr val="00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lang="es-MX"/>
          </a:p>
        </p:txBody>
      </p:sp>
      <p:sp>
        <p:nvSpPr>
          <p:cNvPr id="307" name="Shape 307"/>
          <p:cNvSpPr txBox="1"/>
          <p:nvPr/>
        </p:nvSpPr>
        <p:spPr>
          <a:xfrm>
            <a:off x="8686825" y="7562850"/>
            <a:ext cx="7264499" cy="838199"/>
          </a:xfrm>
          <a:prstGeom prst="rect">
            <a:avLst/>
          </a:prstGeom>
          <a:noFill/>
          <a:ln>
            <a:noFill/>
          </a:ln>
        </p:spPr>
        <p:txBody>
          <a:bodyPr lIns="0" tIns="0" rIns="0" bIns="0" anchor="ctr" anchorCtr="0">
            <a:noAutofit/>
          </a:bodyPr>
          <a:lstStyle/>
          <a:p>
            <a:pPr lvl="0">
              <a:buClr>
                <a:schemeClr val="lt1"/>
              </a:buClr>
              <a:buSzPct val="25000"/>
            </a:pPr>
            <a:r>
              <a:rPr lang="es-MX" sz="2000" u="none" strike="noStrike" cap="none" dirty="0">
                <a:solidFill>
                  <a:schemeClr val="lt1"/>
                </a:solidFill>
                <a:latin typeface="Arial" charset="0"/>
                <a:ea typeface="Arial" charset="0"/>
                <a:cs typeface="Arial" charset="0"/>
                <a:sym typeface="Cabin"/>
              </a:rPr>
              <a:t>Fuente: </a:t>
            </a:r>
            <a:r>
              <a:rPr lang="en-US" sz="2000" dirty="0">
                <a:hlinkClick r:id="rId4"/>
              </a:rPr>
              <a:t>https://es.wikipedia.org/wiki/Familia_de_protocolos_de_internet</a:t>
            </a:r>
            <a:endParaRPr lang="es-MX" sz="2000" u="none" strike="noStrike" cap="none" dirty="0">
              <a:solidFill>
                <a:srgbClr val="FFFF00"/>
              </a:solidFill>
              <a:latin typeface="Arial" charset="0"/>
              <a:ea typeface="Arial" charset="0"/>
              <a:cs typeface="Arial" charset="0"/>
              <a:sym typeface="Cab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1509891" y="770467"/>
            <a:ext cx="8243710" cy="2286000"/>
          </a:xfrm>
        </p:spPr>
        <p:txBody>
          <a:bodyPr/>
          <a:lstStyle/>
          <a:p>
            <a:pPr eaLnBrk="1" hangingPunct="1"/>
            <a:r>
              <a:rPr lang="en-US" altLang="en-US" sz="6400" dirty="0">
                <a:solidFill>
                  <a:srgbClr val="1FF6D6"/>
                </a:solidFill>
              </a:rPr>
              <a:t>Hacking </a:t>
            </a:r>
            <a:r>
              <a:rPr lang="en-US" altLang="en-US" sz="6400" dirty="0" err="1">
                <a:solidFill>
                  <a:srgbClr val="1FF6D6"/>
                </a:solidFill>
              </a:rPr>
              <a:t>preciso</a:t>
            </a:r>
            <a:r>
              <a:rPr lang="en-US" altLang="en-US" sz="6400" dirty="0">
                <a:solidFill>
                  <a:srgbClr val="1FF6D6"/>
                </a:solidFill>
              </a:rPr>
              <a:t> </a:t>
            </a:r>
            <a:r>
              <a:rPr lang="en-US" altLang="en-US" sz="6400" dirty="0" err="1">
                <a:solidFill>
                  <a:srgbClr val="1FF6D6"/>
                </a:solidFill>
              </a:rPr>
              <a:t>en</a:t>
            </a:r>
            <a:r>
              <a:rPr lang="en-US" altLang="en-US" sz="6400" dirty="0">
                <a:solidFill>
                  <a:srgbClr val="1FF6D6"/>
                </a:solidFill>
              </a:rPr>
              <a:t> las </a:t>
            </a:r>
            <a:r>
              <a:rPr lang="en-US" altLang="en-US" sz="6400" dirty="0" err="1">
                <a:solidFill>
                  <a:srgbClr val="1FF6D6"/>
                </a:solidFill>
              </a:rPr>
              <a:t>Películas</a:t>
            </a:r>
            <a:endParaRPr lang="en-US" altLang="en-US" sz="6400" dirty="0">
              <a:solidFill>
                <a:srgbClr val="1FF6D6"/>
              </a:solidFill>
            </a:endParaRPr>
          </a:p>
        </p:txBody>
      </p:sp>
      <p:sp>
        <p:nvSpPr>
          <p:cNvPr id="57346" name="Rectangle 2"/>
          <p:cNvSpPr>
            <a:spLocks noGrp="1" noChangeArrowheads="1"/>
          </p:cNvSpPr>
          <p:nvPr>
            <p:ph idx="1"/>
          </p:nvPr>
        </p:nvSpPr>
        <p:spPr>
          <a:xfrm>
            <a:off x="1509891" y="3172178"/>
            <a:ext cx="13236222" cy="3742267"/>
          </a:xfrm>
        </p:spPr>
        <p:txBody>
          <a:bodyPr/>
          <a:lstStyle/>
          <a:p>
            <a:pPr marL="749309">
              <a:defRPr/>
            </a:pPr>
            <a:r>
              <a:rPr lang="en-US" sz="3401" dirty="0"/>
              <a:t>Matrix Reloaded</a:t>
            </a:r>
          </a:p>
          <a:p>
            <a:pPr marL="749309">
              <a:defRPr/>
            </a:pPr>
            <a:r>
              <a:rPr lang="en-US" sz="3401" dirty="0"/>
              <a:t>Bourne Ultimatum</a:t>
            </a:r>
          </a:p>
          <a:p>
            <a:pPr marL="749309">
              <a:defRPr/>
            </a:pPr>
            <a:r>
              <a:rPr lang="en-US" sz="3401" dirty="0"/>
              <a:t>Die Hard 4</a:t>
            </a:r>
          </a:p>
          <a:p>
            <a:pPr marL="749309">
              <a:defRPr/>
            </a:pPr>
            <a:r>
              <a:rPr lang="en-US" sz="3401" dirty="0"/>
              <a:t>...</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045" y="5170311"/>
            <a:ext cx="4817534" cy="288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7333" y="1069623"/>
            <a:ext cx="4800601" cy="3973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0965" name="Rectangle 5"/>
          <p:cNvSpPr>
            <a:spLocks/>
          </p:cNvSpPr>
          <p:nvPr/>
        </p:nvSpPr>
        <p:spPr bwMode="auto">
          <a:xfrm>
            <a:off x="2568423" y="7177902"/>
            <a:ext cx="526586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dirty="0">
                <a:solidFill>
                  <a:srgbClr val="1FF6D6"/>
                </a:solidFill>
                <a:ea typeface="ＭＳ Ｐゴシック" charset="-128"/>
              </a:rPr>
              <a:t>http://</a:t>
            </a:r>
            <a:r>
              <a:rPr lang="en-US" altLang="en-US" dirty="0" err="1">
                <a:solidFill>
                  <a:srgbClr val="1FF6D6"/>
                </a:solidFill>
                <a:ea typeface="ＭＳ Ｐゴシック" charset="-128"/>
              </a:rPr>
              <a:t>nmap.org</a:t>
            </a:r>
            <a:r>
              <a:rPr lang="en-US" altLang="en-US" dirty="0">
                <a:solidFill>
                  <a:srgbClr val="1FF6D6"/>
                </a:solidFill>
                <a:ea typeface="ＭＳ Ｐゴシック" charset="-128"/>
              </a:rPr>
              <a:t>/</a:t>
            </a:r>
            <a:r>
              <a:rPr lang="en-US" altLang="en-US" dirty="0" err="1">
                <a:solidFill>
                  <a:srgbClr val="1FF6D6"/>
                </a:solidFill>
                <a:ea typeface="ＭＳ Ｐゴシック" charset="-128"/>
              </a:rPr>
              <a:t>movies.html</a:t>
            </a:r>
            <a:endParaRPr lang="en-US" altLang="en-US" dirty="0">
              <a:solidFill>
                <a:srgbClr val="1FF6D6"/>
              </a:solidFill>
              <a:ea typeface="ＭＳ Ｐゴシック" charset="-128"/>
            </a:endParaRPr>
          </a:p>
        </p:txBody>
      </p:sp>
    </p:spTree>
    <p:extLst>
      <p:ext uri="{BB962C8B-B14F-4D97-AF65-F5344CB8AC3E}">
        <p14:creationId xmlns:p14="http://schemas.microsoft.com/office/powerpoint/2010/main" val="1617569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632178" y="1528944"/>
            <a:ext cx="14991644" cy="1247721"/>
          </a:xfrm>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dirty="0">
                <a:solidFill>
                  <a:srgbClr val="FFD966"/>
                </a:solidFill>
                <a:latin typeface="Arial" charset="0"/>
                <a:ea typeface="Arial" charset="0"/>
                <a:cs typeface="Arial" charset="0"/>
                <a:sym typeface="Cabin"/>
              </a:rPr>
              <a:t>¡</a:t>
            </a:r>
            <a:r>
              <a:rPr lang="en-US" sz="7600" u="none" strike="noStrike" cap="none" dirty="0" err="1">
                <a:solidFill>
                  <a:srgbClr val="FFD966"/>
                </a:solidFill>
                <a:latin typeface="Arial" charset="0"/>
                <a:ea typeface="Arial" charset="0"/>
                <a:cs typeface="Arial" charset="0"/>
                <a:sym typeface="Cabin"/>
              </a:rPr>
              <a:t>Vamos</a:t>
            </a:r>
            <a:r>
              <a:rPr lang="en-US" sz="7600" u="none" strike="noStrike" cap="none" dirty="0">
                <a:solidFill>
                  <a:srgbClr val="FFD966"/>
                </a:solidFill>
                <a:latin typeface="Arial" charset="0"/>
                <a:ea typeface="Arial" charset="0"/>
                <a:cs typeface="Arial" charset="0"/>
                <a:sym typeface="Cabin"/>
              </a:rPr>
              <a:t> </a:t>
            </a:r>
            <a:r>
              <a:rPr lang="en-US" sz="7600" u="none" strike="noStrike" cap="none" dirty="0" err="1">
                <a:solidFill>
                  <a:srgbClr val="FFD966"/>
                </a:solidFill>
                <a:latin typeface="Arial" charset="0"/>
                <a:ea typeface="Arial" charset="0"/>
                <a:cs typeface="Arial" charset="0"/>
                <a:sym typeface="Cabin"/>
              </a:rPr>
              <a:t>Escribiendo</a:t>
            </a:r>
            <a:r>
              <a:rPr lang="en-US" sz="7600" u="none" strike="noStrike" cap="none" dirty="0">
                <a:solidFill>
                  <a:srgbClr val="FFD966"/>
                </a:solidFill>
                <a:latin typeface="Arial" charset="0"/>
                <a:ea typeface="Arial" charset="0"/>
                <a:cs typeface="Arial" charset="0"/>
                <a:sym typeface="Cabin"/>
              </a:rPr>
              <a:t> un </a:t>
            </a:r>
            <a:r>
              <a:rPr lang="en-US" sz="7600" u="none" strike="noStrike" cap="none" dirty="0" err="1">
                <a:solidFill>
                  <a:srgbClr val="FFD966"/>
                </a:solidFill>
                <a:latin typeface="Arial" charset="0"/>
                <a:ea typeface="Arial" charset="0"/>
                <a:cs typeface="Arial" charset="0"/>
                <a:sym typeface="Cabin"/>
              </a:rPr>
              <a:t>Navegador</a:t>
            </a:r>
            <a:r>
              <a:rPr lang="en-US" sz="7600" u="none" strike="noStrike" cap="none" dirty="0">
                <a:solidFill>
                  <a:srgbClr val="FFD966"/>
                </a:solidFill>
                <a:latin typeface="Arial" charset="0"/>
                <a:ea typeface="Arial" charset="0"/>
                <a:cs typeface="Arial" charset="0"/>
                <a:sym typeface="Cabin"/>
              </a:rPr>
              <a:t> Web!</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dirty="0">
                <a:solidFill>
                  <a:srgbClr val="FFD966"/>
                </a:solidFill>
                <a:latin typeface="Arial" charset="0"/>
                <a:ea typeface="Arial" charset="0"/>
                <a:cs typeface="Arial" charset="0"/>
                <a:sym typeface="Cabin"/>
              </a:rPr>
              <a:t>Una </a:t>
            </a:r>
            <a:r>
              <a:rPr lang="en-US" sz="7600" dirty="0" err="1">
                <a:solidFill>
                  <a:srgbClr val="FFD966"/>
                </a:solidFill>
                <a:latin typeface="Arial" charset="0"/>
                <a:ea typeface="Arial" charset="0"/>
                <a:cs typeface="Arial" charset="0"/>
                <a:sym typeface="Cabin"/>
              </a:rPr>
              <a:t>Solicitud</a:t>
            </a:r>
            <a:r>
              <a:rPr lang="en-US" sz="7600" u="none" strike="noStrike" cap="none" dirty="0">
                <a:solidFill>
                  <a:srgbClr val="FFD966"/>
                </a:solidFill>
                <a:latin typeface="Arial" charset="0"/>
                <a:ea typeface="Arial" charset="0"/>
                <a:cs typeface="Arial" charset="0"/>
                <a:sym typeface="Cabin"/>
              </a:rPr>
              <a:t> HTTP </a:t>
            </a:r>
            <a:r>
              <a:rPr lang="en-US" sz="7600" u="none" strike="noStrike" cap="none" dirty="0" err="1">
                <a:solidFill>
                  <a:srgbClr val="FFD966"/>
                </a:solidFill>
                <a:latin typeface="Arial" charset="0"/>
                <a:ea typeface="Arial" charset="0"/>
                <a:cs typeface="Arial" charset="0"/>
                <a:sym typeface="Cabin"/>
              </a:rPr>
              <a:t>en</a:t>
            </a:r>
            <a:r>
              <a:rPr lang="en-US" sz="7600" u="none" strike="noStrike" cap="none" dirty="0">
                <a:solidFill>
                  <a:srgbClr val="FFD966"/>
                </a:solidFill>
                <a:latin typeface="Arial" charset="0"/>
                <a:ea typeface="Arial" charset="0"/>
                <a:cs typeface="Arial" charset="0"/>
                <a:sym typeface="Cabin"/>
              </a:rPr>
              <a:t> Python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6050" y="5327650"/>
            <a:ext cx="4965700" cy="2565400"/>
          </a:xfrm>
          <a:prstGeom prst="rect">
            <a:avLst/>
          </a:prstGeom>
        </p:spPr>
      </p:pic>
      <p:sp>
        <p:nvSpPr>
          <p:cNvPr id="4" name="TextBox 3"/>
          <p:cNvSpPr txBox="1"/>
          <p:nvPr/>
        </p:nvSpPr>
        <p:spPr>
          <a:xfrm>
            <a:off x="1339731" y="2539899"/>
            <a:ext cx="14791229" cy="5693866"/>
          </a:xfrm>
          <a:prstGeom prst="rect">
            <a:avLst/>
          </a:prstGeom>
          <a:noFill/>
        </p:spPr>
        <p:txBody>
          <a:bodyPr wrap="none" rtlCol="0">
            <a:spAutoFit/>
          </a:bodyPr>
          <a:lstStyle/>
          <a:p>
            <a:r>
              <a:rPr lang="en-US" sz="2800" dirty="0">
                <a:solidFill>
                  <a:schemeClr val="bg1"/>
                </a:solidFill>
                <a:latin typeface="Courier" charset="0"/>
                <a:ea typeface="Courier" charset="0"/>
                <a:cs typeface="Courier" charset="0"/>
              </a:rPr>
              <a:t>import socket</a:t>
            </a:r>
          </a:p>
          <a:p>
            <a:endParaRPr lang="en-US" sz="2800" dirty="0">
              <a:solidFill>
                <a:schemeClr val="bg1"/>
              </a:solidFill>
              <a:latin typeface="Courier" charset="0"/>
              <a:ea typeface="Courier" charset="0"/>
              <a:cs typeface="Courier" charset="0"/>
            </a:endParaRPr>
          </a:p>
          <a:p>
            <a:r>
              <a:rPr lang="en-US" sz="2800" dirty="0" err="1">
                <a:solidFill>
                  <a:schemeClr val="bg1"/>
                </a:solidFill>
                <a:latin typeface="Courier" charset="0"/>
                <a:ea typeface="Courier" charset="0"/>
                <a:cs typeface="Courier" charset="0"/>
              </a:rPr>
              <a:t>mysock</a:t>
            </a:r>
            <a:r>
              <a:rPr lang="en-US" sz="2800" dirty="0">
                <a:solidFill>
                  <a:schemeClr val="bg1"/>
                </a:solidFill>
                <a:latin typeface="Courier" charset="0"/>
                <a:ea typeface="Courier" charset="0"/>
                <a:cs typeface="Courier" charset="0"/>
              </a:rPr>
              <a:t> = </a:t>
            </a:r>
            <a:r>
              <a:rPr lang="en-US" sz="2800" dirty="0" err="1">
                <a:solidFill>
                  <a:schemeClr val="bg1"/>
                </a:solidFill>
                <a:latin typeface="Courier" charset="0"/>
                <a:ea typeface="Courier" charset="0"/>
                <a:cs typeface="Courier" charset="0"/>
              </a:rPr>
              <a:t>socket.socket</a:t>
            </a:r>
            <a:r>
              <a:rPr lang="en-US" sz="2800" dirty="0">
                <a:solidFill>
                  <a:schemeClr val="bg1"/>
                </a:solidFill>
                <a:latin typeface="Courier" charset="0"/>
                <a:ea typeface="Courier" charset="0"/>
                <a:cs typeface="Courier" charset="0"/>
              </a:rPr>
              <a:t>(</a:t>
            </a:r>
            <a:r>
              <a:rPr lang="en-US" sz="2800" dirty="0" err="1">
                <a:solidFill>
                  <a:schemeClr val="bg1"/>
                </a:solidFill>
                <a:latin typeface="Courier" charset="0"/>
                <a:ea typeface="Courier" charset="0"/>
                <a:cs typeface="Courier" charset="0"/>
              </a:rPr>
              <a:t>socket.AF_INET</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socket.SOCK_STREAM</a:t>
            </a:r>
            <a:r>
              <a:rPr lang="en-US" sz="2800" dirty="0">
                <a:solidFill>
                  <a:schemeClr val="bg1"/>
                </a:solidFill>
                <a:latin typeface="Courier" charset="0"/>
                <a:ea typeface="Courier" charset="0"/>
                <a:cs typeface="Courier" charset="0"/>
              </a:rPr>
              <a:t>)</a:t>
            </a:r>
          </a:p>
          <a:p>
            <a:r>
              <a:rPr lang="en-US" sz="2800" dirty="0" err="1">
                <a:solidFill>
                  <a:schemeClr val="bg1"/>
                </a:solidFill>
                <a:latin typeface="Courier" charset="0"/>
                <a:ea typeface="Courier" charset="0"/>
                <a:cs typeface="Courier" charset="0"/>
              </a:rPr>
              <a:t>mysock.connect</a:t>
            </a:r>
            <a:r>
              <a:rPr lang="en-US" sz="2800" dirty="0">
                <a:solidFill>
                  <a:schemeClr val="bg1"/>
                </a:solidFill>
                <a:latin typeface="Courier" charset="0"/>
                <a:ea typeface="Courier" charset="0"/>
                <a:cs typeface="Courier" charset="0"/>
              </a:rPr>
              <a:t>(('data.pr4e.org', 80))</a:t>
            </a:r>
          </a:p>
          <a:p>
            <a:r>
              <a:rPr lang="en-US" sz="2800" dirty="0" err="1">
                <a:solidFill>
                  <a:schemeClr val="bg1"/>
                </a:solidFill>
                <a:latin typeface="Courier" charset="0"/>
                <a:ea typeface="Courier" charset="0"/>
                <a:cs typeface="Courier" charset="0"/>
              </a:rPr>
              <a:t>cmd</a:t>
            </a:r>
            <a:r>
              <a:rPr lang="en-US" sz="2800" dirty="0">
                <a:solidFill>
                  <a:schemeClr val="bg1"/>
                </a:solidFill>
                <a:latin typeface="Courier" charset="0"/>
                <a:ea typeface="Courier" charset="0"/>
                <a:cs typeface="Courier" charset="0"/>
              </a:rPr>
              <a:t> = 'GET http://data.pr4e.org/</a:t>
            </a:r>
            <a:r>
              <a:rPr lang="en-US" sz="2800" dirty="0" err="1">
                <a:solidFill>
                  <a:schemeClr val="bg1"/>
                </a:solidFill>
                <a:latin typeface="Courier" charset="0"/>
                <a:ea typeface="Courier" charset="0"/>
                <a:cs typeface="Courier" charset="0"/>
              </a:rPr>
              <a:t>romeo.txt</a:t>
            </a:r>
            <a:r>
              <a:rPr lang="en-US" sz="2800" dirty="0">
                <a:solidFill>
                  <a:schemeClr val="bg1"/>
                </a:solidFill>
                <a:latin typeface="Courier" charset="0"/>
                <a:ea typeface="Courier" charset="0"/>
                <a:cs typeface="Courier" charset="0"/>
              </a:rPr>
              <a:t> HTTP/1.0\r\n\r\</a:t>
            </a:r>
            <a:r>
              <a:rPr lang="en-US" sz="2800" dirty="0" err="1">
                <a:solidFill>
                  <a:schemeClr val="bg1"/>
                </a:solidFill>
                <a:latin typeface="Courier" charset="0"/>
                <a:ea typeface="Courier" charset="0"/>
                <a:cs typeface="Courier" charset="0"/>
              </a:rPr>
              <a:t>n'.encode</a:t>
            </a:r>
            <a:r>
              <a:rPr lang="en-US" sz="2800" dirty="0">
                <a:solidFill>
                  <a:schemeClr val="bg1"/>
                </a:solidFill>
                <a:latin typeface="Courier" charset="0"/>
                <a:ea typeface="Courier" charset="0"/>
                <a:cs typeface="Courier" charset="0"/>
              </a:rPr>
              <a:t>()</a:t>
            </a:r>
          </a:p>
          <a:p>
            <a:r>
              <a:rPr lang="en-US" sz="2800" dirty="0" err="1">
                <a:solidFill>
                  <a:schemeClr val="bg1"/>
                </a:solidFill>
                <a:latin typeface="Courier" charset="0"/>
                <a:ea typeface="Courier" charset="0"/>
                <a:cs typeface="Courier" charset="0"/>
              </a:rPr>
              <a:t>mysock.send</a:t>
            </a:r>
            <a:r>
              <a:rPr lang="en-US" sz="2800" dirty="0">
                <a:solidFill>
                  <a:schemeClr val="bg1"/>
                </a:solidFill>
                <a:latin typeface="Courier" charset="0"/>
                <a:ea typeface="Courier" charset="0"/>
                <a:cs typeface="Courier" charset="0"/>
              </a:rPr>
              <a:t>(</a:t>
            </a:r>
            <a:r>
              <a:rPr lang="en-US" sz="2800" dirty="0" err="1">
                <a:solidFill>
                  <a:schemeClr val="bg1"/>
                </a:solidFill>
                <a:latin typeface="Courier" charset="0"/>
                <a:ea typeface="Courier" charset="0"/>
                <a:cs typeface="Courier" charset="0"/>
              </a:rPr>
              <a:t>cmd</a:t>
            </a:r>
            <a:r>
              <a:rPr lang="en-US" sz="2800" dirty="0">
                <a:solidFill>
                  <a:schemeClr val="bg1"/>
                </a:solidFill>
                <a:latin typeface="Courier" charset="0"/>
                <a:ea typeface="Courier" charset="0"/>
                <a:cs typeface="Courier" charset="0"/>
              </a:rPr>
              <a:t>)</a:t>
            </a:r>
          </a:p>
          <a:p>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while True:</a:t>
            </a:r>
          </a:p>
          <a:p>
            <a:r>
              <a:rPr lang="ro-RO" sz="2800" dirty="0">
                <a:solidFill>
                  <a:schemeClr val="bg1"/>
                </a:solidFill>
                <a:latin typeface="Courier" charset="0"/>
                <a:ea typeface="Courier" charset="0"/>
                <a:cs typeface="Courier" charset="0"/>
              </a:rPr>
              <a:t>    dat</a:t>
            </a:r>
            <a:r>
              <a:rPr lang="es-MX" sz="2800" dirty="0">
                <a:solidFill>
                  <a:schemeClr val="bg1"/>
                </a:solidFill>
                <a:latin typeface="Courier" charset="0"/>
                <a:ea typeface="Courier" charset="0"/>
                <a:cs typeface="Courier" charset="0"/>
              </a:rPr>
              <a:t>os</a:t>
            </a:r>
            <a:r>
              <a:rPr lang="ro-RO" sz="2800" dirty="0">
                <a:solidFill>
                  <a:schemeClr val="bg1"/>
                </a:solidFill>
                <a:latin typeface="Courier" charset="0"/>
                <a:ea typeface="Courier" charset="0"/>
                <a:cs typeface="Courier" charset="0"/>
              </a:rPr>
              <a:t> = mysock.recv(512)</a:t>
            </a:r>
          </a:p>
          <a:p>
            <a:r>
              <a:rPr lang="en-US" sz="2800" dirty="0">
                <a:solidFill>
                  <a:schemeClr val="bg1"/>
                </a:solidFill>
                <a:latin typeface="Courier" charset="0"/>
                <a:ea typeface="Courier" charset="0"/>
                <a:cs typeface="Courier" charset="0"/>
              </a:rPr>
              <a:t>    if (</a:t>
            </a:r>
            <a:r>
              <a:rPr lang="en-US" sz="2800" dirty="0" err="1">
                <a:solidFill>
                  <a:schemeClr val="bg1"/>
                </a:solidFill>
                <a:latin typeface="Courier" charset="0"/>
                <a:ea typeface="Courier" charset="0"/>
                <a:cs typeface="Courier" charset="0"/>
              </a:rPr>
              <a:t>len</a:t>
            </a:r>
            <a:r>
              <a:rPr lang="en-US" sz="2800" dirty="0">
                <a:solidFill>
                  <a:schemeClr val="bg1"/>
                </a:solidFill>
                <a:latin typeface="Courier" charset="0"/>
                <a:ea typeface="Courier" charset="0"/>
                <a:cs typeface="Courier" charset="0"/>
              </a:rPr>
              <a:t>(</a:t>
            </a:r>
            <a:r>
              <a:rPr lang="en-US" sz="2800" dirty="0" err="1">
                <a:solidFill>
                  <a:schemeClr val="bg1"/>
                </a:solidFill>
                <a:latin typeface="Courier" charset="0"/>
                <a:ea typeface="Courier" charset="0"/>
                <a:cs typeface="Courier" charset="0"/>
              </a:rPr>
              <a:t>datos</a:t>
            </a:r>
            <a:r>
              <a:rPr lang="en-US" sz="2800" dirty="0">
                <a:solidFill>
                  <a:schemeClr val="bg1"/>
                </a:solidFill>
                <a:latin typeface="Courier" charset="0"/>
                <a:ea typeface="Courier" charset="0"/>
                <a:cs typeface="Courier" charset="0"/>
              </a:rPr>
              <a:t>) &lt; 1):</a:t>
            </a:r>
          </a:p>
          <a:p>
            <a:r>
              <a:rPr lang="en-US" sz="2800" dirty="0">
                <a:solidFill>
                  <a:schemeClr val="bg1"/>
                </a:solidFill>
                <a:latin typeface="Courier" charset="0"/>
                <a:ea typeface="Courier" charset="0"/>
                <a:cs typeface="Courier" charset="0"/>
              </a:rPr>
              <a:t>        break</a:t>
            </a:r>
          </a:p>
          <a:p>
            <a:r>
              <a:rPr lang="en-US" sz="2800" dirty="0">
                <a:solidFill>
                  <a:schemeClr val="bg1"/>
                </a:solidFill>
                <a:latin typeface="Courier" charset="0"/>
                <a:ea typeface="Courier" charset="0"/>
                <a:cs typeface="Courier" charset="0"/>
              </a:rPr>
              <a:t>    print(</a:t>
            </a:r>
            <a:r>
              <a:rPr lang="en-US" sz="2800" dirty="0" err="1">
                <a:solidFill>
                  <a:schemeClr val="bg1"/>
                </a:solidFill>
                <a:latin typeface="Courier" charset="0"/>
                <a:ea typeface="Courier" charset="0"/>
                <a:cs typeface="Courier" charset="0"/>
              </a:rPr>
              <a:t>datos.</a:t>
            </a:r>
            <a:r>
              <a:rPr lang="en-US" sz="2800" dirty="0" err="1">
                <a:solidFill>
                  <a:srgbClr val="FF40FF"/>
                </a:solidFill>
                <a:latin typeface="Courier" charset="0"/>
                <a:ea typeface="Courier" charset="0"/>
                <a:cs typeface="Courier" charset="0"/>
              </a:rPr>
              <a:t>decode</a:t>
            </a:r>
            <a:r>
              <a:rPr lang="en-US" sz="2800" dirty="0">
                <a:solidFill>
                  <a:srgbClr val="FF40FF"/>
                </a:solidFill>
                <a:latin typeface="Courier" charset="0"/>
                <a:ea typeface="Courier" charset="0"/>
                <a:cs typeface="Courier" charset="0"/>
              </a:rPr>
              <a:t>()</a:t>
            </a:r>
            <a:r>
              <a:rPr lang="en-US" sz="2800" dirty="0">
                <a:solidFill>
                  <a:schemeClr val="bg1"/>
                </a:solidFill>
                <a:latin typeface="Courier" charset="0"/>
                <a:ea typeface="Courier" charset="0"/>
                <a:cs typeface="Courier" charset="0"/>
              </a:rPr>
              <a:t>,end='')</a:t>
            </a:r>
          </a:p>
          <a:p>
            <a:r>
              <a:rPr lang="en-US" sz="2800" dirty="0" err="1">
                <a:solidFill>
                  <a:schemeClr val="bg1"/>
                </a:solidFill>
                <a:latin typeface="Courier" charset="0"/>
                <a:ea typeface="Courier" charset="0"/>
                <a:cs typeface="Courier" charset="0"/>
              </a:rPr>
              <a:t>mysock.close</a:t>
            </a:r>
            <a:r>
              <a:rPr lang="en-US" sz="2800" dirty="0">
                <a:solidFill>
                  <a:schemeClr val="bg1"/>
                </a:solidFill>
                <a:latin typeface="Courier" charset="0"/>
                <a:ea typeface="Courier" charset="0"/>
                <a:cs typeface="Courier" charset="0"/>
              </a:rPr>
              <a:t>()</a:t>
            </a:r>
          </a:p>
        </p:txBody>
      </p:sp>
      <p:grpSp>
        <p:nvGrpSpPr>
          <p:cNvPr id="10" name="Group 9">
            <a:extLst>
              <a:ext uri="{FF2B5EF4-FFF2-40B4-BE49-F238E27FC236}">
                <a16:creationId xmlns:a16="http://schemas.microsoft.com/office/drawing/2014/main" id="{D28D8BF1-CE24-492A-8230-628C9411B714}"/>
              </a:ext>
            </a:extLst>
          </p:cNvPr>
          <p:cNvGrpSpPr/>
          <p:nvPr/>
        </p:nvGrpSpPr>
        <p:grpSpPr>
          <a:xfrm>
            <a:off x="9845283" y="4800339"/>
            <a:ext cx="5887233" cy="3620022"/>
            <a:chOff x="10045873" y="1448910"/>
            <a:chExt cx="5887233" cy="3620022"/>
          </a:xfrm>
        </p:grpSpPr>
        <p:sp>
          <p:nvSpPr>
            <p:cNvPr id="3" name="Rectangle 2">
              <a:extLst>
                <a:ext uri="{FF2B5EF4-FFF2-40B4-BE49-F238E27FC236}">
                  <a16:creationId xmlns:a16="http://schemas.microsoft.com/office/drawing/2014/main" id="{7A17EF8A-DE07-4320-BA16-AA44D68F81CB}"/>
                </a:ext>
              </a:extLst>
            </p:cNvPr>
            <p:cNvSpPr/>
            <p:nvPr/>
          </p:nvSpPr>
          <p:spPr>
            <a:xfrm>
              <a:off x="10045873" y="1448910"/>
              <a:ext cx="5887233" cy="36200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99C1126-4B08-497A-9248-F6D6A6D3E6CC}"/>
                </a:ext>
              </a:extLst>
            </p:cNvPr>
            <p:cNvSpPr/>
            <p:nvPr/>
          </p:nvSpPr>
          <p:spPr>
            <a:xfrm>
              <a:off x="10133556" y="1628384"/>
              <a:ext cx="1778696" cy="314403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solidFill>
                    <a:schemeClr val="tx1"/>
                  </a:solidFill>
                  <a:latin typeface="+mj-lt"/>
                </a:rPr>
                <a:t>Tu programa</a:t>
              </a:r>
            </a:p>
            <a:p>
              <a:pPr algn="ctr"/>
              <a:endParaRPr lang="es-MX" dirty="0">
                <a:solidFill>
                  <a:schemeClr val="tx1"/>
                </a:solidFill>
                <a:latin typeface="+mj-lt"/>
              </a:endParaRPr>
            </a:p>
            <a:p>
              <a:pPr algn="ctr"/>
              <a:endParaRPr lang="es-MX" dirty="0">
                <a:solidFill>
                  <a:schemeClr val="tx1"/>
                </a:solidFill>
                <a:latin typeface="+mj-lt"/>
              </a:endParaRPr>
            </a:p>
            <a:p>
              <a:pPr marL="285750" indent="-285750" algn="just">
                <a:buFont typeface="Arial" panose="020B0604020202020204" pitchFamily="34" charset="0"/>
                <a:buChar char="•"/>
              </a:pPr>
              <a:r>
                <a:rPr lang="es-MX" dirty="0">
                  <a:solidFill>
                    <a:schemeClr val="tx1"/>
                  </a:solidFill>
                  <a:latin typeface="+mj-lt"/>
                </a:rPr>
                <a:t>Socket</a:t>
              </a:r>
            </a:p>
            <a:p>
              <a:pPr marL="285750" indent="-285750" algn="just">
                <a:buFont typeface="Arial" panose="020B0604020202020204" pitchFamily="34" charset="0"/>
                <a:buChar char="•"/>
              </a:pPr>
              <a:r>
                <a:rPr lang="es-MX" dirty="0">
                  <a:solidFill>
                    <a:schemeClr val="tx1"/>
                  </a:solidFill>
                  <a:latin typeface="+mj-lt"/>
                </a:rPr>
                <a:t>Conexión</a:t>
              </a:r>
            </a:p>
            <a:p>
              <a:pPr marL="285750" indent="-285750" algn="just">
                <a:buFont typeface="Arial" panose="020B0604020202020204" pitchFamily="34" charset="0"/>
                <a:buChar char="•"/>
              </a:pPr>
              <a:r>
                <a:rPr lang="es-MX" dirty="0">
                  <a:solidFill>
                    <a:schemeClr val="tx1"/>
                  </a:solidFill>
                  <a:latin typeface="+mj-lt"/>
                </a:rPr>
                <a:t>Enviar</a:t>
              </a:r>
            </a:p>
            <a:p>
              <a:pPr marL="285750" indent="-285750" algn="just">
                <a:buFont typeface="Arial" panose="020B0604020202020204" pitchFamily="34" charset="0"/>
                <a:buChar char="•"/>
              </a:pPr>
              <a:r>
                <a:rPr lang="es-MX" dirty="0">
                  <a:solidFill>
                    <a:schemeClr val="tx1"/>
                  </a:solidFill>
                  <a:latin typeface="+mj-lt"/>
                </a:rPr>
                <a:t>Recibir</a:t>
              </a:r>
              <a:endParaRPr lang="en-US" dirty="0">
                <a:solidFill>
                  <a:schemeClr val="tx1"/>
                </a:solidFill>
                <a:latin typeface="+mj-lt"/>
              </a:endParaRPr>
            </a:p>
          </p:txBody>
        </p:sp>
        <p:sp>
          <p:nvSpPr>
            <p:cNvPr id="6" name="Rectangle 5">
              <a:extLst>
                <a:ext uri="{FF2B5EF4-FFF2-40B4-BE49-F238E27FC236}">
                  <a16:creationId xmlns:a16="http://schemas.microsoft.com/office/drawing/2014/main" id="{847946C0-5CD0-4AFD-8FF2-F29636154379}"/>
                </a:ext>
              </a:extLst>
            </p:cNvPr>
            <p:cNvSpPr/>
            <p:nvPr/>
          </p:nvSpPr>
          <p:spPr>
            <a:xfrm>
              <a:off x="11298477" y="3025036"/>
              <a:ext cx="926926" cy="1033397"/>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solidFill>
                    <a:schemeClr val="tx1"/>
                  </a:solidFill>
                </a:rPr>
                <a:t>SOCKET</a:t>
              </a:r>
              <a:endParaRPr lang="en-US" dirty="0">
                <a:solidFill>
                  <a:schemeClr val="tx1"/>
                </a:solidFill>
              </a:endParaRPr>
            </a:p>
          </p:txBody>
        </p:sp>
        <p:sp>
          <p:nvSpPr>
            <p:cNvPr id="8" name="Rectangle 7">
              <a:extLst>
                <a:ext uri="{FF2B5EF4-FFF2-40B4-BE49-F238E27FC236}">
                  <a16:creationId xmlns:a16="http://schemas.microsoft.com/office/drawing/2014/main" id="{5ACAE591-875E-4AD9-A603-4C616A43808C}"/>
                </a:ext>
              </a:extLst>
            </p:cNvPr>
            <p:cNvSpPr/>
            <p:nvPr/>
          </p:nvSpPr>
          <p:spPr>
            <a:xfrm>
              <a:off x="12214965" y="3363238"/>
              <a:ext cx="926926" cy="331939"/>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solidFill>
                    <a:schemeClr val="tx1"/>
                  </a:solidFill>
                </a:rPr>
                <a:t>Puerto 80</a:t>
              </a:r>
              <a:endParaRPr lang="en-US" dirty="0">
                <a:solidFill>
                  <a:schemeClr val="tx1"/>
                </a:solidFill>
              </a:endParaRPr>
            </a:p>
          </p:txBody>
        </p:sp>
        <p:sp>
          <p:nvSpPr>
            <p:cNvPr id="9" name="Oval 8">
              <a:extLst>
                <a:ext uri="{FF2B5EF4-FFF2-40B4-BE49-F238E27FC236}">
                  <a16:creationId xmlns:a16="http://schemas.microsoft.com/office/drawing/2014/main" id="{B5263E0C-BC1B-42CF-8609-39E5E5B2EFEB}"/>
                </a:ext>
              </a:extLst>
            </p:cNvPr>
            <p:cNvSpPr/>
            <p:nvPr/>
          </p:nvSpPr>
          <p:spPr>
            <a:xfrm>
              <a:off x="13141891" y="2204581"/>
              <a:ext cx="2515643" cy="2567835"/>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solidFill>
                    <a:schemeClr val="tx1"/>
                  </a:solidFill>
                </a:rPr>
                <a:t>es.py4e.com</a:t>
              </a:r>
            </a:p>
            <a:p>
              <a:pPr algn="ctr"/>
              <a:endParaRPr lang="es-MX" dirty="0">
                <a:solidFill>
                  <a:schemeClr val="tx1"/>
                </a:solidFill>
              </a:endParaRPr>
            </a:p>
            <a:p>
              <a:pPr algn="ctr"/>
              <a:endParaRPr lang="es-MX" dirty="0">
                <a:solidFill>
                  <a:schemeClr val="tx1"/>
                </a:solidFill>
              </a:endParaRPr>
            </a:p>
            <a:p>
              <a:pPr algn="ctr"/>
              <a:r>
                <a:rPr lang="es-MX" dirty="0">
                  <a:solidFill>
                    <a:schemeClr val="tx1"/>
                  </a:solidFill>
                </a:rPr>
                <a:t>Páginas Web</a:t>
              </a:r>
            </a:p>
            <a:p>
              <a:pPr algn="ctr"/>
              <a:r>
                <a:rPr lang="es-MX" dirty="0">
                  <a:solidFill>
                    <a:schemeClr val="tx1"/>
                  </a:solidFill>
                </a:rPr>
                <a:t>.</a:t>
              </a:r>
            </a:p>
            <a:p>
              <a:pPr algn="ctr"/>
              <a:r>
                <a:rPr lang="es-MX" dirty="0">
                  <a:solidFill>
                    <a:schemeClr val="tx1"/>
                  </a:solidFill>
                </a:rPr>
                <a:t>.</a:t>
              </a:r>
            </a:p>
            <a:p>
              <a:pPr algn="ctr"/>
              <a:r>
                <a:rPr lang="es-MX" dirty="0">
                  <a:solidFill>
                    <a:schemeClr val="tx1"/>
                  </a:solidFill>
                </a:rPr>
                <a:t>.</a:t>
              </a:r>
              <a:endParaRPr lang="en-US" dirty="0">
                <a:solidFill>
                  <a:schemeClr val="tx1"/>
                </a:solidFil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p:nvPr/>
        </p:nvSpPr>
        <p:spPr>
          <a:xfrm>
            <a:off x="438150" y="1768476"/>
            <a:ext cx="9431337" cy="5643562"/>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HTTP/1.1 200 OK</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Date: Sun, 14 Mar 2010 23:52:41 GMT</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Server: Apache</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Last-Modified: Tue, 29 Dec 2009 01:31:22 GMT</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ETag: "143c1b33-a7-4b395bea"</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Accept-Ranges: bytes</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Content-Length: 167</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Connection: close</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Content-Type: text/plain</a:t>
            </a:r>
          </a:p>
          <a:p>
            <a:pPr marL="0" marR="0" lvl="0" indent="0" algn="ctr" rtl="0">
              <a:lnSpc>
                <a:spcPct val="100000"/>
              </a:lnSpc>
              <a:spcBef>
                <a:spcPts val="0"/>
              </a:spcBef>
              <a:spcAft>
                <a:spcPts val="0"/>
              </a:spcAft>
              <a:buNone/>
            </a:pPr>
            <a:endParaRPr sz="2400" i="0" u="none" strike="noStrike" cap="none">
              <a:solidFill>
                <a:srgbClr val="FF00FF"/>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a:solidFill>
                  <a:schemeClr val="lt1"/>
                </a:solidFill>
                <a:latin typeface="Courier"/>
                <a:ea typeface="Courier New"/>
                <a:cs typeface="Courier"/>
                <a:sym typeface="Courier New"/>
              </a:rPr>
              <a:t>But soft what light through yonder window breaks</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a:solidFill>
                  <a:schemeClr val="lt1"/>
                </a:solidFill>
                <a:latin typeface="Courier"/>
                <a:ea typeface="Courier New"/>
                <a:cs typeface="Courier"/>
                <a:sym typeface="Courier New"/>
              </a:rPr>
              <a:t>It is the east and Juliet is the sun</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a:solidFill>
                  <a:schemeClr val="lt1"/>
                </a:solidFill>
                <a:latin typeface="Courier"/>
                <a:ea typeface="Courier New"/>
                <a:cs typeface="Courier"/>
                <a:sym typeface="Courier New"/>
              </a:rPr>
              <a:t>Arise fair sun and kill the envious moon</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a:solidFill>
                  <a:schemeClr val="lt1"/>
                </a:solidFill>
                <a:latin typeface="Courier"/>
                <a:ea typeface="Courier New"/>
                <a:cs typeface="Courier"/>
                <a:sym typeface="Courier New"/>
              </a:rPr>
              <a:t>Who is already sick and pale with grief</a:t>
            </a:r>
          </a:p>
        </p:txBody>
      </p:sp>
      <p:sp>
        <p:nvSpPr>
          <p:cNvPr id="661" name="Shape 661"/>
          <p:cNvSpPr txBox="1"/>
          <p:nvPr/>
        </p:nvSpPr>
        <p:spPr>
          <a:xfrm>
            <a:off x="10566400" y="2971800"/>
            <a:ext cx="5111750" cy="2768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400" i="0" u="none" strike="noStrike" cap="none" dirty="0">
                <a:solidFill>
                  <a:srgbClr val="FFFF00"/>
                </a:solidFill>
                <a:latin typeface="Courier"/>
                <a:ea typeface="Courier New"/>
                <a:cs typeface="Courier"/>
                <a:sym typeface="Courier New"/>
              </a:rPr>
              <a:t>while True:</a:t>
            </a:r>
          </a:p>
          <a:p>
            <a:pPr marL="0" marR="0" lvl="0" indent="0" algn="l" rtl="0">
              <a:lnSpc>
                <a:spcPct val="100000"/>
              </a:lnSpc>
              <a:spcBef>
                <a:spcPts val="0"/>
              </a:spcBef>
              <a:spcAft>
                <a:spcPts val="0"/>
              </a:spcAft>
              <a:buClr>
                <a:srgbClr val="FFFF00"/>
              </a:buClr>
              <a:buSzPct val="25000"/>
              <a:buFont typeface="Cabin"/>
              <a:buNone/>
            </a:pPr>
            <a:r>
              <a:rPr lang="en-US" sz="2400" i="0" u="none" strike="noStrike" cap="none" dirty="0">
                <a:solidFill>
                  <a:srgbClr val="FFFF00"/>
                </a:solidFill>
                <a:latin typeface="Courier"/>
                <a:ea typeface="Courier New"/>
                <a:cs typeface="Courier"/>
                <a:sym typeface="Courier New"/>
              </a:rPr>
              <a:t>    </a:t>
            </a:r>
            <a:r>
              <a:rPr lang="en-US" sz="2400" i="0" u="none" strike="noStrike" cap="none" dirty="0" err="1">
                <a:solidFill>
                  <a:srgbClr val="FFFF00"/>
                </a:solidFill>
                <a:latin typeface="Courier"/>
                <a:ea typeface="Courier New"/>
                <a:cs typeface="Courier"/>
                <a:sym typeface="Courier New"/>
              </a:rPr>
              <a:t>datos</a:t>
            </a:r>
            <a:r>
              <a:rPr lang="en-US" sz="2400" i="0" u="none" strike="noStrike" cap="none" dirty="0">
                <a:solidFill>
                  <a:srgbClr val="FFFF00"/>
                </a:solidFill>
                <a:latin typeface="Courier"/>
                <a:ea typeface="Courier New"/>
                <a:cs typeface="Courier"/>
                <a:sym typeface="Courier New"/>
              </a:rPr>
              <a:t> = </a:t>
            </a:r>
            <a:r>
              <a:rPr lang="en-US" sz="2400" i="0" u="none" strike="noStrike" cap="none" dirty="0" err="1">
                <a:solidFill>
                  <a:srgbClr val="FFFF00"/>
                </a:solidFill>
                <a:latin typeface="Courier"/>
                <a:ea typeface="Courier New"/>
                <a:cs typeface="Courier"/>
                <a:sym typeface="Courier New"/>
              </a:rPr>
              <a:t>mysock.recv</a:t>
            </a:r>
            <a:r>
              <a:rPr lang="en-US" sz="2400" i="0" u="none" strike="noStrike" cap="none" dirty="0">
                <a:solidFill>
                  <a:srgbClr val="FFFF00"/>
                </a:solidFill>
                <a:latin typeface="Courier"/>
                <a:ea typeface="Courier New"/>
                <a:cs typeface="Courier"/>
                <a:sym typeface="Courier New"/>
              </a:rPr>
              <a:t>(512)</a:t>
            </a:r>
          </a:p>
          <a:p>
            <a:pPr marL="0" marR="0" lvl="0" indent="0" algn="l" rtl="0">
              <a:lnSpc>
                <a:spcPct val="100000"/>
              </a:lnSpc>
              <a:spcBef>
                <a:spcPts val="0"/>
              </a:spcBef>
              <a:spcAft>
                <a:spcPts val="0"/>
              </a:spcAft>
              <a:buClr>
                <a:srgbClr val="FFFF00"/>
              </a:buClr>
              <a:buSzPct val="25000"/>
              <a:buFont typeface="Cabin"/>
              <a:buNone/>
            </a:pPr>
            <a:r>
              <a:rPr lang="en-US" sz="2400" i="0" u="none" strike="noStrike" cap="none" dirty="0">
                <a:solidFill>
                  <a:srgbClr val="FFFF00"/>
                </a:solidFill>
                <a:latin typeface="Courier"/>
                <a:ea typeface="Courier New"/>
                <a:cs typeface="Courier"/>
                <a:sym typeface="Courier New"/>
              </a:rPr>
              <a:t>    if ( </a:t>
            </a:r>
            <a:r>
              <a:rPr lang="en-US" sz="2400" i="0" u="none" strike="noStrike" cap="none" dirty="0" err="1">
                <a:solidFill>
                  <a:srgbClr val="FFFF00"/>
                </a:solidFill>
                <a:latin typeface="Courier"/>
                <a:ea typeface="Courier New"/>
                <a:cs typeface="Courier"/>
                <a:sym typeface="Courier New"/>
              </a:rPr>
              <a:t>len</a:t>
            </a:r>
            <a:r>
              <a:rPr lang="en-US" sz="2400" i="0" u="none" strike="noStrike" cap="none" dirty="0">
                <a:solidFill>
                  <a:srgbClr val="FFFF00"/>
                </a:solidFill>
                <a:latin typeface="Courier"/>
                <a:ea typeface="Courier New"/>
                <a:cs typeface="Courier"/>
                <a:sym typeface="Courier New"/>
              </a:rPr>
              <a:t>(</a:t>
            </a:r>
            <a:r>
              <a:rPr lang="en-US" sz="2400" i="0" u="none" strike="noStrike" cap="none" dirty="0" err="1">
                <a:solidFill>
                  <a:srgbClr val="FFFF00"/>
                </a:solidFill>
                <a:latin typeface="Courier"/>
                <a:ea typeface="Courier New"/>
                <a:cs typeface="Courier"/>
                <a:sym typeface="Courier New"/>
              </a:rPr>
              <a:t>datos</a:t>
            </a:r>
            <a:r>
              <a:rPr lang="en-US" sz="2400" i="0" u="none" strike="noStrike" cap="none" dirty="0">
                <a:solidFill>
                  <a:srgbClr val="FFFF00"/>
                </a:solidFill>
                <a:latin typeface="Courier"/>
                <a:ea typeface="Courier New"/>
                <a:cs typeface="Courier"/>
                <a:sym typeface="Courier New"/>
              </a:rPr>
              <a:t>) &lt; 1 ) :</a:t>
            </a:r>
          </a:p>
          <a:p>
            <a:pPr marL="0" marR="0" lvl="0" indent="0" algn="l" rtl="0">
              <a:lnSpc>
                <a:spcPct val="100000"/>
              </a:lnSpc>
              <a:spcBef>
                <a:spcPts val="0"/>
              </a:spcBef>
              <a:spcAft>
                <a:spcPts val="0"/>
              </a:spcAft>
              <a:buClr>
                <a:srgbClr val="FFFF00"/>
              </a:buClr>
              <a:buSzPct val="25000"/>
              <a:buFont typeface="Cabin"/>
              <a:buNone/>
            </a:pPr>
            <a:r>
              <a:rPr lang="en-US" sz="2400" i="0" u="none" strike="noStrike" cap="none" dirty="0">
                <a:solidFill>
                  <a:srgbClr val="FFFF00"/>
                </a:solidFill>
                <a:latin typeface="Courier"/>
                <a:ea typeface="Courier New"/>
                <a:cs typeface="Courier"/>
                <a:sym typeface="Courier New"/>
              </a:rPr>
              <a:t>        break</a:t>
            </a:r>
          </a:p>
          <a:p>
            <a:pPr marL="0" marR="0" lvl="0" indent="0" algn="l" rtl="0">
              <a:lnSpc>
                <a:spcPct val="100000"/>
              </a:lnSpc>
              <a:spcBef>
                <a:spcPts val="0"/>
              </a:spcBef>
              <a:spcAft>
                <a:spcPts val="0"/>
              </a:spcAft>
              <a:buClr>
                <a:srgbClr val="FFFF00"/>
              </a:buClr>
              <a:buSzPct val="25000"/>
              <a:buFont typeface="Cabin"/>
              <a:buNone/>
            </a:pPr>
            <a:r>
              <a:rPr lang="en-US" sz="2400" i="0" u="none" strike="noStrike" cap="none" dirty="0">
                <a:solidFill>
                  <a:srgbClr val="FFFF00"/>
                </a:solidFill>
                <a:latin typeface="Courier"/>
                <a:ea typeface="Courier New"/>
                <a:cs typeface="Courier"/>
                <a:sym typeface="Courier New"/>
              </a:rPr>
              <a:t>    print(</a:t>
            </a:r>
            <a:r>
              <a:rPr lang="en-US" sz="2400" i="0" u="none" strike="noStrike" cap="none" dirty="0" err="1">
                <a:solidFill>
                  <a:srgbClr val="FFFF00"/>
                </a:solidFill>
                <a:latin typeface="Courier"/>
                <a:ea typeface="Courier New"/>
                <a:cs typeface="Courier"/>
                <a:sym typeface="Courier New"/>
              </a:rPr>
              <a:t>datos.</a:t>
            </a:r>
            <a:r>
              <a:rPr lang="en-US" sz="2400" i="0" u="none" strike="noStrike" cap="none" dirty="0" err="1">
                <a:solidFill>
                  <a:srgbClr val="00FA00"/>
                </a:solidFill>
                <a:latin typeface="Courier"/>
                <a:ea typeface="Courier New"/>
                <a:cs typeface="Courier"/>
                <a:sym typeface="Courier New"/>
              </a:rPr>
              <a:t>decode</a:t>
            </a:r>
            <a:r>
              <a:rPr lang="en-US" sz="2400" i="0" u="none" strike="noStrike" cap="none" dirty="0">
                <a:solidFill>
                  <a:srgbClr val="00FA00"/>
                </a:solidFill>
                <a:latin typeface="Courier"/>
                <a:ea typeface="Courier New"/>
                <a:cs typeface="Courier"/>
                <a:sym typeface="Courier New"/>
              </a:rPr>
              <a:t>()</a:t>
            </a:r>
            <a:r>
              <a:rPr lang="en-US" sz="2400" i="0" u="none" strike="noStrike" cap="none" dirty="0">
                <a:solidFill>
                  <a:srgbClr val="FFFF00"/>
                </a:solidFill>
                <a:latin typeface="Courier"/>
                <a:ea typeface="Courier New"/>
                <a:cs typeface="Courier"/>
                <a:sym typeface="Courier New"/>
              </a:rPr>
              <a:t>)</a:t>
            </a:r>
          </a:p>
        </p:txBody>
      </p:sp>
      <p:sp>
        <p:nvSpPr>
          <p:cNvPr id="662" name="Shape 662"/>
          <p:cNvSpPr txBox="1"/>
          <p:nvPr/>
        </p:nvSpPr>
        <p:spPr>
          <a:xfrm>
            <a:off x="10158411" y="1959514"/>
            <a:ext cx="4096208"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dirty="0" err="1">
                <a:solidFill>
                  <a:srgbClr val="FF00FF"/>
                </a:solidFill>
                <a:latin typeface="Arial" charset="0"/>
                <a:ea typeface="Arial" charset="0"/>
                <a:cs typeface="Arial" charset="0"/>
                <a:sym typeface="Cabin"/>
              </a:rPr>
              <a:t>Encabezado</a:t>
            </a:r>
            <a:r>
              <a:rPr lang="en-US" sz="3600" u="none" strike="noStrike" cap="none" dirty="0">
                <a:solidFill>
                  <a:srgbClr val="FF00FF"/>
                </a:solidFill>
                <a:latin typeface="Arial" charset="0"/>
                <a:ea typeface="Arial" charset="0"/>
                <a:cs typeface="Arial" charset="0"/>
                <a:sym typeface="Cabin"/>
              </a:rPr>
              <a:t> HTTP</a:t>
            </a:r>
          </a:p>
        </p:txBody>
      </p:sp>
      <p:sp>
        <p:nvSpPr>
          <p:cNvPr id="663" name="Shape 663"/>
          <p:cNvSpPr txBox="1"/>
          <p:nvPr/>
        </p:nvSpPr>
        <p:spPr>
          <a:xfrm>
            <a:off x="10158411" y="6424179"/>
            <a:ext cx="2963864"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Cuerpo HTTP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D966"/>
                </a:solidFill>
              </a:rPr>
              <a:t>Acerca</a:t>
            </a:r>
            <a:r>
              <a:rPr lang="en-US" dirty="0">
                <a:solidFill>
                  <a:srgbClr val="FFD966"/>
                </a:solidFill>
              </a:rPr>
              <a:t> de </a:t>
            </a:r>
            <a:r>
              <a:rPr lang="en-US" dirty="0" err="1">
                <a:solidFill>
                  <a:srgbClr val="FFD966"/>
                </a:solidFill>
              </a:rPr>
              <a:t>Caracteres</a:t>
            </a:r>
            <a:r>
              <a:rPr lang="en-US" dirty="0">
                <a:solidFill>
                  <a:srgbClr val="FFD966"/>
                </a:solidFill>
              </a:rPr>
              <a:t> y </a:t>
            </a:r>
            <a:r>
              <a:rPr lang="en-US" dirty="0" err="1">
                <a:solidFill>
                  <a:srgbClr val="FFD966"/>
                </a:solidFill>
              </a:rPr>
              <a:t>Cadenas</a:t>
            </a:r>
            <a:r>
              <a:rPr lang="is-IS" dirty="0">
                <a:solidFill>
                  <a:srgbClr val="FFD966"/>
                </a:solidFill>
              </a:rPr>
              <a:t>…</a:t>
            </a:r>
            <a:endParaRPr lang="en-US" dirty="0">
              <a:solidFill>
                <a:srgbClr val="FFD966"/>
              </a:solidFill>
            </a:endParaRPr>
          </a:p>
        </p:txBody>
      </p:sp>
    </p:spTree>
    <p:extLst>
      <p:ext uri="{BB962C8B-B14F-4D97-AF65-F5344CB8AC3E}">
        <p14:creationId xmlns:p14="http://schemas.microsoft.com/office/powerpoint/2010/main" val="271775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808" y="7402940"/>
            <a:ext cx="9201558" cy="954107"/>
          </a:xfrm>
          <a:prstGeom prst="rect">
            <a:avLst/>
          </a:prstGeom>
          <a:noFill/>
        </p:spPr>
        <p:txBody>
          <a:bodyPr wrap="none" rtlCol="0">
            <a:spAutoFit/>
          </a:bodyPr>
          <a:lstStyle/>
          <a:p>
            <a:r>
              <a:rPr lang="en-US" sz="2800" dirty="0">
                <a:hlinkClick r:id="rId2"/>
              </a:rPr>
              <a:t>https://es.wikipedia.org/wiki/ASCII</a:t>
            </a:r>
            <a:endParaRPr lang="en-US" sz="2800" dirty="0"/>
          </a:p>
          <a:p>
            <a:r>
              <a:rPr lang="en-US" sz="2800" dirty="0">
                <a:solidFill>
                  <a:srgbClr val="FFFF00"/>
                </a:solidFill>
              </a:rPr>
              <a:t>http://www.catonmat.net/download/ascii-cheat-sheet.png</a:t>
            </a:r>
          </a:p>
        </p:txBody>
      </p:sp>
      <p:sp>
        <p:nvSpPr>
          <p:cNvPr id="6" name="Title 5"/>
          <p:cNvSpPr>
            <a:spLocks noGrp="1"/>
          </p:cNvSpPr>
          <p:nvPr>
            <p:ph type="title"/>
          </p:nvPr>
        </p:nvSpPr>
        <p:spPr>
          <a:xfrm>
            <a:off x="1155700" y="847164"/>
            <a:ext cx="3436178" cy="1692735"/>
          </a:xfrm>
        </p:spPr>
        <p:txBody>
          <a:bodyPr/>
          <a:lstStyle/>
          <a:p>
            <a:r>
              <a:rPr lang="en-US">
                <a:solidFill>
                  <a:srgbClr val="FFD966"/>
                </a:solidFill>
              </a:rPr>
              <a:t>ASCII</a:t>
            </a:r>
          </a:p>
        </p:txBody>
      </p:sp>
      <p:sp>
        <p:nvSpPr>
          <p:cNvPr id="7" name="TextBox 6"/>
          <p:cNvSpPr txBox="1"/>
          <p:nvPr/>
        </p:nvSpPr>
        <p:spPr>
          <a:xfrm>
            <a:off x="1493353" y="1663921"/>
            <a:ext cx="3098525" cy="5509200"/>
          </a:xfrm>
          <a:prstGeom prst="rect">
            <a:avLst/>
          </a:prstGeom>
          <a:noFill/>
        </p:spPr>
        <p:txBody>
          <a:bodyPr wrap="square" rtlCol="0">
            <a:spAutoFit/>
          </a:bodyPr>
          <a:lstStyle/>
          <a:p>
            <a:r>
              <a:rPr lang="es-ES" sz="3200" dirty="0">
                <a:solidFill>
                  <a:schemeClr val="bg1"/>
                </a:solidFill>
              </a:rPr>
              <a:t>Código Estándar Estadounidense para el Intercambio de Información</a:t>
            </a:r>
          </a:p>
          <a:p>
            <a:endParaRPr lang="en-US" sz="3200" dirty="0">
              <a:solidFill>
                <a:schemeClr val="bg1"/>
              </a:solidFill>
            </a:endParaRPr>
          </a:p>
          <a:p>
            <a:r>
              <a:rPr lang="en-US" sz="3200" dirty="0">
                <a:solidFill>
                  <a:schemeClr val="bg1"/>
                </a:solidFill>
              </a:rPr>
              <a:t>(American Standard Code for Information Interchange)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470" y="906615"/>
            <a:ext cx="8110329" cy="6477815"/>
          </a:xfrm>
          <a:prstGeom prst="rect">
            <a:avLst/>
          </a:prstGeom>
        </p:spPr>
      </p:pic>
    </p:spTree>
    <p:extLst>
      <p:ext uri="{BB962C8B-B14F-4D97-AF65-F5344CB8AC3E}">
        <p14:creationId xmlns:p14="http://schemas.microsoft.com/office/powerpoint/2010/main" val="327390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a:solidFill>
                  <a:srgbClr val="FFD966"/>
                </a:solidFill>
              </a:rPr>
              <a:t>Representando Cadenas Sencillas</a:t>
            </a:r>
          </a:p>
        </p:txBody>
      </p:sp>
      <p:sp>
        <p:nvSpPr>
          <p:cNvPr id="4" name="Text Placeholder 3"/>
          <p:cNvSpPr>
            <a:spLocks noGrp="1"/>
          </p:cNvSpPr>
          <p:nvPr>
            <p:ph idx="1"/>
          </p:nvPr>
        </p:nvSpPr>
        <p:spPr>
          <a:xfrm>
            <a:off x="1155700" y="2603500"/>
            <a:ext cx="7690126" cy="6003787"/>
          </a:xfrm>
        </p:spPr>
        <p:txBody>
          <a:bodyPr>
            <a:normAutofit fontScale="70000" lnSpcReduction="20000"/>
          </a:bodyPr>
          <a:lstStyle/>
          <a:p>
            <a:r>
              <a:rPr lang="es-MX" dirty="0"/>
              <a:t>Cada carácter está representado por un número entre 0 y 256 almacenado en 8 bits de memoria. Nos referimos a 8 bits de memoria como un </a:t>
            </a:r>
            <a:r>
              <a:rPr lang="es-MX" dirty="0">
                <a:solidFill>
                  <a:srgbClr val="00FA00"/>
                </a:solidFill>
              </a:rPr>
              <a:t>"byte" </a:t>
            </a:r>
            <a:r>
              <a:rPr lang="es-MX" dirty="0"/>
              <a:t>de memoria – (i.e. mi disco contiene 3 Tera</a:t>
            </a:r>
            <a:r>
              <a:rPr lang="es-MX" dirty="0">
                <a:solidFill>
                  <a:srgbClr val="00FA00"/>
                </a:solidFill>
              </a:rPr>
              <a:t>bytes</a:t>
            </a:r>
            <a:r>
              <a:rPr lang="es-MX" dirty="0"/>
              <a:t> de memoria)</a:t>
            </a:r>
          </a:p>
          <a:p>
            <a:r>
              <a:rPr lang="es-MX" dirty="0"/>
              <a:t>La función </a:t>
            </a:r>
            <a:r>
              <a:rPr lang="es-MX" dirty="0" err="1">
                <a:solidFill>
                  <a:srgbClr val="FF40FF"/>
                </a:solidFill>
              </a:rPr>
              <a:t>ord</a:t>
            </a:r>
            <a:r>
              <a:rPr lang="es-MX" dirty="0">
                <a:solidFill>
                  <a:srgbClr val="FF40FF"/>
                </a:solidFill>
              </a:rPr>
              <a:t>() </a:t>
            </a:r>
            <a:r>
              <a:rPr lang="es-MX" dirty="0"/>
              <a:t>nos dice el valor numérico de un simple carácter ASCII</a:t>
            </a:r>
          </a:p>
        </p:txBody>
      </p:sp>
      <p:sp>
        <p:nvSpPr>
          <p:cNvPr id="5" name="TextBox 4"/>
          <p:cNvSpPr txBox="1"/>
          <p:nvPr/>
        </p:nvSpPr>
        <p:spPr>
          <a:xfrm>
            <a:off x="10175048" y="3645654"/>
            <a:ext cx="4480714" cy="3108543"/>
          </a:xfrm>
          <a:prstGeom prst="rect">
            <a:avLst/>
          </a:prstGeom>
          <a:noFill/>
        </p:spPr>
        <p:txBody>
          <a:bodyPr wrap="none" rtlCol="0">
            <a:spAutoFit/>
          </a:bodyPr>
          <a:lstStyle/>
          <a:p>
            <a:r>
              <a:rPr lang="es-MX" sz="2800">
                <a:solidFill>
                  <a:srgbClr val="FFFF00"/>
                </a:solidFill>
                <a:latin typeface="Courier" charset="0"/>
                <a:ea typeface="Courier" charset="0"/>
                <a:cs typeface="Courier" charset="0"/>
              </a:rPr>
              <a:t>&gt;&gt;&gt; print(</a:t>
            </a:r>
            <a:r>
              <a:rPr lang="es-MX" sz="2800">
                <a:solidFill>
                  <a:srgbClr val="FF40FF"/>
                </a:solidFill>
                <a:latin typeface="Courier" charset="0"/>
                <a:ea typeface="Courier" charset="0"/>
                <a:cs typeface="Courier" charset="0"/>
              </a:rPr>
              <a:t>ord(</a:t>
            </a:r>
            <a:r>
              <a:rPr lang="es-MX" sz="2800">
                <a:solidFill>
                  <a:srgbClr val="FFFF00"/>
                </a:solidFill>
                <a:latin typeface="Courier" charset="0"/>
                <a:ea typeface="Courier" charset="0"/>
                <a:cs typeface="Courier" charset="0"/>
              </a:rPr>
              <a:t>'H'</a:t>
            </a:r>
            <a:r>
              <a:rPr lang="es-MX" sz="2800">
                <a:solidFill>
                  <a:srgbClr val="FF40FF"/>
                </a:solidFill>
                <a:latin typeface="Courier" charset="0"/>
                <a:ea typeface="Courier" charset="0"/>
                <a:cs typeface="Courier" charset="0"/>
              </a:rPr>
              <a:t>)</a:t>
            </a:r>
            <a:r>
              <a:rPr lang="es-MX" sz="2800">
                <a:solidFill>
                  <a:srgbClr val="FFFF00"/>
                </a:solidFill>
                <a:latin typeface="Courier" charset="0"/>
                <a:ea typeface="Courier" charset="0"/>
                <a:cs typeface="Courier" charset="0"/>
              </a:rPr>
              <a:t>)</a:t>
            </a:r>
          </a:p>
          <a:p>
            <a:r>
              <a:rPr lang="es-MX" sz="2800">
                <a:solidFill>
                  <a:srgbClr val="FFFF00"/>
                </a:solidFill>
                <a:latin typeface="Courier" charset="0"/>
                <a:ea typeface="Courier" charset="0"/>
                <a:cs typeface="Courier" charset="0"/>
              </a:rPr>
              <a:t>72</a:t>
            </a:r>
          </a:p>
          <a:p>
            <a:r>
              <a:rPr lang="es-MX" sz="2800">
                <a:solidFill>
                  <a:srgbClr val="FFFF00"/>
                </a:solidFill>
                <a:latin typeface="Courier" charset="0"/>
                <a:ea typeface="Courier" charset="0"/>
                <a:cs typeface="Courier" charset="0"/>
              </a:rPr>
              <a:t>&gt;&gt;&gt; print(</a:t>
            </a:r>
            <a:r>
              <a:rPr lang="es-MX" sz="2800">
                <a:solidFill>
                  <a:srgbClr val="FF40FF"/>
                </a:solidFill>
                <a:latin typeface="Courier" charset="0"/>
                <a:ea typeface="Courier" charset="0"/>
                <a:cs typeface="Courier" charset="0"/>
              </a:rPr>
              <a:t>ord(</a:t>
            </a:r>
            <a:r>
              <a:rPr lang="es-MX" sz="2800">
                <a:solidFill>
                  <a:srgbClr val="FFFF00"/>
                </a:solidFill>
                <a:latin typeface="Courier" charset="0"/>
                <a:ea typeface="Courier" charset="0"/>
                <a:cs typeface="Courier" charset="0"/>
              </a:rPr>
              <a:t>'e'</a:t>
            </a:r>
            <a:r>
              <a:rPr lang="es-MX" sz="2800">
                <a:solidFill>
                  <a:srgbClr val="FF40FF"/>
                </a:solidFill>
                <a:latin typeface="Courier" charset="0"/>
                <a:ea typeface="Courier" charset="0"/>
                <a:cs typeface="Courier" charset="0"/>
              </a:rPr>
              <a:t>)</a:t>
            </a:r>
            <a:r>
              <a:rPr lang="es-MX" sz="2800">
                <a:solidFill>
                  <a:srgbClr val="FFFF00"/>
                </a:solidFill>
                <a:latin typeface="Courier" charset="0"/>
                <a:ea typeface="Courier" charset="0"/>
                <a:cs typeface="Courier" charset="0"/>
              </a:rPr>
              <a:t>)</a:t>
            </a:r>
          </a:p>
          <a:p>
            <a:r>
              <a:rPr lang="es-MX" sz="2800">
                <a:solidFill>
                  <a:srgbClr val="FFFF00"/>
                </a:solidFill>
                <a:latin typeface="Courier" charset="0"/>
                <a:ea typeface="Courier" charset="0"/>
                <a:cs typeface="Courier" charset="0"/>
              </a:rPr>
              <a:t>101</a:t>
            </a:r>
          </a:p>
          <a:p>
            <a:r>
              <a:rPr lang="es-MX" sz="2800">
                <a:solidFill>
                  <a:srgbClr val="FFFF00"/>
                </a:solidFill>
                <a:latin typeface="Courier" charset="0"/>
                <a:ea typeface="Courier" charset="0"/>
                <a:cs typeface="Courier" charset="0"/>
              </a:rPr>
              <a:t>&gt;&gt;&gt; print(</a:t>
            </a:r>
            <a:r>
              <a:rPr lang="es-MX" sz="2800">
                <a:solidFill>
                  <a:srgbClr val="FF40FF"/>
                </a:solidFill>
                <a:latin typeface="Courier" charset="0"/>
                <a:ea typeface="Courier" charset="0"/>
                <a:cs typeface="Courier" charset="0"/>
              </a:rPr>
              <a:t>ord(</a:t>
            </a:r>
            <a:r>
              <a:rPr lang="es-MX" sz="2800">
                <a:solidFill>
                  <a:srgbClr val="FFFF00"/>
                </a:solidFill>
                <a:latin typeface="Courier" charset="0"/>
                <a:ea typeface="Courier" charset="0"/>
                <a:cs typeface="Courier" charset="0"/>
              </a:rPr>
              <a:t>'\n'</a:t>
            </a:r>
            <a:r>
              <a:rPr lang="es-MX" sz="2800">
                <a:solidFill>
                  <a:srgbClr val="FF40FF"/>
                </a:solidFill>
                <a:latin typeface="Courier" charset="0"/>
                <a:ea typeface="Courier" charset="0"/>
                <a:cs typeface="Courier" charset="0"/>
              </a:rPr>
              <a:t>)</a:t>
            </a:r>
            <a:r>
              <a:rPr lang="es-MX" sz="2800">
                <a:solidFill>
                  <a:srgbClr val="FFFF00"/>
                </a:solidFill>
                <a:latin typeface="Courier" charset="0"/>
                <a:ea typeface="Courier" charset="0"/>
                <a:cs typeface="Courier" charset="0"/>
              </a:rPr>
              <a:t>)</a:t>
            </a:r>
          </a:p>
          <a:p>
            <a:r>
              <a:rPr lang="es-MX" sz="2800">
                <a:solidFill>
                  <a:srgbClr val="FFFF00"/>
                </a:solidFill>
                <a:latin typeface="Courier" charset="0"/>
                <a:ea typeface="Courier" charset="0"/>
                <a:cs typeface="Courier" charset="0"/>
              </a:rPr>
              <a:t>10</a:t>
            </a:r>
          </a:p>
          <a:p>
            <a:r>
              <a:rPr lang="es-MX" sz="2800">
                <a:solidFill>
                  <a:srgbClr val="FFFF00"/>
                </a:solidFill>
                <a:latin typeface="Courier" charset="0"/>
                <a:ea typeface="Courier" charset="0"/>
                <a:cs typeface="Courier" charset="0"/>
              </a:rPr>
              <a:t>&gt;&gt;&gt;</a:t>
            </a:r>
            <a:r>
              <a:rPr lang="es-MX" sz="2800" b="1">
                <a:solidFill>
                  <a:srgbClr val="FFFF00"/>
                </a:solidFill>
                <a:latin typeface="Courier" charset="0"/>
                <a:ea typeface="Courier" charset="0"/>
                <a:cs typeface="Courier" charset="0"/>
              </a:rPr>
              <a:t> </a:t>
            </a:r>
          </a:p>
        </p:txBody>
      </p:sp>
    </p:spTree>
    <p:extLst>
      <p:ext uri="{BB962C8B-B14F-4D97-AF65-F5344CB8AC3E}">
        <p14:creationId xmlns:p14="http://schemas.microsoft.com/office/powerpoint/2010/main" val="1881981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55700" y="847164"/>
            <a:ext cx="3436178" cy="1692735"/>
          </a:xfrm>
        </p:spPr>
        <p:txBody>
          <a:bodyPr/>
          <a:lstStyle/>
          <a:p>
            <a:r>
              <a:rPr lang="en-US">
                <a:solidFill>
                  <a:srgbClr val="FFD966"/>
                </a:solidFill>
              </a:rPr>
              <a:t>ASCII</a:t>
            </a:r>
          </a:p>
        </p:txBody>
      </p:sp>
      <p:sp>
        <p:nvSpPr>
          <p:cNvPr id="8" name="TextBox 7"/>
          <p:cNvSpPr txBox="1"/>
          <p:nvPr/>
        </p:nvSpPr>
        <p:spPr>
          <a:xfrm>
            <a:off x="917679" y="2703545"/>
            <a:ext cx="4480714" cy="3108543"/>
          </a:xfrm>
          <a:prstGeom prst="rect">
            <a:avLst/>
          </a:prstGeom>
          <a:noFill/>
        </p:spPr>
        <p:txBody>
          <a:bodyPr wrap="none" rtlCol="0">
            <a:spAutoFit/>
          </a:bodyPr>
          <a:lstStyle/>
          <a:p>
            <a:r>
              <a:rPr lang="en-US" sz="2800" dirty="0">
                <a:solidFill>
                  <a:srgbClr val="FFFF00"/>
                </a:solidFill>
                <a:latin typeface="Courier" charset="0"/>
                <a:ea typeface="Courier" charset="0"/>
                <a:cs typeface="Courier" charset="0"/>
              </a:rPr>
              <a:t>&gt;&gt;&gt; print(</a:t>
            </a:r>
            <a:r>
              <a:rPr lang="en-US" sz="2800" dirty="0" err="1">
                <a:solidFill>
                  <a:srgbClr val="FF40FF"/>
                </a:solidFill>
                <a:latin typeface="Courier" charset="0"/>
                <a:ea typeface="Courier" charset="0"/>
                <a:cs typeface="Courier" charset="0"/>
              </a:rPr>
              <a:t>ord</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'H'</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72</a:t>
            </a:r>
          </a:p>
          <a:p>
            <a:r>
              <a:rPr lang="en-US" sz="2800" dirty="0">
                <a:solidFill>
                  <a:srgbClr val="FFFF00"/>
                </a:solidFill>
                <a:latin typeface="Courier" charset="0"/>
                <a:ea typeface="Courier" charset="0"/>
                <a:cs typeface="Courier" charset="0"/>
              </a:rPr>
              <a:t>&gt;&gt;&gt; print(</a:t>
            </a:r>
            <a:r>
              <a:rPr lang="en-US" sz="2800" dirty="0" err="1">
                <a:solidFill>
                  <a:srgbClr val="FF40FF"/>
                </a:solidFill>
                <a:latin typeface="Courier" charset="0"/>
                <a:ea typeface="Courier" charset="0"/>
                <a:cs typeface="Courier" charset="0"/>
              </a:rPr>
              <a:t>ord</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'e'</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101</a:t>
            </a:r>
          </a:p>
          <a:p>
            <a:r>
              <a:rPr lang="en-US" sz="2800" dirty="0">
                <a:solidFill>
                  <a:srgbClr val="FFFF00"/>
                </a:solidFill>
                <a:latin typeface="Courier" charset="0"/>
                <a:ea typeface="Courier" charset="0"/>
                <a:cs typeface="Courier" charset="0"/>
              </a:rPr>
              <a:t>&gt;&gt;&gt; print(</a:t>
            </a:r>
            <a:r>
              <a:rPr lang="en-US" sz="2800" dirty="0" err="1">
                <a:solidFill>
                  <a:srgbClr val="FF40FF"/>
                </a:solidFill>
                <a:latin typeface="Courier" charset="0"/>
                <a:ea typeface="Courier" charset="0"/>
                <a:cs typeface="Courier" charset="0"/>
              </a:rPr>
              <a:t>ord</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'\n'</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10</a:t>
            </a:r>
          </a:p>
          <a:p>
            <a:r>
              <a:rPr lang="en-US" sz="2800" dirty="0">
                <a:solidFill>
                  <a:srgbClr val="FFFF00"/>
                </a:solidFill>
                <a:latin typeface="Courier" charset="0"/>
                <a:ea typeface="Courier" charset="0"/>
                <a:cs typeface="Courier" charset="0"/>
              </a:rPr>
              <a:t>&gt;&gt;&gt;</a:t>
            </a:r>
            <a:r>
              <a:rPr lang="en-US" sz="2800" b="1" dirty="0">
                <a:solidFill>
                  <a:srgbClr val="FFFF00"/>
                </a:solidFill>
                <a:latin typeface="Courier" charset="0"/>
                <a:ea typeface="Courier" charset="0"/>
                <a:cs typeface="Courier" charset="0"/>
              </a:rPr>
              <a:t> </a:t>
            </a:r>
          </a:p>
        </p:txBody>
      </p:sp>
      <p:sp>
        <p:nvSpPr>
          <p:cNvPr id="2" name="TextBox 1"/>
          <p:cNvSpPr txBox="1"/>
          <p:nvPr/>
        </p:nvSpPr>
        <p:spPr>
          <a:xfrm>
            <a:off x="1036948" y="6321287"/>
            <a:ext cx="4094922" cy="1384995"/>
          </a:xfrm>
          <a:prstGeom prst="rect">
            <a:avLst/>
          </a:prstGeom>
          <a:noFill/>
        </p:spPr>
        <p:txBody>
          <a:bodyPr wrap="square" rtlCol="0">
            <a:spAutoFit/>
          </a:bodyPr>
          <a:lstStyle/>
          <a:p>
            <a:r>
              <a:rPr lang="en-US" sz="2800" dirty="0" err="1">
                <a:solidFill>
                  <a:schemeClr val="bg1"/>
                </a:solidFill>
              </a:rPr>
              <a:t>En</a:t>
            </a:r>
            <a:r>
              <a:rPr lang="en-US" sz="2800" dirty="0">
                <a:solidFill>
                  <a:schemeClr val="bg1"/>
                </a:solidFill>
              </a:rPr>
              <a:t> los 1960s y 1970s, se </a:t>
            </a:r>
            <a:r>
              <a:rPr lang="en-US" sz="2800" dirty="0" err="1">
                <a:solidFill>
                  <a:schemeClr val="bg1"/>
                </a:solidFill>
              </a:rPr>
              <a:t>asumió</a:t>
            </a:r>
            <a:r>
              <a:rPr lang="en-US" sz="2800" dirty="0">
                <a:solidFill>
                  <a:schemeClr val="bg1"/>
                </a:solidFill>
              </a:rPr>
              <a:t> que un byte </a:t>
            </a:r>
            <a:r>
              <a:rPr lang="en-US" sz="2800" dirty="0" err="1">
                <a:solidFill>
                  <a:schemeClr val="bg1"/>
                </a:solidFill>
              </a:rPr>
              <a:t>sería</a:t>
            </a:r>
            <a:r>
              <a:rPr lang="en-US" sz="2800" dirty="0">
                <a:solidFill>
                  <a:schemeClr val="bg1"/>
                </a:solidFill>
              </a:rPr>
              <a:t> un </a:t>
            </a:r>
            <a:r>
              <a:rPr lang="en-US" sz="2800" dirty="0" err="1">
                <a:solidFill>
                  <a:schemeClr val="bg1"/>
                </a:solidFill>
              </a:rPr>
              <a:t>carácter</a:t>
            </a:r>
            <a:endParaRPr lang="en-US" sz="28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470" y="906615"/>
            <a:ext cx="8110329" cy="6477815"/>
          </a:xfrm>
          <a:prstGeom prst="rect">
            <a:avLst/>
          </a:prstGeom>
        </p:spPr>
      </p:pic>
    </p:spTree>
    <p:extLst>
      <p:ext uri="{BB962C8B-B14F-4D97-AF65-F5344CB8AC3E}">
        <p14:creationId xmlns:p14="http://schemas.microsoft.com/office/powerpoint/2010/main" val="1979116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895" y="728476"/>
            <a:ext cx="12999076" cy="7353125"/>
          </a:xfrm>
          <a:prstGeom prst="rect">
            <a:avLst/>
          </a:prstGeom>
        </p:spPr>
      </p:pic>
      <p:sp>
        <p:nvSpPr>
          <p:cNvPr id="5" name="Rectangle 4"/>
          <p:cNvSpPr/>
          <p:nvPr/>
        </p:nvSpPr>
        <p:spPr>
          <a:xfrm>
            <a:off x="10347464" y="1621166"/>
            <a:ext cx="4142481" cy="523220"/>
          </a:xfrm>
          <a:prstGeom prst="rect">
            <a:avLst/>
          </a:prstGeom>
          <a:solidFill>
            <a:schemeClr val="bg1"/>
          </a:solidFill>
        </p:spPr>
        <p:txBody>
          <a:bodyPr wrap="none">
            <a:spAutoFit/>
          </a:bodyPr>
          <a:lstStyle/>
          <a:p>
            <a:r>
              <a:rPr lang="en-US" sz="2800" dirty="0">
                <a:solidFill>
                  <a:schemeClr val="accent2"/>
                </a:solidFill>
              </a:rPr>
              <a:t>http://</a:t>
            </a:r>
            <a:r>
              <a:rPr lang="en-US" sz="2800" dirty="0" err="1">
                <a:solidFill>
                  <a:schemeClr val="accent2"/>
                </a:solidFill>
              </a:rPr>
              <a:t>unicode.org</a:t>
            </a:r>
            <a:r>
              <a:rPr lang="en-US" sz="2800" dirty="0">
                <a:solidFill>
                  <a:schemeClr val="accent2"/>
                </a:solidFill>
              </a:rPr>
              <a:t>/charts/</a:t>
            </a:r>
          </a:p>
        </p:txBody>
      </p:sp>
    </p:spTree>
    <p:extLst>
      <p:ext uri="{BB962C8B-B14F-4D97-AF65-F5344CB8AC3E}">
        <p14:creationId xmlns:p14="http://schemas.microsoft.com/office/powerpoint/2010/main" val="1455794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D966"/>
                </a:solidFill>
              </a:rPr>
              <a:t>Caracteres</a:t>
            </a:r>
            <a:r>
              <a:rPr lang="en-US" dirty="0">
                <a:solidFill>
                  <a:srgbClr val="FFD966"/>
                </a:solidFill>
              </a:rPr>
              <a:t> Multi-Bytes</a:t>
            </a:r>
          </a:p>
        </p:txBody>
      </p:sp>
      <p:sp>
        <p:nvSpPr>
          <p:cNvPr id="3" name="Text Placeholder 2"/>
          <p:cNvSpPr>
            <a:spLocks noGrp="1"/>
          </p:cNvSpPr>
          <p:nvPr>
            <p:ph idx="1"/>
          </p:nvPr>
        </p:nvSpPr>
        <p:spPr>
          <a:xfrm>
            <a:off x="510363" y="2603500"/>
            <a:ext cx="14577337" cy="5923811"/>
          </a:xfrm>
        </p:spPr>
        <p:txBody>
          <a:bodyPr>
            <a:normAutofit/>
          </a:bodyPr>
          <a:lstStyle/>
          <a:p>
            <a:pPr marL="569913" indent="0">
              <a:spcBef>
                <a:spcPts val="1600"/>
              </a:spcBef>
              <a:buNone/>
            </a:pPr>
            <a:r>
              <a:rPr lang="es-MX" sz="2800" dirty="0"/>
              <a:t>Para representar el amplio rango de caracteres las computadoras deben saber que representamos caracteres con más de un byte.</a:t>
            </a:r>
          </a:p>
          <a:p>
            <a:pPr lvl="1">
              <a:spcBef>
                <a:spcPts val="1600"/>
              </a:spcBef>
            </a:pPr>
            <a:r>
              <a:rPr lang="es-MX" sz="2800" dirty="0"/>
              <a:t>UTF-16 – Tamaño Fijo – Dos bytes</a:t>
            </a:r>
          </a:p>
          <a:p>
            <a:pPr lvl="1">
              <a:spcBef>
                <a:spcPts val="1600"/>
              </a:spcBef>
            </a:pPr>
            <a:r>
              <a:rPr lang="es-MX" sz="2800" dirty="0"/>
              <a:t>UTF-32 – Tamaño Fijo – Cuatro Bytes</a:t>
            </a:r>
          </a:p>
          <a:p>
            <a:pPr lvl="1">
              <a:spcBef>
                <a:spcPts val="1600"/>
              </a:spcBef>
            </a:pPr>
            <a:r>
              <a:rPr lang="es-MX" sz="2800" dirty="0">
                <a:solidFill>
                  <a:srgbClr val="00FA00"/>
                </a:solidFill>
              </a:rPr>
              <a:t>UTF-8</a:t>
            </a:r>
            <a:r>
              <a:rPr lang="es-MX" sz="2800" dirty="0"/>
              <a:t> – 1-4 bytes</a:t>
            </a:r>
          </a:p>
          <a:p>
            <a:pPr marL="1154113" lvl="2" indent="0">
              <a:spcBef>
                <a:spcPts val="1600"/>
              </a:spcBef>
              <a:buNone/>
            </a:pPr>
            <a:r>
              <a:rPr lang="es-MX" dirty="0"/>
              <a:t>-  Compatible con ASCII</a:t>
            </a:r>
          </a:p>
          <a:p>
            <a:pPr marL="1154113" lvl="2" indent="0">
              <a:spcBef>
                <a:spcPts val="1600"/>
              </a:spcBef>
              <a:buNone/>
            </a:pPr>
            <a:r>
              <a:rPr lang="es-MX" dirty="0"/>
              <a:t>-  Detección automática entre ASCII y UTF-8</a:t>
            </a:r>
          </a:p>
          <a:p>
            <a:pPr marL="1611313" lvl="2" indent="-457200">
              <a:spcBef>
                <a:spcPts val="1600"/>
              </a:spcBef>
              <a:buFontTx/>
              <a:buChar char="-"/>
            </a:pPr>
            <a:r>
              <a:rPr lang="es-MX" dirty="0">
                <a:solidFill>
                  <a:srgbClr val="00FA00"/>
                </a:solidFill>
              </a:rPr>
              <a:t>UTF-8 es una práctica recomendada para</a:t>
            </a:r>
          </a:p>
          <a:p>
            <a:pPr marL="1154113" lvl="2" indent="0">
              <a:spcBef>
                <a:spcPts val="1600"/>
              </a:spcBef>
              <a:buNone/>
            </a:pPr>
            <a:r>
              <a:rPr lang="es-MX" dirty="0">
                <a:solidFill>
                  <a:srgbClr val="00FA00"/>
                </a:solidFill>
              </a:rPr>
              <a:t>	codificar datos para ser intercambiados entre sistemas</a:t>
            </a:r>
          </a:p>
        </p:txBody>
      </p:sp>
      <p:sp>
        <p:nvSpPr>
          <p:cNvPr id="4" name="TextBox 3"/>
          <p:cNvSpPr txBox="1"/>
          <p:nvPr/>
        </p:nvSpPr>
        <p:spPr>
          <a:xfrm>
            <a:off x="10669361" y="3762995"/>
            <a:ext cx="4873450" cy="461665"/>
          </a:xfrm>
          <a:prstGeom prst="rect">
            <a:avLst/>
          </a:prstGeom>
          <a:noFill/>
        </p:spPr>
        <p:txBody>
          <a:bodyPr wrap="none" rtlCol="0">
            <a:spAutoFit/>
          </a:bodyPr>
          <a:lstStyle/>
          <a:p>
            <a:r>
              <a:rPr lang="en-US" sz="2400" dirty="0">
                <a:hlinkClick r:id="rId2"/>
              </a:rPr>
              <a:t>https://es.wikipedia.org/wiki/UTF-8</a:t>
            </a:r>
            <a:endParaRPr lang="en-US" sz="2400"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5895" y="4362033"/>
            <a:ext cx="5519742" cy="3233090"/>
          </a:xfrm>
          <a:prstGeom prst="rect">
            <a:avLst/>
          </a:prstGeom>
        </p:spPr>
      </p:pic>
    </p:spTree>
    <p:extLst>
      <p:ext uri="{BB962C8B-B14F-4D97-AF65-F5344CB8AC3E}">
        <p14:creationId xmlns:p14="http://schemas.microsoft.com/office/powerpoint/2010/main" val="93144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p:nvPr/>
        </p:nvSpPr>
        <p:spPr>
          <a:xfrm>
            <a:off x="4419600" y="7689900"/>
            <a:ext cx="110939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http://www.flickr.com/photos/kitcowan/2103850699/</a:t>
            </a:r>
          </a:p>
        </p:txBody>
      </p:sp>
      <p:pic>
        <p:nvPicPr>
          <p:cNvPr id="313" name="Shape 313"/>
          <p:cNvPicPr preferRelativeResize="0"/>
          <p:nvPr/>
        </p:nvPicPr>
        <p:blipFill rotWithShape="1">
          <a:blip r:embed="rId4">
            <a:alphaModFix/>
          </a:blip>
          <a:srcRect/>
          <a:stretch/>
        </p:blipFill>
        <p:spPr>
          <a:xfrm>
            <a:off x="11449599" y="1049337"/>
            <a:ext cx="4064000" cy="6096000"/>
          </a:xfrm>
          <a:prstGeom prst="rect">
            <a:avLst/>
          </a:prstGeom>
          <a:noFill/>
          <a:ln>
            <a:noFill/>
          </a:ln>
        </p:spPr>
      </p:pic>
      <p:pic>
        <p:nvPicPr>
          <p:cNvPr id="314" name="Shape 314"/>
          <p:cNvPicPr preferRelativeResize="0"/>
          <p:nvPr/>
        </p:nvPicPr>
        <p:blipFill rotWithShape="1">
          <a:blip r:embed="rId5">
            <a:alphaModFix/>
          </a:blip>
          <a:srcRect/>
          <a:stretch/>
        </p:blipFill>
        <p:spPr>
          <a:xfrm>
            <a:off x="952500" y="1049337"/>
            <a:ext cx="7467600" cy="5130800"/>
          </a:xfrm>
          <a:prstGeom prst="rect">
            <a:avLst/>
          </a:prstGeom>
          <a:noFill/>
          <a:ln>
            <a:noFill/>
          </a:ln>
        </p:spPr>
      </p:pic>
      <p:sp>
        <p:nvSpPr>
          <p:cNvPr id="315" name="Shape 315"/>
          <p:cNvSpPr txBox="1"/>
          <p:nvPr/>
        </p:nvSpPr>
        <p:spPr>
          <a:xfrm>
            <a:off x="788988" y="6779469"/>
            <a:ext cx="9704699" cy="622199"/>
          </a:xfrm>
          <a:prstGeom prst="rect">
            <a:avLst/>
          </a:prstGeom>
          <a:noFill/>
          <a:ln>
            <a:noFill/>
          </a:ln>
        </p:spPr>
        <p:txBody>
          <a:bodyPr lIns="0" tIns="0" rIns="0" bIns="0" anchor="ctr" anchorCtr="0">
            <a:noAutofit/>
          </a:bodyPr>
          <a:lstStyle/>
          <a:p>
            <a:pPr lvl="0" algn="ctr">
              <a:buClr>
                <a:schemeClr val="lt1"/>
              </a:buClr>
              <a:buSzPct val="25000"/>
            </a:pPr>
            <a:r>
              <a:rPr lang="en-US" sz="3200" dirty="0">
                <a:hlinkClick r:id="rId6"/>
              </a:rPr>
              <a:t>https://es.wikipedia.org/wiki/Tel%C3%A9fono_de_lata</a:t>
            </a:r>
            <a:endParaRPr lang="en-US" sz="3000" u="sng" strike="noStrike" cap="none" dirty="0">
              <a:solidFill>
                <a:srgbClr val="FFFF00"/>
              </a:solidFill>
              <a:latin typeface="Arial" charset="0"/>
              <a:ea typeface="Arial" charset="0"/>
              <a:cs typeface="Arial" charset="0"/>
              <a:sym typeface="Cabin"/>
              <a:hlinkClick r:id="rId7"/>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D966"/>
                </a:solidFill>
              </a:rPr>
              <a:t>Dos </a:t>
            </a:r>
            <a:r>
              <a:rPr lang="en-US" dirty="0" err="1">
                <a:solidFill>
                  <a:srgbClr val="FFD966"/>
                </a:solidFill>
              </a:rPr>
              <a:t>Tipos</a:t>
            </a:r>
            <a:r>
              <a:rPr lang="en-US" dirty="0">
                <a:solidFill>
                  <a:srgbClr val="FFD966"/>
                </a:solidFill>
              </a:rPr>
              <a:t> de </a:t>
            </a:r>
            <a:r>
              <a:rPr lang="en-US" dirty="0" err="1">
                <a:solidFill>
                  <a:srgbClr val="FFD966"/>
                </a:solidFill>
              </a:rPr>
              <a:t>Cadenas</a:t>
            </a:r>
            <a:r>
              <a:rPr lang="en-US" dirty="0">
                <a:solidFill>
                  <a:srgbClr val="FFD966"/>
                </a:solidFill>
              </a:rPr>
              <a:t> </a:t>
            </a:r>
            <a:r>
              <a:rPr lang="en-US" dirty="0" err="1">
                <a:solidFill>
                  <a:srgbClr val="FFD966"/>
                </a:solidFill>
              </a:rPr>
              <a:t>en</a:t>
            </a:r>
            <a:r>
              <a:rPr lang="en-US" dirty="0">
                <a:solidFill>
                  <a:srgbClr val="FFD966"/>
                </a:solidFill>
              </a:rPr>
              <a:t> Python</a:t>
            </a:r>
          </a:p>
        </p:txBody>
      </p:sp>
      <p:sp>
        <p:nvSpPr>
          <p:cNvPr id="5" name="TextBox 4"/>
          <p:cNvSpPr txBox="1"/>
          <p:nvPr/>
        </p:nvSpPr>
        <p:spPr>
          <a:xfrm>
            <a:off x="8719694" y="2723853"/>
            <a:ext cx="6284186" cy="4031873"/>
          </a:xfrm>
          <a:prstGeom prst="rect">
            <a:avLst/>
          </a:prstGeom>
          <a:noFill/>
        </p:spPr>
        <p:txBody>
          <a:bodyPr wrap="square" rtlCol="0">
            <a:spAutoFit/>
          </a:bodyPr>
          <a:lstStyle/>
          <a:p>
            <a:r>
              <a:rPr lang="en-US" sz="3200" dirty="0">
                <a:solidFill>
                  <a:srgbClr val="FF40FF"/>
                </a:solidFill>
                <a:latin typeface="Courier" charset="0"/>
                <a:ea typeface="Courier" charset="0"/>
                <a:cs typeface="Courier" charset="0"/>
              </a:rPr>
              <a:t>Python 3.5.1</a:t>
            </a:r>
          </a:p>
          <a:p>
            <a:r>
              <a:rPr lang="en-US" sz="3200" dirty="0">
                <a:solidFill>
                  <a:schemeClr val="bg1"/>
                </a:solidFill>
                <a:latin typeface="Courier" charset="0"/>
                <a:ea typeface="Courier" charset="0"/>
                <a:cs typeface="Courier" charset="0"/>
              </a:rPr>
              <a:t>&gt;&gt;&gt; x = '이광춘'</a:t>
            </a:r>
          </a:p>
          <a:p>
            <a:r>
              <a:rPr lang="en-US" sz="3200" dirty="0">
                <a:solidFill>
                  <a:schemeClr val="bg1"/>
                </a:solidFill>
                <a:latin typeface="Courier" charset="0"/>
                <a:ea typeface="Courier" charset="0"/>
                <a:cs typeface="Courier" charset="0"/>
              </a:rPr>
              <a:t>&gt;&gt;&gt; type(x)</a:t>
            </a:r>
          </a:p>
          <a:p>
            <a:r>
              <a:rPr lang="en-US" sz="3200" dirty="0">
                <a:solidFill>
                  <a:schemeClr val="bg1"/>
                </a:solidFill>
                <a:latin typeface="Courier" charset="0"/>
                <a:ea typeface="Courier" charset="0"/>
                <a:cs typeface="Courier" charset="0"/>
              </a:rPr>
              <a:t>&lt;class '</a:t>
            </a:r>
            <a:r>
              <a:rPr lang="en-US" sz="3200" dirty="0" err="1">
                <a:solidFill>
                  <a:schemeClr val="bg1"/>
                </a:solidFill>
                <a:latin typeface="Courier" charset="0"/>
                <a:ea typeface="Courier" charset="0"/>
                <a:cs typeface="Courier" charset="0"/>
              </a:rPr>
              <a:t>str</a:t>
            </a:r>
            <a:r>
              <a:rPr lang="en-US" sz="3200" dirty="0">
                <a:solidFill>
                  <a:schemeClr val="bg1"/>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u'이광춘</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00FA00"/>
                </a:solidFill>
                <a:latin typeface="Courier" charset="0"/>
                <a:ea typeface="Courier" charset="0"/>
                <a:cs typeface="Courier" charset="0"/>
              </a:rPr>
              <a:t>&lt;class '</a:t>
            </a:r>
            <a:r>
              <a:rPr lang="en-US" sz="3200" dirty="0" err="1">
                <a:solidFill>
                  <a:srgbClr val="00FA00"/>
                </a:solidFill>
                <a:latin typeface="Courier" charset="0"/>
                <a:ea typeface="Courier" charset="0"/>
                <a:cs typeface="Courier" charset="0"/>
              </a:rPr>
              <a:t>str</a:t>
            </a:r>
            <a:r>
              <a:rPr lang="en-US" sz="3200" dirty="0">
                <a:solidFill>
                  <a:srgbClr val="00FA00"/>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a:t>
            </a:r>
          </a:p>
        </p:txBody>
      </p:sp>
      <p:sp>
        <p:nvSpPr>
          <p:cNvPr id="6" name="TextBox 5"/>
          <p:cNvSpPr txBox="1"/>
          <p:nvPr/>
        </p:nvSpPr>
        <p:spPr>
          <a:xfrm>
            <a:off x="1784869" y="2723853"/>
            <a:ext cx="6360160" cy="4031873"/>
          </a:xfrm>
          <a:prstGeom prst="rect">
            <a:avLst/>
          </a:prstGeom>
          <a:noFill/>
        </p:spPr>
        <p:txBody>
          <a:bodyPr wrap="square" rtlCol="0">
            <a:spAutoFit/>
          </a:bodyPr>
          <a:lstStyle/>
          <a:p>
            <a:r>
              <a:rPr lang="en-US" sz="3200" dirty="0">
                <a:solidFill>
                  <a:srgbClr val="FF40FF"/>
                </a:solidFill>
                <a:latin typeface="Courier" charset="0"/>
                <a:ea typeface="Courier" charset="0"/>
                <a:cs typeface="Courier" charset="0"/>
              </a:rPr>
              <a:t>Python 2.7.10 </a:t>
            </a:r>
          </a:p>
          <a:p>
            <a:r>
              <a:rPr lang="en-US" sz="3200" dirty="0">
                <a:solidFill>
                  <a:schemeClr val="bg1"/>
                </a:solidFill>
                <a:latin typeface="Courier" charset="0"/>
                <a:ea typeface="Courier" charset="0"/>
                <a:cs typeface="Courier" charset="0"/>
              </a:rPr>
              <a:t>&gt;&gt;&gt; x = '이광춘'</a:t>
            </a:r>
          </a:p>
          <a:p>
            <a:r>
              <a:rPr lang="en-US" sz="3200" dirty="0">
                <a:solidFill>
                  <a:schemeClr val="bg1"/>
                </a:solidFill>
                <a:latin typeface="Courier" charset="0"/>
                <a:ea typeface="Courier" charset="0"/>
                <a:cs typeface="Courier" charset="0"/>
              </a:rPr>
              <a:t>&gt;&gt;&gt; type(x)</a:t>
            </a:r>
          </a:p>
          <a:p>
            <a:r>
              <a:rPr lang="en-US" sz="3200" dirty="0">
                <a:solidFill>
                  <a:schemeClr val="bg1"/>
                </a:solidFill>
                <a:latin typeface="Courier" charset="0"/>
                <a:ea typeface="Courier" charset="0"/>
                <a:cs typeface="Courier" charset="0"/>
              </a:rPr>
              <a:t>&lt;type '</a:t>
            </a:r>
            <a:r>
              <a:rPr lang="en-US" sz="3200" dirty="0" err="1">
                <a:solidFill>
                  <a:schemeClr val="bg1"/>
                </a:solidFill>
                <a:latin typeface="Courier" charset="0"/>
                <a:ea typeface="Courier" charset="0"/>
                <a:cs typeface="Courier" charset="0"/>
              </a:rPr>
              <a:t>str</a:t>
            </a:r>
            <a:r>
              <a:rPr lang="en-US" sz="3200" dirty="0">
                <a:solidFill>
                  <a:schemeClr val="bg1"/>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u'이광춘</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00FA00"/>
                </a:solidFill>
                <a:latin typeface="Courier" charset="0"/>
                <a:ea typeface="Courier" charset="0"/>
                <a:cs typeface="Courier" charset="0"/>
              </a:rPr>
              <a:t>&lt;type '</a:t>
            </a:r>
            <a:r>
              <a:rPr lang="en-US" sz="3200" dirty="0" err="1">
                <a:solidFill>
                  <a:srgbClr val="00FA00"/>
                </a:solidFill>
                <a:latin typeface="Courier" charset="0"/>
                <a:ea typeface="Courier" charset="0"/>
                <a:cs typeface="Courier" charset="0"/>
              </a:rPr>
              <a:t>unicode</a:t>
            </a:r>
            <a:r>
              <a:rPr lang="en-US" sz="3200" dirty="0">
                <a:solidFill>
                  <a:srgbClr val="00FA00"/>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a:t>
            </a:r>
          </a:p>
        </p:txBody>
      </p:sp>
      <p:sp>
        <p:nvSpPr>
          <p:cNvPr id="7" name="TextBox 6"/>
          <p:cNvSpPr txBox="1"/>
          <p:nvPr/>
        </p:nvSpPr>
        <p:spPr>
          <a:xfrm>
            <a:off x="4413300" y="7366599"/>
            <a:ext cx="7416800" cy="1200329"/>
          </a:xfrm>
          <a:prstGeom prst="rect">
            <a:avLst/>
          </a:prstGeom>
          <a:noFill/>
        </p:spPr>
        <p:txBody>
          <a:bodyPr wrap="square" rtlCol="0">
            <a:spAutoFit/>
          </a:bodyPr>
          <a:lstStyle/>
          <a:p>
            <a:r>
              <a:rPr lang="en-US" sz="3600" dirty="0" err="1">
                <a:solidFill>
                  <a:srgbClr val="00FA00"/>
                </a:solidFill>
              </a:rPr>
              <a:t>En</a:t>
            </a:r>
            <a:r>
              <a:rPr lang="en-US" sz="3600" dirty="0">
                <a:solidFill>
                  <a:srgbClr val="00FA00"/>
                </a:solidFill>
              </a:rPr>
              <a:t> Python 3, </a:t>
            </a:r>
            <a:r>
              <a:rPr lang="en-US" sz="3600" dirty="0" err="1">
                <a:solidFill>
                  <a:srgbClr val="00FA00"/>
                </a:solidFill>
              </a:rPr>
              <a:t>todas</a:t>
            </a:r>
            <a:r>
              <a:rPr lang="en-US" sz="3600" dirty="0">
                <a:solidFill>
                  <a:srgbClr val="00FA00"/>
                </a:solidFill>
              </a:rPr>
              <a:t> las </a:t>
            </a:r>
            <a:r>
              <a:rPr lang="en-US" sz="3600" dirty="0" err="1">
                <a:solidFill>
                  <a:srgbClr val="00FA00"/>
                </a:solidFill>
              </a:rPr>
              <a:t>cadenas</a:t>
            </a:r>
            <a:r>
              <a:rPr lang="en-US" sz="3600" dirty="0">
                <a:solidFill>
                  <a:srgbClr val="00FA00"/>
                </a:solidFill>
              </a:rPr>
              <a:t> son Unicode</a:t>
            </a:r>
          </a:p>
        </p:txBody>
      </p:sp>
    </p:spTree>
    <p:extLst>
      <p:ext uri="{BB962C8B-B14F-4D97-AF65-F5344CB8AC3E}">
        <p14:creationId xmlns:p14="http://schemas.microsoft.com/office/powerpoint/2010/main" val="1090407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D966"/>
                </a:solidFill>
              </a:rPr>
              <a:t>Python 2 versus Python 3</a:t>
            </a:r>
          </a:p>
        </p:txBody>
      </p:sp>
      <p:sp>
        <p:nvSpPr>
          <p:cNvPr id="5" name="TextBox 4"/>
          <p:cNvSpPr txBox="1"/>
          <p:nvPr/>
        </p:nvSpPr>
        <p:spPr>
          <a:xfrm>
            <a:off x="8740703" y="2734810"/>
            <a:ext cx="4922974" cy="5016758"/>
          </a:xfrm>
          <a:prstGeom prst="rect">
            <a:avLst/>
          </a:prstGeom>
          <a:noFill/>
        </p:spPr>
        <p:txBody>
          <a:bodyPr wrap="square" rtlCol="0">
            <a:spAutoFit/>
          </a:bodyPr>
          <a:lstStyle/>
          <a:p>
            <a:r>
              <a:rPr lang="en-US" sz="3200" dirty="0">
                <a:solidFill>
                  <a:srgbClr val="FF40FF"/>
                </a:solidFill>
                <a:latin typeface="Courier" charset="0"/>
                <a:ea typeface="Courier" charset="0"/>
                <a:cs typeface="Courier" charset="0"/>
              </a:rPr>
              <a:t>Python 3.5.1</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b'abc</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FFC000"/>
                </a:solidFill>
                <a:latin typeface="Courier" charset="0"/>
                <a:ea typeface="Courier" charset="0"/>
                <a:cs typeface="Courier" charset="0"/>
              </a:rPr>
              <a:t>&lt;class 'bytes'&gt;</a:t>
            </a:r>
          </a:p>
          <a:p>
            <a:r>
              <a:rPr lang="en-US" sz="3200" dirty="0">
                <a:solidFill>
                  <a:schemeClr val="bg1"/>
                </a:solidFill>
                <a:latin typeface="Courier" charset="0"/>
                <a:ea typeface="Courier" charset="0"/>
                <a:cs typeface="Courier" charset="0"/>
              </a:rPr>
              <a:t>&gt;&gt;&gt; x = '이광춘'</a:t>
            </a:r>
          </a:p>
          <a:p>
            <a:r>
              <a:rPr lang="en-US" sz="3200" dirty="0">
                <a:solidFill>
                  <a:schemeClr val="bg1"/>
                </a:solidFill>
                <a:latin typeface="Courier" charset="0"/>
                <a:ea typeface="Courier" charset="0"/>
                <a:cs typeface="Courier" charset="0"/>
              </a:rPr>
              <a:t>&gt;&gt;&gt; type(x)</a:t>
            </a:r>
          </a:p>
          <a:p>
            <a:r>
              <a:rPr lang="en-US" sz="3200" dirty="0">
                <a:solidFill>
                  <a:schemeClr val="bg1"/>
                </a:solidFill>
                <a:latin typeface="Courier" charset="0"/>
                <a:ea typeface="Courier" charset="0"/>
                <a:cs typeface="Courier" charset="0"/>
              </a:rPr>
              <a:t>&lt;class '</a:t>
            </a:r>
            <a:r>
              <a:rPr lang="en-US" sz="3200" dirty="0" err="1">
                <a:solidFill>
                  <a:schemeClr val="bg1"/>
                </a:solidFill>
                <a:latin typeface="Courier" charset="0"/>
                <a:ea typeface="Courier" charset="0"/>
                <a:cs typeface="Courier" charset="0"/>
              </a:rPr>
              <a:t>str</a:t>
            </a:r>
            <a:r>
              <a:rPr lang="en-US" sz="3200" dirty="0">
                <a:solidFill>
                  <a:schemeClr val="bg1"/>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u'이광춘</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00FA00"/>
                </a:solidFill>
                <a:latin typeface="Courier" charset="0"/>
                <a:ea typeface="Courier" charset="0"/>
                <a:cs typeface="Courier" charset="0"/>
              </a:rPr>
              <a:t>&lt;class '</a:t>
            </a:r>
            <a:r>
              <a:rPr lang="en-US" sz="3200" dirty="0" err="1">
                <a:solidFill>
                  <a:srgbClr val="00FA00"/>
                </a:solidFill>
                <a:latin typeface="Courier" charset="0"/>
                <a:ea typeface="Courier" charset="0"/>
                <a:cs typeface="Courier" charset="0"/>
              </a:rPr>
              <a:t>str</a:t>
            </a:r>
            <a:r>
              <a:rPr lang="en-US" sz="3200" dirty="0">
                <a:solidFill>
                  <a:srgbClr val="00FA00"/>
                </a:solidFill>
                <a:latin typeface="Courier" charset="0"/>
                <a:ea typeface="Courier" charset="0"/>
                <a:cs typeface="Courier" charset="0"/>
              </a:rPr>
              <a:t>'&gt;</a:t>
            </a:r>
          </a:p>
        </p:txBody>
      </p:sp>
      <p:sp>
        <p:nvSpPr>
          <p:cNvPr id="6" name="TextBox 5"/>
          <p:cNvSpPr txBox="1"/>
          <p:nvPr/>
        </p:nvSpPr>
        <p:spPr>
          <a:xfrm>
            <a:off x="1787086" y="2723853"/>
            <a:ext cx="5280302" cy="5016758"/>
          </a:xfrm>
          <a:prstGeom prst="rect">
            <a:avLst/>
          </a:prstGeom>
          <a:noFill/>
        </p:spPr>
        <p:txBody>
          <a:bodyPr wrap="square" rtlCol="0">
            <a:spAutoFit/>
          </a:bodyPr>
          <a:lstStyle/>
          <a:p>
            <a:r>
              <a:rPr lang="en-US" sz="3200" dirty="0">
                <a:solidFill>
                  <a:srgbClr val="FF40FF"/>
                </a:solidFill>
                <a:latin typeface="Courier" charset="0"/>
                <a:ea typeface="Courier" charset="0"/>
                <a:cs typeface="Courier" charset="0"/>
              </a:rPr>
              <a:t>Python 2.7.10 </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b'abc</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FFC000"/>
                </a:solidFill>
                <a:latin typeface="Courier" charset="0"/>
                <a:ea typeface="Courier" charset="0"/>
                <a:cs typeface="Courier" charset="0"/>
              </a:rPr>
              <a:t>&lt;type '</a:t>
            </a:r>
            <a:r>
              <a:rPr lang="en-US" sz="3200" dirty="0" err="1">
                <a:solidFill>
                  <a:srgbClr val="FFC000"/>
                </a:solidFill>
                <a:latin typeface="Courier" charset="0"/>
                <a:ea typeface="Courier" charset="0"/>
                <a:cs typeface="Courier" charset="0"/>
              </a:rPr>
              <a:t>str</a:t>
            </a:r>
            <a:r>
              <a:rPr lang="en-US" sz="3200" dirty="0">
                <a:solidFill>
                  <a:srgbClr val="FFC000"/>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x = '이광춘'</a:t>
            </a:r>
          </a:p>
          <a:p>
            <a:r>
              <a:rPr lang="en-US" sz="3200" dirty="0">
                <a:solidFill>
                  <a:schemeClr val="bg1"/>
                </a:solidFill>
                <a:latin typeface="Courier" charset="0"/>
                <a:ea typeface="Courier" charset="0"/>
                <a:cs typeface="Courier" charset="0"/>
              </a:rPr>
              <a:t>&gt;&gt;&gt; type(x)</a:t>
            </a:r>
          </a:p>
          <a:p>
            <a:r>
              <a:rPr lang="en-US" sz="3200" dirty="0">
                <a:solidFill>
                  <a:schemeClr val="bg1"/>
                </a:solidFill>
                <a:latin typeface="Courier" charset="0"/>
                <a:ea typeface="Courier" charset="0"/>
                <a:cs typeface="Courier" charset="0"/>
              </a:rPr>
              <a:t>&lt;type '</a:t>
            </a:r>
            <a:r>
              <a:rPr lang="en-US" sz="3200" dirty="0" err="1">
                <a:solidFill>
                  <a:schemeClr val="bg1"/>
                </a:solidFill>
                <a:latin typeface="Courier" charset="0"/>
                <a:ea typeface="Courier" charset="0"/>
                <a:cs typeface="Courier" charset="0"/>
              </a:rPr>
              <a:t>str</a:t>
            </a:r>
            <a:r>
              <a:rPr lang="en-US" sz="3200" dirty="0">
                <a:solidFill>
                  <a:schemeClr val="bg1"/>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u'이광춘</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00FA00"/>
                </a:solidFill>
                <a:latin typeface="Courier" charset="0"/>
                <a:ea typeface="Courier" charset="0"/>
                <a:cs typeface="Courier" charset="0"/>
              </a:rPr>
              <a:t>&lt;type '</a:t>
            </a:r>
            <a:r>
              <a:rPr lang="en-US" sz="3200" dirty="0" err="1">
                <a:solidFill>
                  <a:srgbClr val="00FA00"/>
                </a:solidFill>
                <a:latin typeface="Courier" charset="0"/>
                <a:ea typeface="Courier" charset="0"/>
                <a:cs typeface="Courier" charset="0"/>
              </a:rPr>
              <a:t>unicode</a:t>
            </a:r>
            <a:r>
              <a:rPr lang="en-US" sz="3200" dirty="0">
                <a:solidFill>
                  <a:srgbClr val="00FA00"/>
                </a:solidFill>
                <a:latin typeface="Courier" charset="0"/>
                <a:ea typeface="Courier" charset="0"/>
                <a:cs typeface="Courier" charset="0"/>
              </a:rPr>
              <a:t>'&gt;</a:t>
            </a:r>
          </a:p>
        </p:txBody>
      </p:sp>
    </p:spTree>
    <p:extLst>
      <p:ext uri="{BB962C8B-B14F-4D97-AF65-F5344CB8AC3E}">
        <p14:creationId xmlns:p14="http://schemas.microsoft.com/office/powerpoint/2010/main" val="1992791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D966"/>
                </a:solidFill>
              </a:rPr>
              <a:t>Python 3 y Unicode</a:t>
            </a:r>
          </a:p>
        </p:txBody>
      </p:sp>
      <p:sp>
        <p:nvSpPr>
          <p:cNvPr id="3" name="Text Placeholder 2"/>
          <p:cNvSpPr>
            <a:spLocks noGrp="1"/>
          </p:cNvSpPr>
          <p:nvPr>
            <p:ph idx="1"/>
          </p:nvPr>
        </p:nvSpPr>
        <p:spPr>
          <a:xfrm>
            <a:off x="1155700" y="2603500"/>
            <a:ext cx="7329081" cy="5702399"/>
          </a:xfrm>
        </p:spPr>
        <p:txBody>
          <a:bodyPr>
            <a:normAutofit fontScale="62500" lnSpcReduction="20000"/>
          </a:bodyPr>
          <a:lstStyle/>
          <a:p>
            <a:r>
              <a:rPr lang="es-MX" dirty="0"/>
              <a:t>En Python 3, internamente, todas las cadenas son UNICODE .</a:t>
            </a:r>
          </a:p>
          <a:p>
            <a:r>
              <a:rPr lang="es-MX" dirty="0"/>
              <a:t>Trabajando con variables de cadenas en programas de Python y leyendo datos de archivos simplemente “funciona”. </a:t>
            </a:r>
          </a:p>
          <a:p>
            <a:r>
              <a:rPr lang="es-MX" dirty="0"/>
              <a:t>Cuando hablamos con un recurso en la red utilizando sockets o hablamos a una base de datos tenemos que codificar y decodificar los datos (usualmente a UTF-8)</a:t>
            </a:r>
          </a:p>
        </p:txBody>
      </p:sp>
      <p:sp>
        <p:nvSpPr>
          <p:cNvPr id="5" name="TextBox 4"/>
          <p:cNvSpPr txBox="1"/>
          <p:nvPr/>
        </p:nvSpPr>
        <p:spPr>
          <a:xfrm>
            <a:off x="10164726" y="2723853"/>
            <a:ext cx="4922974" cy="5016758"/>
          </a:xfrm>
          <a:prstGeom prst="rect">
            <a:avLst/>
          </a:prstGeom>
          <a:noFill/>
        </p:spPr>
        <p:txBody>
          <a:bodyPr wrap="square" rtlCol="0">
            <a:spAutoFit/>
          </a:bodyPr>
          <a:lstStyle/>
          <a:p>
            <a:r>
              <a:rPr lang="en-US" sz="3200" dirty="0">
                <a:solidFill>
                  <a:srgbClr val="FF40FF"/>
                </a:solidFill>
                <a:latin typeface="Courier" charset="0"/>
                <a:ea typeface="Courier" charset="0"/>
                <a:cs typeface="Courier" charset="0"/>
              </a:rPr>
              <a:t>Python 3.5.1</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b'abc</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FFC000"/>
                </a:solidFill>
                <a:latin typeface="Courier" charset="0"/>
                <a:ea typeface="Courier" charset="0"/>
                <a:cs typeface="Courier" charset="0"/>
              </a:rPr>
              <a:t>&lt;class 'bytes'&gt;</a:t>
            </a:r>
          </a:p>
          <a:p>
            <a:r>
              <a:rPr lang="en-US" sz="3200" dirty="0">
                <a:solidFill>
                  <a:schemeClr val="bg1"/>
                </a:solidFill>
                <a:latin typeface="Courier" charset="0"/>
                <a:ea typeface="Courier" charset="0"/>
                <a:cs typeface="Courier" charset="0"/>
              </a:rPr>
              <a:t>&gt;&gt;&gt; x = '이광춘'</a:t>
            </a:r>
          </a:p>
          <a:p>
            <a:r>
              <a:rPr lang="en-US" sz="3200" dirty="0">
                <a:solidFill>
                  <a:schemeClr val="bg1"/>
                </a:solidFill>
                <a:latin typeface="Courier" charset="0"/>
                <a:ea typeface="Courier" charset="0"/>
                <a:cs typeface="Courier" charset="0"/>
              </a:rPr>
              <a:t>&gt;&gt;&gt; type(x)</a:t>
            </a:r>
          </a:p>
          <a:p>
            <a:r>
              <a:rPr lang="en-US" sz="3200" dirty="0">
                <a:solidFill>
                  <a:schemeClr val="bg1"/>
                </a:solidFill>
                <a:latin typeface="Courier" charset="0"/>
                <a:ea typeface="Courier" charset="0"/>
                <a:cs typeface="Courier" charset="0"/>
              </a:rPr>
              <a:t>&lt;class '</a:t>
            </a:r>
            <a:r>
              <a:rPr lang="en-US" sz="3200" dirty="0" err="1">
                <a:solidFill>
                  <a:schemeClr val="bg1"/>
                </a:solidFill>
                <a:latin typeface="Courier" charset="0"/>
                <a:ea typeface="Courier" charset="0"/>
                <a:cs typeface="Courier" charset="0"/>
              </a:rPr>
              <a:t>str</a:t>
            </a:r>
            <a:r>
              <a:rPr lang="en-US" sz="3200" dirty="0">
                <a:solidFill>
                  <a:schemeClr val="bg1"/>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u'이광춘</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00FA00"/>
                </a:solidFill>
                <a:latin typeface="Courier" charset="0"/>
                <a:ea typeface="Courier" charset="0"/>
                <a:cs typeface="Courier" charset="0"/>
              </a:rPr>
              <a:t>&lt;class '</a:t>
            </a:r>
            <a:r>
              <a:rPr lang="en-US" sz="3200" dirty="0" err="1">
                <a:solidFill>
                  <a:srgbClr val="00FA00"/>
                </a:solidFill>
                <a:latin typeface="Courier" charset="0"/>
                <a:ea typeface="Courier" charset="0"/>
                <a:cs typeface="Courier" charset="0"/>
              </a:rPr>
              <a:t>str</a:t>
            </a:r>
            <a:r>
              <a:rPr lang="en-US" sz="3200" dirty="0">
                <a:solidFill>
                  <a:srgbClr val="00FA00"/>
                </a:solidFill>
                <a:latin typeface="Courier" charset="0"/>
                <a:ea typeface="Courier" charset="0"/>
                <a:cs typeface="Courier" charset="0"/>
              </a:rPr>
              <a:t>'&gt;</a:t>
            </a:r>
          </a:p>
        </p:txBody>
      </p:sp>
    </p:spTree>
    <p:extLst>
      <p:ext uri="{BB962C8B-B14F-4D97-AF65-F5344CB8AC3E}">
        <p14:creationId xmlns:p14="http://schemas.microsoft.com/office/powerpoint/2010/main" val="984503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D966"/>
                </a:solidFill>
              </a:rPr>
              <a:t>Cadenas</a:t>
            </a:r>
            <a:r>
              <a:rPr lang="en-US" dirty="0">
                <a:solidFill>
                  <a:srgbClr val="FFD966"/>
                </a:solidFill>
              </a:rPr>
              <a:t> de Python a Bytes</a:t>
            </a:r>
          </a:p>
        </p:txBody>
      </p:sp>
      <p:sp>
        <p:nvSpPr>
          <p:cNvPr id="3" name="Text Placeholder 2"/>
          <p:cNvSpPr>
            <a:spLocks noGrp="1"/>
          </p:cNvSpPr>
          <p:nvPr>
            <p:ph idx="1"/>
          </p:nvPr>
        </p:nvSpPr>
        <p:spPr>
          <a:xfrm>
            <a:off x="952104" y="1989724"/>
            <a:ext cx="14856933" cy="5702399"/>
          </a:xfrm>
        </p:spPr>
        <p:txBody>
          <a:bodyPr>
            <a:normAutofit/>
          </a:bodyPr>
          <a:lstStyle/>
          <a:p>
            <a:r>
              <a:rPr lang="es-MX" sz="3600" dirty="0"/>
              <a:t>Cuando hablamos con un recurso externo como un socket de red enviamos bytes, así que necesitamos codificar las cadenas de Python 3 en una codificación específica de caracteres.</a:t>
            </a:r>
          </a:p>
          <a:p>
            <a:r>
              <a:rPr lang="es-MX" sz="3600" dirty="0"/>
              <a:t>Cuando leemos datos de una fuente externa, debemos decodificarlos basados en un set de caracteres de modo que sean representados propiamente en Python 3 como una cadena.</a:t>
            </a:r>
          </a:p>
        </p:txBody>
      </p:sp>
      <p:sp>
        <p:nvSpPr>
          <p:cNvPr id="4" name="Shape 661"/>
          <p:cNvSpPr txBox="1"/>
          <p:nvPr/>
        </p:nvSpPr>
        <p:spPr>
          <a:xfrm>
            <a:off x="4656942" y="5284578"/>
            <a:ext cx="7447259" cy="3200438"/>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New"/>
                <a:cs typeface="Courier"/>
                <a:sym typeface="Courier New"/>
              </a:rPr>
              <a:t>while True:</a:t>
            </a:r>
          </a:p>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New"/>
                <a:cs typeface="Courier"/>
                <a:sym typeface="Courier New"/>
              </a:rPr>
              <a:t>    </a:t>
            </a:r>
            <a:r>
              <a:rPr lang="en-US" sz="2800" i="0" u="none" strike="noStrike" cap="none" dirty="0" err="1">
                <a:solidFill>
                  <a:srgbClr val="FFC000"/>
                </a:solidFill>
                <a:latin typeface="Courier"/>
                <a:ea typeface="Courier New"/>
                <a:cs typeface="Courier"/>
                <a:sym typeface="Courier New"/>
              </a:rPr>
              <a:t>datos</a:t>
            </a:r>
            <a:r>
              <a:rPr lang="en-US" sz="2800" i="0" u="none" strike="noStrike" cap="none" dirty="0">
                <a:solidFill>
                  <a:srgbClr val="FFFF00"/>
                </a:solidFill>
                <a:latin typeface="Courier"/>
                <a:ea typeface="Courier New"/>
                <a:cs typeface="Courier"/>
                <a:sym typeface="Courier New"/>
              </a:rPr>
              <a:t> = </a:t>
            </a:r>
            <a:r>
              <a:rPr lang="en-US" sz="2800" i="0" u="none" strike="noStrike" cap="none" dirty="0" err="1">
                <a:solidFill>
                  <a:srgbClr val="FFFF00"/>
                </a:solidFill>
                <a:latin typeface="Courier"/>
                <a:ea typeface="Courier New"/>
                <a:cs typeface="Courier"/>
                <a:sym typeface="Courier New"/>
              </a:rPr>
              <a:t>mysock.recv</a:t>
            </a:r>
            <a:r>
              <a:rPr lang="en-US" sz="2800" i="0" u="none" strike="noStrike" cap="none" dirty="0">
                <a:solidFill>
                  <a:srgbClr val="FFFF00"/>
                </a:solidFill>
                <a:latin typeface="Courier"/>
                <a:ea typeface="Courier New"/>
                <a:cs typeface="Courier"/>
                <a:sym typeface="Courier New"/>
              </a:rPr>
              <a:t>(512)</a:t>
            </a:r>
          </a:p>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New"/>
                <a:cs typeface="Courier"/>
                <a:sym typeface="Courier New"/>
              </a:rPr>
              <a:t>    if ( </a:t>
            </a:r>
            <a:r>
              <a:rPr lang="en-US" sz="2800" i="0" u="none" strike="noStrike" cap="none" dirty="0" err="1">
                <a:solidFill>
                  <a:srgbClr val="FFFF00"/>
                </a:solidFill>
                <a:latin typeface="Courier"/>
                <a:ea typeface="Courier New"/>
                <a:cs typeface="Courier"/>
                <a:sym typeface="Courier New"/>
              </a:rPr>
              <a:t>len</a:t>
            </a:r>
            <a:r>
              <a:rPr lang="en-US" sz="2800" i="0" u="none" strike="noStrike" cap="none" dirty="0">
                <a:solidFill>
                  <a:srgbClr val="FFFF00"/>
                </a:solidFill>
                <a:latin typeface="Courier"/>
                <a:ea typeface="Courier New"/>
                <a:cs typeface="Courier"/>
                <a:sym typeface="Courier New"/>
              </a:rPr>
              <a:t>(</a:t>
            </a:r>
            <a:r>
              <a:rPr lang="en-US" sz="2800" i="0" u="none" strike="noStrike" cap="none" dirty="0" err="1">
                <a:solidFill>
                  <a:srgbClr val="FFC000"/>
                </a:solidFill>
                <a:latin typeface="Courier"/>
                <a:ea typeface="Courier New"/>
                <a:cs typeface="Courier"/>
                <a:sym typeface="Courier New"/>
              </a:rPr>
              <a:t>datos</a:t>
            </a:r>
            <a:r>
              <a:rPr lang="en-US" sz="2800" i="0" u="none" strike="noStrike" cap="none" dirty="0">
                <a:solidFill>
                  <a:srgbClr val="FFFF00"/>
                </a:solidFill>
                <a:latin typeface="Courier"/>
                <a:ea typeface="Courier New"/>
                <a:cs typeface="Courier"/>
                <a:sym typeface="Courier New"/>
              </a:rPr>
              <a:t>) &lt; 1 ) :</a:t>
            </a:r>
          </a:p>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New"/>
                <a:cs typeface="Courier"/>
                <a:sym typeface="Courier New"/>
              </a:rPr>
              <a:t>        break</a:t>
            </a:r>
          </a:p>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New"/>
                <a:cs typeface="Courier"/>
                <a:sym typeface="Courier New"/>
              </a:rPr>
              <a:t>    </a:t>
            </a:r>
            <a:r>
              <a:rPr lang="en-US" sz="2800" i="0" u="none" strike="noStrike" cap="none" dirty="0" err="1">
                <a:solidFill>
                  <a:srgbClr val="FFFF00"/>
                </a:solidFill>
                <a:latin typeface="Courier"/>
                <a:ea typeface="Courier New"/>
                <a:cs typeface="Courier"/>
                <a:sym typeface="Courier New"/>
              </a:rPr>
              <a:t>mystring</a:t>
            </a:r>
            <a:r>
              <a:rPr lang="en-US" sz="2800" i="0" u="none" strike="noStrike" cap="none" dirty="0">
                <a:solidFill>
                  <a:srgbClr val="FFFF00"/>
                </a:solidFill>
                <a:latin typeface="Courier"/>
                <a:ea typeface="Courier New"/>
                <a:cs typeface="Courier"/>
                <a:sym typeface="Courier New"/>
              </a:rPr>
              <a:t> = </a:t>
            </a:r>
            <a:r>
              <a:rPr lang="en-US" sz="2800" i="0" u="none" strike="noStrike" cap="none" dirty="0" err="1">
                <a:solidFill>
                  <a:srgbClr val="FFC000"/>
                </a:solidFill>
                <a:latin typeface="Courier"/>
                <a:ea typeface="Courier New"/>
                <a:cs typeface="Courier"/>
                <a:sym typeface="Courier New"/>
              </a:rPr>
              <a:t>datos</a:t>
            </a:r>
            <a:r>
              <a:rPr lang="en-US" sz="2800" i="0" u="none" strike="noStrike" cap="none" dirty="0" err="1">
                <a:solidFill>
                  <a:srgbClr val="FFFF00"/>
                </a:solidFill>
                <a:latin typeface="Courier"/>
                <a:ea typeface="Courier New"/>
                <a:cs typeface="Courier"/>
                <a:sym typeface="Courier New"/>
              </a:rPr>
              <a:t>.</a:t>
            </a:r>
            <a:r>
              <a:rPr lang="en-US" sz="2800" i="0" u="none" strike="noStrike" cap="none" dirty="0" err="1">
                <a:solidFill>
                  <a:srgbClr val="00FA00"/>
                </a:solidFill>
                <a:latin typeface="Courier"/>
                <a:ea typeface="Courier New"/>
                <a:cs typeface="Courier"/>
                <a:sym typeface="Courier New"/>
              </a:rPr>
              <a:t>decode</a:t>
            </a:r>
            <a:r>
              <a:rPr lang="en-US" sz="2800" i="0" u="none" strike="noStrike" cap="none" dirty="0">
                <a:solidFill>
                  <a:srgbClr val="00FA00"/>
                </a:solidFill>
                <a:latin typeface="Courier"/>
                <a:ea typeface="Courier New"/>
                <a:cs typeface="Courier"/>
                <a:sym typeface="Courier New"/>
              </a:rPr>
              <a:t>()</a:t>
            </a:r>
            <a:endParaRPr lang="en-US" sz="2800" dirty="0">
              <a:solidFill>
                <a:srgbClr val="FFFF00"/>
              </a:solidFill>
              <a:latin typeface="Courier"/>
              <a:ea typeface="Courier New"/>
              <a:cs typeface="Courier"/>
              <a:sym typeface="Courier New"/>
            </a:endParaRPr>
          </a:p>
          <a:p>
            <a:pPr marL="0" marR="0" lvl="0" indent="0" algn="l" rtl="0">
              <a:lnSpc>
                <a:spcPct val="100000"/>
              </a:lnSpc>
              <a:spcBef>
                <a:spcPts val="0"/>
              </a:spcBef>
              <a:spcAft>
                <a:spcPts val="0"/>
              </a:spcAft>
              <a:buClr>
                <a:srgbClr val="FFFF00"/>
              </a:buClr>
              <a:buSzPct val="25000"/>
              <a:buFont typeface="Cabin"/>
              <a:buNone/>
            </a:pPr>
            <a:r>
              <a:rPr lang="en-US" sz="2800" dirty="0">
                <a:solidFill>
                  <a:srgbClr val="FFFF00"/>
                </a:solidFill>
                <a:latin typeface="Courier"/>
                <a:ea typeface="Courier New"/>
                <a:cs typeface="Courier"/>
                <a:sym typeface="Courier New"/>
              </a:rPr>
              <a:t>    print(</a:t>
            </a:r>
            <a:r>
              <a:rPr lang="en-US" sz="2800" dirty="0" err="1">
                <a:solidFill>
                  <a:srgbClr val="FFFF00"/>
                </a:solidFill>
                <a:latin typeface="Courier"/>
                <a:ea typeface="Courier New"/>
                <a:cs typeface="Courier"/>
                <a:sym typeface="Courier New"/>
              </a:rPr>
              <a:t>mystring</a:t>
            </a:r>
            <a:r>
              <a:rPr lang="en-US" sz="2800" dirty="0">
                <a:solidFill>
                  <a:srgbClr val="FFFF00"/>
                </a:solidFill>
                <a:latin typeface="Courier"/>
                <a:ea typeface="Courier New"/>
                <a:cs typeface="Courier"/>
                <a:sym typeface="Courier New"/>
              </a:rPr>
              <a:t>)</a:t>
            </a:r>
            <a:endParaRPr lang="en-US" sz="2800" i="0" u="none" strike="noStrike" cap="none" dirty="0">
              <a:solidFill>
                <a:srgbClr val="FFFF00"/>
              </a:solidFill>
              <a:latin typeface="Courier"/>
              <a:ea typeface="Courier New"/>
              <a:cs typeface="Courier"/>
              <a:sym typeface="Courier New"/>
            </a:endParaRPr>
          </a:p>
        </p:txBody>
      </p:sp>
    </p:spTree>
    <p:extLst>
      <p:ext uri="{BB962C8B-B14F-4D97-AF65-F5344CB8AC3E}">
        <p14:creationId xmlns:p14="http://schemas.microsoft.com/office/powerpoint/2010/main" val="18111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dirty="0">
                <a:solidFill>
                  <a:srgbClr val="FFD966"/>
                </a:solidFill>
                <a:latin typeface="Arial" charset="0"/>
                <a:ea typeface="Arial" charset="0"/>
                <a:cs typeface="Arial" charset="0"/>
                <a:sym typeface="Cabin"/>
              </a:rPr>
              <a:t>Una </a:t>
            </a:r>
            <a:r>
              <a:rPr lang="en-US" sz="7600" dirty="0" err="1">
                <a:solidFill>
                  <a:srgbClr val="FFD966"/>
                </a:solidFill>
                <a:latin typeface="Arial" charset="0"/>
                <a:ea typeface="Arial" charset="0"/>
                <a:cs typeface="Arial" charset="0"/>
                <a:sym typeface="Cabin"/>
              </a:rPr>
              <a:t>solicitud</a:t>
            </a:r>
            <a:r>
              <a:rPr lang="en-US" sz="7600" u="none" strike="noStrike" cap="none" dirty="0">
                <a:solidFill>
                  <a:srgbClr val="FFD966"/>
                </a:solidFill>
                <a:latin typeface="Arial" charset="0"/>
                <a:ea typeface="Arial" charset="0"/>
                <a:cs typeface="Arial" charset="0"/>
                <a:sym typeface="Cabin"/>
              </a:rPr>
              <a:t> HTTP </a:t>
            </a:r>
            <a:r>
              <a:rPr lang="en-US" sz="7600" u="none" strike="noStrike" cap="none" dirty="0" err="1">
                <a:solidFill>
                  <a:srgbClr val="FFD966"/>
                </a:solidFill>
                <a:latin typeface="Arial" charset="0"/>
                <a:ea typeface="Arial" charset="0"/>
                <a:cs typeface="Arial" charset="0"/>
                <a:sym typeface="Cabin"/>
              </a:rPr>
              <a:t>en</a:t>
            </a:r>
            <a:r>
              <a:rPr lang="en-US" sz="7600" u="none" strike="noStrike" cap="none" dirty="0">
                <a:solidFill>
                  <a:srgbClr val="FFD966"/>
                </a:solidFill>
                <a:latin typeface="Arial" charset="0"/>
                <a:ea typeface="Arial" charset="0"/>
                <a:cs typeface="Arial" charset="0"/>
                <a:sym typeface="Cabin"/>
              </a:rPr>
              <a:t> Python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6050" y="5327650"/>
            <a:ext cx="4965700" cy="2565400"/>
          </a:xfrm>
          <a:prstGeom prst="rect">
            <a:avLst/>
          </a:prstGeom>
        </p:spPr>
      </p:pic>
      <p:sp>
        <p:nvSpPr>
          <p:cNvPr id="4" name="TextBox 3"/>
          <p:cNvSpPr txBox="1"/>
          <p:nvPr/>
        </p:nvSpPr>
        <p:spPr>
          <a:xfrm>
            <a:off x="1339731" y="2539899"/>
            <a:ext cx="13932019" cy="5693866"/>
          </a:xfrm>
          <a:prstGeom prst="rect">
            <a:avLst/>
          </a:prstGeom>
          <a:noFill/>
        </p:spPr>
        <p:txBody>
          <a:bodyPr wrap="none" rtlCol="0">
            <a:spAutoFit/>
          </a:bodyPr>
          <a:lstStyle/>
          <a:p>
            <a:r>
              <a:rPr lang="en-US" sz="2800" dirty="0">
                <a:solidFill>
                  <a:schemeClr val="bg1"/>
                </a:solidFill>
                <a:latin typeface="Courier" charset="0"/>
                <a:ea typeface="Courier" charset="0"/>
                <a:cs typeface="Courier" charset="0"/>
              </a:rPr>
              <a:t>import socket</a:t>
            </a:r>
          </a:p>
          <a:p>
            <a:endParaRPr lang="en-US" sz="2800" dirty="0">
              <a:solidFill>
                <a:schemeClr val="bg1"/>
              </a:solidFill>
              <a:latin typeface="Courier" charset="0"/>
              <a:ea typeface="Courier" charset="0"/>
              <a:cs typeface="Courier" charset="0"/>
            </a:endParaRPr>
          </a:p>
          <a:p>
            <a:r>
              <a:rPr lang="en-US" sz="2800" dirty="0" err="1">
                <a:solidFill>
                  <a:schemeClr val="bg1"/>
                </a:solidFill>
                <a:latin typeface="Courier" charset="0"/>
                <a:ea typeface="Courier" charset="0"/>
                <a:cs typeface="Courier" charset="0"/>
              </a:rPr>
              <a:t>mysock</a:t>
            </a:r>
            <a:r>
              <a:rPr lang="en-US" sz="2800" dirty="0">
                <a:solidFill>
                  <a:schemeClr val="bg1"/>
                </a:solidFill>
                <a:latin typeface="Courier" charset="0"/>
                <a:ea typeface="Courier" charset="0"/>
                <a:cs typeface="Courier" charset="0"/>
              </a:rPr>
              <a:t> = </a:t>
            </a:r>
            <a:r>
              <a:rPr lang="en-US" sz="2800" dirty="0" err="1">
                <a:solidFill>
                  <a:schemeClr val="bg1"/>
                </a:solidFill>
                <a:latin typeface="Courier" charset="0"/>
                <a:ea typeface="Courier" charset="0"/>
                <a:cs typeface="Courier" charset="0"/>
              </a:rPr>
              <a:t>socket.socket</a:t>
            </a:r>
            <a:r>
              <a:rPr lang="en-US" sz="2800" dirty="0">
                <a:solidFill>
                  <a:schemeClr val="bg1"/>
                </a:solidFill>
                <a:latin typeface="Courier" charset="0"/>
                <a:ea typeface="Courier" charset="0"/>
                <a:cs typeface="Courier" charset="0"/>
              </a:rPr>
              <a:t>(</a:t>
            </a:r>
            <a:r>
              <a:rPr lang="en-US" sz="2800" dirty="0" err="1">
                <a:solidFill>
                  <a:schemeClr val="bg1"/>
                </a:solidFill>
                <a:latin typeface="Courier" charset="0"/>
                <a:ea typeface="Courier" charset="0"/>
                <a:cs typeface="Courier" charset="0"/>
              </a:rPr>
              <a:t>socket.AF_INET</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socket.SOCK_STREAM</a:t>
            </a:r>
            <a:r>
              <a:rPr lang="en-US" sz="2800" dirty="0">
                <a:solidFill>
                  <a:schemeClr val="bg1"/>
                </a:solidFill>
                <a:latin typeface="Courier" charset="0"/>
                <a:ea typeface="Courier" charset="0"/>
                <a:cs typeface="Courier" charset="0"/>
              </a:rPr>
              <a:t>)</a:t>
            </a:r>
          </a:p>
          <a:p>
            <a:r>
              <a:rPr lang="en-US" sz="2800" dirty="0" err="1">
                <a:solidFill>
                  <a:schemeClr val="bg1"/>
                </a:solidFill>
                <a:latin typeface="Courier" charset="0"/>
                <a:ea typeface="Courier" charset="0"/>
                <a:cs typeface="Courier" charset="0"/>
              </a:rPr>
              <a:t>mysock.connect</a:t>
            </a:r>
            <a:r>
              <a:rPr lang="en-US" sz="2800" dirty="0">
                <a:solidFill>
                  <a:schemeClr val="bg1"/>
                </a:solidFill>
                <a:latin typeface="Courier" charset="0"/>
                <a:ea typeface="Courier" charset="0"/>
                <a:cs typeface="Courier" charset="0"/>
              </a:rPr>
              <a:t>(('data.pr4e.org', 80))</a:t>
            </a:r>
          </a:p>
          <a:p>
            <a:r>
              <a:rPr lang="en-US" sz="2800" dirty="0" err="1">
                <a:solidFill>
                  <a:schemeClr val="bg1"/>
                </a:solidFill>
                <a:latin typeface="Courier" charset="0"/>
                <a:ea typeface="Courier" charset="0"/>
                <a:cs typeface="Courier" charset="0"/>
              </a:rPr>
              <a:t>cmd</a:t>
            </a:r>
            <a:r>
              <a:rPr lang="en-US" sz="2800" dirty="0">
                <a:solidFill>
                  <a:schemeClr val="bg1"/>
                </a:solidFill>
                <a:latin typeface="Courier" charset="0"/>
                <a:ea typeface="Courier" charset="0"/>
                <a:cs typeface="Courier" charset="0"/>
              </a:rPr>
              <a:t> = 'GET http://data.pr4e.org/</a:t>
            </a:r>
            <a:r>
              <a:rPr lang="en-US" sz="2800" dirty="0" err="1">
                <a:solidFill>
                  <a:schemeClr val="bg1"/>
                </a:solidFill>
                <a:latin typeface="Courier" charset="0"/>
                <a:ea typeface="Courier" charset="0"/>
                <a:cs typeface="Courier" charset="0"/>
              </a:rPr>
              <a:t>romeo.txt</a:t>
            </a:r>
            <a:r>
              <a:rPr lang="en-US" sz="2800" dirty="0">
                <a:solidFill>
                  <a:schemeClr val="bg1"/>
                </a:solidFill>
                <a:latin typeface="Courier" charset="0"/>
                <a:ea typeface="Courier" charset="0"/>
                <a:cs typeface="Courier" charset="0"/>
              </a:rPr>
              <a:t> HTTP/1.0\n\</a:t>
            </a:r>
            <a:r>
              <a:rPr lang="en-US" sz="2800" dirty="0" err="1">
                <a:solidFill>
                  <a:schemeClr val="bg1"/>
                </a:solidFill>
                <a:latin typeface="Courier" charset="0"/>
                <a:ea typeface="Courier" charset="0"/>
                <a:cs typeface="Courier" charset="0"/>
              </a:rPr>
              <a:t>n'.</a:t>
            </a:r>
            <a:r>
              <a:rPr lang="en-US" sz="2800" dirty="0" err="1">
                <a:solidFill>
                  <a:srgbClr val="00FA00"/>
                </a:solidFill>
                <a:latin typeface="Courier" charset="0"/>
                <a:ea typeface="Courier" charset="0"/>
                <a:cs typeface="Courier" charset="0"/>
              </a:rPr>
              <a:t>encode</a:t>
            </a:r>
            <a:r>
              <a:rPr lang="en-US" sz="2800" dirty="0">
                <a:solidFill>
                  <a:srgbClr val="00FA00"/>
                </a:solidFill>
                <a:latin typeface="Courier" charset="0"/>
                <a:ea typeface="Courier" charset="0"/>
                <a:cs typeface="Courier" charset="0"/>
              </a:rPr>
              <a:t>()</a:t>
            </a:r>
          </a:p>
          <a:p>
            <a:r>
              <a:rPr lang="en-US" sz="2800" dirty="0" err="1">
                <a:solidFill>
                  <a:schemeClr val="bg1"/>
                </a:solidFill>
                <a:latin typeface="Courier" charset="0"/>
                <a:ea typeface="Courier" charset="0"/>
                <a:cs typeface="Courier" charset="0"/>
              </a:rPr>
              <a:t>mysock.send</a:t>
            </a:r>
            <a:r>
              <a:rPr lang="en-US" sz="2800" dirty="0">
                <a:solidFill>
                  <a:schemeClr val="bg1"/>
                </a:solidFill>
                <a:latin typeface="Courier" charset="0"/>
                <a:ea typeface="Courier" charset="0"/>
                <a:cs typeface="Courier" charset="0"/>
              </a:rPr>
              <a:t>(</a:t>
            </a:r>
            <a:r>
              <a:rPr lang="en-US" sz="2800" dirty="0" err="1">
                <a:solidFill>
                  <a:schemeClr val="bg1"/>
                </a:solidFill>
                <a:latin typeface="Courier" charset="0"/>
                <a:ea typeface="Courier" charset="0"/>
                <a:cs typeface="Courier" charset="0"/>
              </a:rPr>
              <a:t>cmd</a:t>
            </a:r>
            <a:r>
              <a:rPr lang="en-US" sz="2800" dirty="0">
                <a:solidFill>
                  <a:schemeClr val="bg1"/>
                </a:solidFill>
                <a:latin typeface="Courier" charset="0"/>
                <a:ea typeface="Courier" charset="0"/>
                <a:cs typeface="Courier" charset="0"/>
              </a:rPr>
              <a:t>)</a:t>
            </a:r>
          </a:p>
          <a:p>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while True:</a:t>
            </a:r>
          </a:p>
          <a:p>
            <a:r>
              <a:rPr lang="ro-RO" sz="2800" dirty="0">
                <a:solidFill>
                  <a:schemeClr val="bg1"/>
                </a:solidFill>
                <a:latin typeface="Courier" charset="0"/>
                <a:ea typeface="Courier" charset="0"/>
                <a:cs typeface="Courier" charset="0"/>
              </a:rPr>
              <a:t>    dat</a:t>
            </a:r>
            <a:r>
              <a:rPr lang="es-MX" sz="2800" dirty="0">
                <a:solidFill>
                  <a:schemeClr val="bg1"/>
                </a:solidFill>
                <a:latin typeface="Courier" charset="0"/>
                <a:ea typeface="Courier" charset="0"/>
                <a:cs typeface="Courier" charset="0"/>
              </a:rPr>
              <a:t>os</a:t>
            </a:r>
            <a:r>
              <a:rPr lang="ro-RO" sz="2800" dirty="0">
                <a:solidFill>
                  <a:schemeClr val="bg1"/>
                </a:solidFill>
                <a:latin typeface="Courier" charset="0"/>
                <a:ea typeface="Courier" charset="0"/>
                <a:cs typeface="Courier" charset="0"/>
              </a:rPr>
              <a:t> = mysock.recv(512)</a:t>
            </a:r>
          </a:p>
          <a:p>
            <a:r>
              <a:rPr lang="en-US" sz="2800" dirty="0">
                <a:solidFill>
                  <a:schemeClr val="bg1"/>
                </a:solidFill>
                <a:latin typeface="Courier" charset="0"/>
                <a:ea typeface="Courier" charset="0"/>
                <a:cs typeface="Courier" charset="0"/>
              </a:rPr>
              <a:t>    if (</a:t>
            </a:r>
            <a:r>
              <a:rPr lang="en-US" sz="2800" dirty="0" err="1">
                <a:solidFill>
                  <a:schemeClr val="bg1"/>
                </a:solidFill>
                <a:latin typeface="Courier" charset="0"/>
                <a:ea typeface="Courier" charset="0"/>
                <a:cs typeface="Courier" charset="0"/>
              </a:rPr>
              <a:t>len</a:t>
            </a:r>
            <a:r>
              <a:rPr lang="en-US" sz="2800" dirty="0">
                <a:solidFill>
                  <a:schemeClr val="bg1"/>
                </a:solidFill>
                <a:latin typeface="Courier" charset="0"/>
                <a:ea typeface="Courier" charset="0"/>
                <a:cs typeface="Courier" charset="0"/>
              </a:rPr>
              <a:t>(</a:t>
            </a:r>
            <a:r>
              <a:rPr lang="en-US" sz="2800" dirty="0" err="1">
                <a:solidFill>
                  <a:schemeClr val="bg1"/>
                </a:solidFill>
                <a:latin typeface="Courier" charset="0"/>
                <a:ea typeface="Courier" charset="0"/>
                <a:cs typeface="Courier" charset="0"/>
              </a:rPr>
              <a:t>datos</a:t>
            </a:r>
            <a:r>
              <a:rPr lang="en-US" sz="2800" dirty="0">
                <a:solidFill>
                  <a:schemeClr val="bg1"/>
                </a:solidFill>
                <a:latin typeface="Courier" charset="0"/>
                <a:ea typeface="Courier" charset="0"/>
                <a:cs typeface="Courier" charset="0"/>
              </a:rPr>
              <a:t>) &lt; 1):</a:t>
            </a:r>
          </a:p>
          <a:p>
            <a:r>
              <a:rPr lang="en-US" sz="2800" dirty="0">
                <a:solidFill>
                  <a:schemeClr val="bg1"/>
                </a:solidFill>
                <a:latin typeface="Courier" charset="0"/>
                <a:ea typeface="Courier" charset="0"/>
                <a:cs typeface="Courier" charset="0"/>
              </a:rPr>
              <a:t>        break</a:t>
            </a:r>
          </a:p>
          <a:p>
            <a:r>
              <a:rPr lang="en-US" sz="2800" dirty="0">
                <a:solidFill>
                  <a:schemeClr val="bg1"/>
                </a:solidFill>
                <a:latin typeface="Courier" charset="0"/>
                <a:ea typeface="Courier" charset="0"/>
                <a:cs typeface="Courier" charset="0"/>
              </a:rPr>
              <a:t>    print(</a:t>
            </a:r>
            <a:r>
              <a:rPr lang="en-US" sz="2800" dirty="0" err="1">
                <a:solidFill>
                  <a:srgbClr val="00FA00"/>
                </a:solidFill>
                <a:latin typeface="Courier" charset="0"/>
                <a:ea typeface="Courier" charset="0"/>
                <a:cs typeface="Courier" charset="0"/>
              </a:rPr>
              <a:t>datos.decode</a:t>
            </a:r>
            <a:r>
              <a:rPr lang="en-US" sz="2800" dirty="0">
                <a:solidFill>
                  <a:srgbClr val="00FA00"/>
                </a:solidFill>
                <a:latin typeface="Courier" charset="0"/>
                <a:ea typeface="Courier" charset="0"/>
                <a:cs typeface="Courier" charset="0"/>
              </a:rPr>
              <a:t>()</a:t>
            </a:r>
            <a:r>
              <a:rPr lang="en-US" sz="2800" dirty="0">
                <a:solidFill>
                  <a:schemeClr val="bg1"/>
                </a:solidFill>
                <a:latin typeface="Courier" charset="0"/>
                <a:ea typeface="Courier" charset="0"/>
                <a:cs typeface="Courier" charset="0"/>
              </a:rPr>
              <a:t>)</a:t>
            </a:r>
          </a:p>
          <a:p>
            <a:r>
              <a:rPr lang="en-US" sz="2800" dirty="0" err="1">
                <a:solidFill>
                  <a:schemeClr val="bg1"/>
                </a:solidFill>
                <a:latin typeface="Courier" charset="0"/>
                <a:ea typeface="Courier" charset="0"/>
                <a:cs typeface="Courier" charset="0"/>
              </a:rPr>
              <a:t>mysock.close</a:t>
            </a:r>
            <a:r>
              <a:rPr lang="en-US" sz="2800" dirty="0">
                <a:solidFill>
                  <a:schemeClr val="bg1"/>
                </a:solidFill>
                <a:latin typeface="Courier" charset="0"/>
                <a:ea typeface="Courier" charset="0"/>
                <a:cs typeface="Courier" charset="0"/>
              </a:rPr>
              <a:t>()</a:t>
            </a:r>
          </a:p>
        </p:txBody>
      </p:sp>
      <p:pic>
        <p:nvPicPr>
          <p:cNvPr id="5" name="Picture 4">
            <a:extLst>
              <a:ext uri="{FF2B5EF4-FFF2-40B4-BE49-F238E27FC236}">
                <a16:creationId xmlns:a16="http://schemas.microsoft.com/office/drawing/2014/main" id="{10ED1943-4CD4-4E5E-8480-EA201C4D7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6050" y="5327650"/>
            <a:ext cx="4965700" cy="2565400"/>
          </a:xfrm>
          <a:prstGeom prst="rect">
            <a:avLst/>
          </a:prstGeom>
        </p:spPr>
      </p:pic>
      <p:grpSp>
        <p:nvGrpSpPr>
          <p:cNvPr id="6" name="Group 5">
            <a:extLst>
              <a:ext uri="{FF2B5EF4-FFF2-40B4-BE49-F238E27FC236}">
                <a16:creationId xmlns:a16="http://schemas.microsoft.com/office/drawing/2014/main" id="{6B0D83F9-98D9-4ABB-A887-65BA2B2BDD81}"/>
              </a:ext>
            </a:extLst>
          </p:cNvPr>
          <p:cNvGrpSpPr/>
          <p:nvPr/>
        </p:nvGrpSpPr>
        <p:grpSpPr>
          <a:xfrm>
            <a:off x="9845283" y="4800339"/>
            <a:ext cx="5887233" cy="3620022"/>
            <a:chOff x="10045873" y="1448910"/>
            <a:chExt cx="5887233" cy="3620022"/>
          </a:xfrm>
        </p:grpSpPr>
        <p:sp>
          <p:nvSpPr>
            <p:cNvPr id="7" name="Rectangle 6">
              <a:extLst>
                <a:ext uri="{FF2B5EF4-FFF2-40B4-BE49-F238E27FC236}">
                  <a16:creationId xmlns:a16="http://schemas.microsoft.com/office/drawing/2014/main" id="{A751034D-2801-4EB1-935E-D081EF54BE4F}"/>
                </a:ext>
              </a:extLst>
            </p:cNvPr>
            <p:cNvSpPr/>
            <p:nvPr/>
          </p:nvSpPr>
          <p:spPr>
            <a:xfrm>
              <a:off x="10045873" y="1448910"/>
              <a:ext cx="5887233" cy="36200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0C5EB7-8292-4A31-A43E-0916989E020A}"/>
                </a:ext>
              </a:extLst>
            </p:cNvPr>
            <p:cNvSpPr/>
            <p:nvPr/>
          </p:nvSpPr>
          <p:spPr>
            <a:xfrm>
              <a:off x="10133556" y="1628384"/>
              <a:ext cx="1778696" cy="314403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solidFill>
                    <a:schemeClr val="tx1"/>
                  </a:solidFill>
                  <a:latin typeface="+mj-lt"/>
                </a:rPr>
                <a:t>Tu programa</a:t>
              </a:r>
            </a:p>
            <a:p>
              <a:pPr algn="ctr"/>
              <a:endParaRPr lang="es-MX" dirty="0">
                <a:solidFill>
                  <a:schemeClr val="tx1"/>
                </a:solidFill>
                <a:latin typeface="+mj-lt"/>
              </a:endParaRPr>
            </a:p>
            <a:p>
              <a:pPr algn="ctr"/>
              <a:endParaRPr lang="es-MX" dirty="0">
                <a:solidFill>
                  <a:schemeClr val="tx1"/>
                </a:solidFill>
                <a:latin typeface="+mj-lt"/>
              </a:endParaRPr>
            </a:p>
            <a:p>
              <a:pPr marL="285750" indent="-285750" algn="just">
                <a:buFont typeface="Arial" panose="020B0604020202020204" pitchFamily="34" charset="0"/>
                <a:buChar char="•"/>
              </a:pPr>
              <a:r>
                <a:rPr lang="es-MX" dirty="0">
                  <a:solidFill>
                    <a:schemeClr val="tx1"/>
                  </a:solidFill>
                  <a:latin typeface="+mj-lt"/>
                </a:rPr>
                <a:t>Socket</a:t>
              </a:r>
            </a:p>
            <a:p>
              <a:pPr marL="285750" indent="-285750" algn="just">
                <a:buFont typeface="Arial" panose="020B0604020202020204" pitchFamily="34" charset="0"/>
                <a:buChar char="•"/>
              </a:pPr>
              <a:r>
                <a:rPr lang="es-MX" dirty="0">
                  <a:solidFill>
                    <a:schemeClr val="tx1"/>
                  </a:solidFill>
                  <a:latin typeface="+mj-lt"/>
                </a:rPr>
                <a:t>Conexión</a:t>
              </a:r>
            </a:p>
            <a:p>
              <a:pPr marL="285750" indent="-285750" algn="just">
                <a:buFont typeface="Arial" panose="020B0604020202020204" pitchFamily="34" charset="0"/>
                <a:buChar char="•"/>
              </a:pPr>
              <a:r>
                <a:rPr lang="es-MX" dirty="0">
                  <a:solidFill>
                    <a:schemeClr val="tx1"/>
                  </a:solidFill>
                  <a:latin typeface="+mj-lt"/>
                </a:rPr>
                <a:t>Enviar</a:t>
              </a:r>
            </a:p>
            <a:p>
              <a:pPr marL="285750" indent="-285750" algn="just">
                <a:buFont typeface="Arial" panose="020B0604020202020204" pitchFamily="34" charset="0"/>
                <a:buChar char="•"/>
              </a:pPr>
              <a:r>
                <a:rPr lang="es-MX" dirty="0">
                  <a:solidFill>
                    <a:schemeClr val="tx1"/>
                  </a:solidFill>
                  <a:latin typeface="+mj-lt"/>
                </a:rPr>
                <a:t>Recibir</a:t>
              </a:r>
              <a:endParaRPr lang="en-US" dirty="0">
                <a:solidFill>
                  <a:schemeClr val="tx1"/>
                </a:solidFill>
                <a:latin typeface="+mj-lt"/>
              </a:endParaRPr>
            </a:p>
          </p:txBody>
        </p:sp>
        <p:sp>
          <p:nvSpPr>
            <p:cNvPr id="9" name="Rectangle 8">
              <a:extLst>
                <a:ext uri="{FF2B5EF4-FFF2-40B4-BE49-F238E27FC236}">
                  <a16:creationId xmlns:a16="http://schemas.microsoft.com/office/drawing/2014/main" id="{3E082E3D-1104-4AE7-A42A-40EB627F571F}"/>
                </a:ext>
              </a:extLst>
            </p:cNvPr>
            <p:cNvSpPr/>
            <p:nvPr/>
          </p:nvSpPr>
          <p:spPr>
            <a:xfrm>
              <a:off x="11298477" y="3025036"/>
              <a:ext cx="926926" cy="1033397"/>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solidFill>
                    <a:schemeClr val="tx1"/>
                  </a:solidFill>
                </a:rPr>
                <a:t>SOCKET</a:t>
              </a:r>
              <a:endParaRPr lang="en-US" dirty="0">
                <a:solidFill>
                  <a:schemeClr val="tx1"/>
                </a:solidFill>
              </a:endParaRPr>
            </a:p>
          </p:txBody>
        </p:sp>
        <p:sp>
          <p:nvSpPr>
            <p:cNvPr id="10" name="Rectangle 9">
              <a:extLst>
                <a:ext uri="{FF2B5EF4-FFF2-40B4-BE49-F238E27FC236}">
                  <a16:creationId xmlns:a16="http://schemas.microsoft.com/office/drawing/2014/main" id="{7AC11C68-B6D0-4FB8-87A2-538C166ADD76}"/>
                </a:ext>
              </a:extLst>
            </p:cNvPr>
            <p:cNvSpPr/>
            <p:nvPr/>
          </p:nvSpPr>
          <p:spPr>
            <a:xfrm>
              <a:off x="12214965" y="3363238"/>
              <a:ext cx="926926" cy="331939"/>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solidFill>
                    <a:schemeClr val="tx1"/>
                  </a:solidFill>
                </a:rPr>
                <a:t>Puerto 80</a:t>
              </a:r>
              <a:endParaRPr lang="en-US" dirty="0">
                <a:solidFill>
                  <a:schemeClr val="tx1"/>
                </a:solidFill>
              </a:endParaRPr>
            </a:p>
          </p:txBody>
        </p:sp>
        <p:sp>
          <p:nvSpPr>
            <p:cNvPr id="11" name="Oval 10">
              <a:extLst>
                <a:ext uri="{FF2B5EF4-FFF2-40B4-BE49-F238E27FC236}">
                  <a16:creationId xmlns:a16="http://schemas.microsoft.com/office/drawing/2014/main" id="{8BA61C46-BF90-46DA-9AE4-FA51413D2B85}"/>
                </a:ext>
              </a:extLst>
            </p:cNvPr>
            <p:cNvSpPr/>
            <p:nvPr/>
          </p:nvSpPr>
          <p:spPr>
            <a:xfrm>
              <a:off x="13141891" y="2204581"/>
              <a:ext cx="2515643" cy="2567835"/>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solidFill>
                    <a:schemeClr val="tx1"/>
                  </a:solidFill>
                </a:rPr>
                <a:t>es.py4e.com</a:t>
              </a:r>
            </a:p>
            <a:p>
              <a:pPr algn="ctr"/>
              <a:endParaRPr lang="es-MX" dirty="0">
                <a:solidFill>
                  <a:schemeClr val="tx1"/>
                </a:solidFill>
              </a:endParaRPr>
            </a:p>
            <a:p>
              <a:pPr algn="ctr"/>
              <a:endParaRPr lang="es-MX" dirty="0">
                <a:solidFill>
                  <a:schemeClr val="tx1"/>
                </a:solidFill>
              </a:endParaRPr>
            </a:p>
            <a:p>
              <a:pPr algn="ctr"/>
              <a:r>
                <a:rPr lang="es-MX" dirty="0">
                  <a:solidFill>
                    <a:schemeClr val="tx1"/>
                  </a:solidFill>
                </a:rPr>
                <a:t>Páginas Web</a:t>
              </a:r>
            </a:p>
            <a:p>
              <a:pPr algn="ctr"/>
              <a:r>
                <a:rPr lang="es-MX" dirty="0">
                  <a:solidFill>
                    <a:schemeClr val="tx1"/>
                  </a:solidFill>
                </a:rPr>
                <a:t>.</a:t>
              </a:r>
            </a:p>
            <a:p>
              <a:pPr algn="ctr"/>
              <a:r>
                <a:rPr lang="es-MX" dirty="0">
                  <a:solidFill>
                    <a:schemeClr val="tx1"/>
                  </a:solidFill>
                </a:rPr>
                <a:t>.</a:t>
              </a:r>
            </a:p>
            <a:p>
              <a:pPr algn="ctr"/>
              <a:r>
                <a:rPr lang="es-MX" dirty="0">
                  <a:solidFill>
                    <a:schemeClr val="tx1"/>
                  </a:solidFill>
                </a:rPr>
                <a:t>.</a:t>
              </a:r>
              <a:endParaRPr lang="en-US" dirty="0">
                <a:solidFill>
                  <a:schemeClr val="tx1"/>
                </a:solidFill>
              </a:endParaRPr>
            </a:p>
          </p:txBody>
        </p:sp>
      </p:grpSp>
    </p:spTree>
    <p:extLst>
      <p:ext uri="{BB962C8B-B14F-4D97-AF65-F5344CB8AC3E}">
        <p14:creationId xmlns:p14="http://schemas.microsoft.com/office/powerpoint/2010/main" val="826343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5825" y="7548248"/>
            <a:ext cx="9759403" cy="954107"/>
          </a:xfrm>
          <a:prstGeom prst="rect">
            <a:avLst/>
          </a:prstGeom>
        </p:spPr>
        <p:txBody>
          <a:bodyPr wrap="none">
            <a:spAutoFit/>
          </a:bodyPr>
          <a:lstStyle/>
          <a:p>
            <a:r>
              <a:rPr lang="en-US" sz="2800" dirty="0">
                <a:solidFill>
                  <a:srgbClr val="FFFF00"/>
                </a:solidFill>
              </a:rPr>
              <a:t>https://</a:t>
            </a:r>
            <a:r>
              <a:rPr lang="en-US" sz="2800" dirty="0" err="1">
                <a:solidFill>
                  <a:srgbClr val="FFFF00"/>
                </a:solidFill>
              </a:rPr>
              <a:t>docs.python.org</a:t>
            </a:r>
            <a:r>
              <a:rPr lang="en-US" sz="2800" dirty="0">
                <a:solidFill>
                  <a:srgbClr val="FFFF00"/>
                </a:solidFill>
              </a:rPr>
              <a:t>/3/library/</a:t>
            </a:r>
            <a:r>
              <a:rPr lang="en-US" sz="2800" dirty="0" err="1">
                <a:solidFill>
                  <a:srgbClr val="FFFF00"/>
                </a:solidFill>
              </a:rPr>
              <a:t>stdtypes.html#bytes.decode</a:t>
            </a:r>
            <a:endParaRPr lang="en-US" sz="2800" dirty="0">
              <a:solidFill>
                <a:srgbClr val="FFFF00"/>
              </a:solidFill>
            </a:endParaRPr>
          </a:p>
          <a:p>
            <a:r>
              <a:rPr lang="en-US" sz="2800" dirty="0">
                <a:solidFill>
                  <a:srgbClr val="FFFF00"/>
                </a:solidFill>
              </a:rPr>
              <a:t>https://</a:t>
            </a:r>
            <a:r>
              <a:rPr lang="en-US" sz="2800" dirty="0" err="1">
                <a:solidFill>
                  <a:srgbClr val="FFFF00"/>
                </a:solidFill>
              </a:rPr>
              <a:t>docs.python.org</a:t>
            </a:r>
            <a:r>
              <a:rPr lang="en-US" sz="2800" dirty="0">
                <a:solidFill>
                  <a:srgbClr val="FFFF00"/>
                </a:solidFill>
              </a:rPr>
              <a:t>/3/library/</a:t>
            </a:r>
            <a:r>
              <a:rPr lang="en-US" sz="2800" dirty="0" err="1">
                <a:solidFill>
                  <a:srgbClr val="FFFF00"/>
                </a:solidFill>
              </a:rPr>
              <a:t>stdtypes.html#str.encode</a:t>
            </a:r>
            <a:endParaRPr lang="en-US" sz="28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531" y="1442189"/>
            <a:ext cx="12700000" cy="2006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31" y="4308549"/>
            <a:ext cx="12636500" cy="1930400"/>
          </a:xfrm>
          <a:prstGeom prst="rect">
            <a:avLst/>
          </a:prstGeom>
        </p:spPr>
      </p:pic>
    </p:spTree>
    <p:extLst>
      <p:ext uri="{BB962C8B-B14F-4D97-AF65-F5344CB8AC3E}">
        <p14:creationId xmlns:p14="http://schemas.microsoft.com/office/powerpoint/2010/main" val="5589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2439944" y="1001670"/>
            <a:ext cx="3019796" cy="292175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Red</a:t>
            </a:r>
          </a:p>
        </p:txBody>
      </p:sp>
      <p:sp>
        <p:nvSpPr>
          <p:cNvPr id="5" name="Rectangle 4"/>
          <p:cNvSpPr/>
          <p:nvPr/>
        </p:nvSpPr>
        <p:spPr>
          <a:xfrm>
            <a:off x="11126135" y="1874273"/>
            <a:ext cx="1647161" cy="1176544"/>
          </a:xfrm>
          <a:prstGeom prst="rect">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Socket</a:t>
            </a:r>
          </a:p>
        </p:txBody>
      </p:sp>
      <p:sp>
        <p:nvSpPr>
          <p:cNvPr id="6" name="Rectangle 5"/>
          <p:cNvSpPr/>
          <p:nvPr/>
        </p:nvSpPr>
        <p:spPr>
          <a:xfrm>
            <a:off x="7875932" y="1364434"/>
            <a:ext cx="1647161" cy="1176544"/>
          </a:xfrm>
          <a:prstGeom prst="rect">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Bytes</a:t>
            </a:r>
          </a:p>
          <a:p>
            <a:pPr algn="ctr"/>
            <a:r>
              <a:rPr lang="en-US" sz="2400" dirty="0">
                <a:solidFill>
                  <a:schemeClr val="accent6"/>
                </a:solidFill>
              </a:rPr>
              <a:t>UTF-8</a:t>
            </a:r>
          </a:p>
        </p:txBody>
      </p:sp>
      <p:sp>
        <p:nvSpPr>
          <p:cNvPr id="7" name="Rectangle 6"/>
          <p:cNvSpPr/>
          <p:nvPr/>
        </p:nvSpPr>
        <p:spPr>
          <a:xfrm>
            <a:off x="4380615" y="2060560"/>
            <a:ext cx="1647161" cy="1176544"/>
          </a:xfrm>
          <a:prstGeom prst="rect">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Unicode</a:t>
            </a:r>
          </a:p>
          <a:p>
            <a:pPr algn="ctr"/>
            <a:r>
              <a:rPr lang="en-US" sz="2400" dirty="0">
                <a:solidFill>
                  <a:schemeClr val="accent6"/>
                </a:solidFill>
              </a:rPr>
              <a:t>De </a:t>
            </a:r>
            <a:r>
              <a:rPr lang="en-US" sz="2400" dirty="0" err="1">
                <a:solidFill>
                  <a:schemeClr val="accent6"/>
                </a:solidFill>
              </a:rPr>
              <a:t>Cadenas</a:t>
            </a:r>
            <a:endParaRPr lang="en-US" sz="2400" dirty="0">
              <a:solidFill>
                <a:schemeClr val="accent6"/>
              </a:solidFill>
            </a:endParaRPr>
          </a:p>
        </p:txBody>
      </p:sp>
      <p:sp>
        <p:nvSpPr>
          <p:cNvPr id="8" name="Rectangle 7"/>
          <p:cNvSpPr/>
          <p:nvPr/>
        </p:nvSpPr>
        <p:spPr>
          <a:xfrm>
            <a:off x="7920051" y="2746880"/>
            <a:ext cx="1647161" cy="1176544"/>
          </a:xfrm>
          <a:prstGeom prst="rect">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Bytes</a:t>
            </a:r>
          </a:p>
          <a:p>
            <a:pPr algn="ctr"/>
            <a:r>
              <a:rPr lang="en-US" sz="2400" dirty="0">
                <a:solidFill>
                  <a:schemeClr val="accent6"/>
                </a:solidFill>
              </a:rPr>
              <a:t>UTF-8</a:t>
            </a:r>
          </a:p>
        </p:txBody>
      </p:sp>
      <p:cxnSp>
        <p:nvCxnSpPr>
          <p:cNvPr id="10" name="Straight Arrow Connector 9"/>
          <p:cNvCxnSpPr>
            <a:stCxn id="7" idx="3"/>
            <a:endCxn id="8" idx="1"/>
          </p:cNvCxnSpPr>
          <p:nvPr/>
        </p:nvCxnSpPr>
        <p:spPr>
          <a:xfrm>
            <a:off x="6027776" y="2648833"/>
            <a:ext cx="1892275" cy="686319"/>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a:endCxn id="6" idx="3"/>
          </p:cNvCxnSpPr>
          <p:nvPr/>
        </p:nvCxnSpPr>
        <p:spPr>
          <a:xfrm flipH="1" flipV="1">
            <a:off x="9523094" y="1952706"/>
            <a:ext cx="1603042" cy="50984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5" idx="1"/>
          </p:cNvCxnSpPr>
          <p:nvPr/>
        </p:nvCxnSpPr>
        <p:spPr>
          <a:xfrm flipV="1">
            <a:off x="9567213" y="2462546"/>
            <a:ext cx="1558923" cy="872607"/>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1"/>
            <a:endCxn id="7" idx="3"/>
          </p:cNvCxnSpPr>
          <p:nvPr/>
        </p:nvCxnSpPr>
        <p:spPr>
          <a:xfrm flipH="1">
            <a:off x="6027776" y="1952706"/>
            <a:ext cx="1848156" cy="696127"/>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88823" y="1568276"/>
            <a:ext cx="971741" cy="461665"/>
          </a:xfrm>
          <a:prstGeom prst="rect">
            <a:avLst/>
          </a:prstGeom>
          <a:noFill/>
        </p:spPr>
        <p:txBody>
          <a:bodyPr wrap="none" rtlCol="0">
            <a:spAutoFit/>
          </a:bodyPr>
          <a:lstStyle/>
          <a:p>
            <a:r>
              <a:rPr lang="en-US" sz="2400" dirty="0" err="1">
                <a:solidFill>
                  <a:schemeClr val="bg1"/>
                </a:solidFill>
              </a:rPr>
              <a:t>recv</a:t>
            </a:r>
            <a:r>
              <a:rPr lang="en-US" sz="2400" dirty="0">
                <a:solidFill>
                  <a:schemeClr val="bg1"/>
                </a:solidFill>
              </a:rPr>
              <a:t>()</a:t>
            </a:r>
          </a:p>
        </p:txBody>
      </p:sp>
      <p:sp>
        <p:nvSpPr>
          <p:cNvPr id="26" name="TextBox 25"/>
          <p:cNvSpPr txBox="1"/>
          <p:nvPr/>
        </p:nvSpPr>
        <p:spPr>
          <a:xfrm>
            <a:off x="6216272" y="1445721"/>
            <a:ext cx="1401346" cy="461665"/>
          </a:xfrm>
          <a:prstGeom prst="rect">
            <a:avLst/>
          </a:prstGeom>
          <a:noFill/>
        </p:spPr>
        <p:txBody>
          <a:bodyPr wrap="none" rtlCol="0">
            <a:spAutoFit/>
          </a:bodyPr>
          <a:lstStyle/>
          <a:p>
            <a:r>
              <a:rPr lang="en-US" sz="2400" dirty="0">
                <a:solidFill>
                  <a:schemeClr val="bg1"/>
                </a:solidFill>
              </a:rPr>
              <a:t>decode()</a:t>
            </a:r>
          </a:p>
        </p:txBody>
      </p:sp>
      <p:sp>
        <p:nvSpPr>
          <p:cNvPr id="27" name="TextBox 26"/>
          <p:cNvSpPr txBox="1"/>
          <p:nvPr/>
        </p:nvSpPr>
        <p:spPr>
          <a:xfrm>
            <a:off x="6216272" y="3201771"/>
            <a:ext cx="1401346" cy="461665"/>
          </a:xfrm>
          <a:prstGeom prst="rect">
            <a:avLst/>
          </a:prstGeom>
          <a:noFill/>
        </p:spPr>
        <p:txBody>
          <a:bodyPr wrap="none" rtlCol="0">
            <a:spAutoFit/>
          </a:bodyPr>
          <a:lstStyle/>
          <a:p>
            <a:r>
              <a:rPr lang="en-US" sz="2400" dirty="0">
                <a:solidFill>
                  <a:schemeClr val="bg1"/>
                </a:solidFill>
              </a:rPr>
              <a:t>encode()</a:t>
            </a:r>
          </a:p>
        </p:txBody>
      </p:sp>
      <p:sp>
        <p:nvSpPr>
          <p:cNvPr id="28" name="TextBox 27"/>
          <p:cNvSpPr txBox="1"/>
          <p:nvPr/>
        </p:nvSpPr>
        <p:spPr>
          <a:xfrm>
            <a:off x="9945542" y="3075223"/>
            <a:ext cx="1058303" cy="461665"/>
          </a:xfrm>
          <a:prstGeom prst="rect">
            <a:avLst/>
          </a:prstGeom>
          <a:noFill/>
        </p:spPr>
        <p:txBody>
          <a:bodyPr wrap="none" rtlCol="0">
            <a:spAutoFit/>
          </a:bodyPr>
          <a:lstStyle/>
          <a:p>
            <a:r>
              <a:rPr lang="en-US" sz="2400" dirty="0">
                <a:solidFill>
                  <a:schemeClr val="bg1"/>
                </a:solidFill>
              </a:rPr>
              <a:t>send()</a:t>
            </a:r>
          </a:p>
        </p:txBody>
      </p:sp>
      <p:sp>
        <p:nvSpPr>
          <p:cNvPr id="29" name="TextBox 28"/>
          <p:cNvSpPr txBox="1"/>
          <p:nvPr/>
        </p:nvSpPr>
        <p:spPr>
          <a:xfrm>
            <a:off x="460341" y="4096180"/>
            <a:ext cx="11374449" cy="4493537"/>
          </a:xfrm>
          <a:prstGeom prst="rect">
            <a:avLst/>
          </a:prstGeom>
          <a:noFill/>
        </p:spPr>
        <p:txBody>
          <a:bodyPr wrap="square" rtlCol="0">
            <a:spAutoFit/>
          </a:bodyPr>
          <a:lstStyle/>
          <a:p>
            <a:r>
              <a:rPr lang="en-US" sz="2200" dirty="0">
                <a:solidFill>
                  <a:schemeClr val="bg1"/>
                </a:solidFill>
                <a:latin typeface="Courier" charset="0"/>
                <a:ea typeface="Courier" charset="0"/>
                <a:cs typeface="Courier" charset="0"/>
              </a:rPr>
              <a:t>import socket</a:t>
            </a:r>
          </a:p>
          <a:p>
            <a:endParaRPr lang="en-US" sz="2200" dirty="0">
              <a:solidFill>
                <a:schemeClr val="bg1"/>
              </a:solidFill>
              <a:latin typeface="Courier" charset="0"/>
              <a:ea typeface="Courier" charset="0"/>
              <a:cs typeface="Courier" charset="0"/>
            </a:endParaRPr>
          </a:p>
          <a:p>
            <a:r>
              <a:rPr lang="en-US" sz="2200" dirty="0" err="1">
                <a:solidFill>
                  <a:schemeClr val="bg1"/>
                </a:solidFill>
                <a:latin typeface="Courier" charset="0"/>
                <a:ea typeface="Courier" charset="0"/>
                <a:cs typeface="Courier" charset="0"/>
              </a:rPr>
              <a:t>mysock</a:t>
            </a:r>
            <a:r>
              <a:rPr lang="en-US" sz="2200" dirty="0">
                <a:solidFill>
                  <a:schemeClr val="bg1"/>
                </a:solidFill>
                <a:latin typeface="Courier" charset="0"/>
                <a:ea typeface="Courier" charset="0"/>
                <a:cs typeface="Courier" charset="0"/>
              </a:rPr>
              <a:t> = </a:t>
            </a:r>
            <a:r>
              <a:rPr lang="en-US" sz="2200" dirty="0" err="1">
                <a:solidFill>
                  <a:schemeClr val="bg1"/>
                </a:solidFill>
                <a:latin typeface="Courier" charset="0"/>
                <a:ea typeface="Courier" charset="0"/>
                <a:cs typeface="Courier" charset="0"/>
              </a:rPr>
              <a:t>socket.socket</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socket.AF_INET</a:t>
            </a:r>
            <a:r>
              <a:rPr lang="en-US" sz="2200" dirty="0">
                <a:solidFill>
                  <a:schemeClr val="bg1"/>
                </a:solidFill>
                <a:latin typeface="Courier" charset="0"/>
                <a:ea typeface="Courier" charset="0"/>
                <a:cs typeface="Courier" charset="0"/>
              </a:rPr>
              <a:t>, </a:t>
            </a:r>
            <a:r>
              <a:rPr lang="en-US" sz="2200" dirty="0" err="1">
                <a:solidFill>
                  <a:schemeClr val="bg1"/>
                </a:solidFill>
                <a:latin typeface="Courier" charset="0"/>
                <a:ea typeface="Courier" charset="0"/>
                <a:cs typeface="Courier" charset="0"/>
              </a:rPr>
              <a:t>socket.SOCK_STREAM</a:t>
            </a:r>
            <a:r>
              <a:rPr lang="en-US" sz="2200" dirty="0">
                <a:solidFill>
                  <a:schemeClr val="bg1"/>
                </a:solidFill>
                <a:latin typeface="Courier" charset="0"/>
                <a:ea typeface="Courier" charset="0"/>
                <a:cs typeface="Courier" charset="0"/>
              </a:rPr>
              <a:t>)</a:t>
            </a:r>
          </a:p>
          <a:p>
            <a:r>
              <a:rPr lang="en-US" sz="2200" dirty="0" err="1">
                <a:solidFill>
                  <a:schemeClr val="bg1"/>
                </a:solidFill>
                <a:latin typeface="Courier" charset="0"/>
                <a:ea typeface="Courier" charset="0"/>
                <a:cs typeface="Courier" charset="0"/>
              </a:rPr>
              <a:t>mysock.connect</a:t>
            </a:r>
            <a:r>
              <a:rPr lang="en-US" sz="2200" dirty="0">
                <a:solidFill>
                  <a:schemeClr val="bg1"/>
                </a:solidFill>
                <a:latin typeface="Courier" charset="0"/>
                <a:ea typeface="Courier" charset="0"/>
                <a:cs typeface="Courier" charset="0"/>
              </a:rPr>
              <a:t>(('data.pr4e.org', 80))</a:t>
            </a:r>
          </a:p>
          <a:p>
            <a:r>
              <a:rPr lang="en-US" sz="2200" dirty="0" err="1">
                <a:solidFill>
                  <a:schemeClr val="bg1"/>
                </a:solidFill>
                <a:latin typeface="Courier" charset="0"/>
                <a:ea typeface="Courier" charset="0"/>
                <a:cs typeface="Courier" charset="0"/>
              </a:rPr>
              <a:t>cmd</a:t>
            </a:r>
            <a:r>
              <a:rPr lang="en-US" sz="2200" dirty="0">
                <a:solidFill>
                  <a:schemeClr val="bg1"/>
                </a:solidFill>
                <a:latin typeface="Courier" charset="0"/>
                <a:ea typeface="Courier" charset="0"/>
                <a:cs typeface="Courier" charset="0"/>
              </a:rPr>
              <a:t> = 'GET http://data.pr4e.org/</a:t>
            </a:r>
            <a:r>
              <a:rPr lang="en-US" sz="2200" dirty="0" err="1">
                <a:solidFill>
                  <a:schemeClr val="bg1"/>
                </a:solidFill>
                <a:latin typeface="Courier" charset="0"/>
                <a:ea typeface="Courier" charset="0"/>
                <a:cs typeface="Courier" charset="0"/>
              </a:rPr>
              <a:t>romeo.txt</a:t>
            </a:r>
            <a:r>
              <a:rPr lang="en-US" sz="2200" dirty="0">
                <a:solidFill>
                  <a:schemeClr val="bg1"/>
                </a:solidFill>
                <a:latin typeface="Courier" charset="0"/>
                <a:ea typeface="Courier" charset="0"/>
                <a:cs typeface="Courier" charset="0"/>
              </a:rPr>
              <a:t> HTTP/1.0\n\</a:t>
            </a:r>
            <a:r>
              <a:rPr lang="en-US" sz="2200" dirty="0" err="1">
                <a:solidFill>
                  <a:schemeClr val="bg1"/>
                </a:solidFill>
                <a:latin typeface="Courier" charset="0"/>
                <a:ea typeface="Courier" charset="0"/>
                <a:cs typeface="Courier" charset="0"/>
              </a:rPr>
              <a:t>n'.</a:t>
            </a:r>
            <a:r>
              <a:rPr lang="en-US" sz="2200" dirty="0" err="1">
                <a:solidFill>
                  <a:srgbClr val="00FA00"/>
                </a:solidFill>
                <a:latin typeface="Courier" charset="0"/>
                <a:ea typeface="Courier" charset="0"/>
                <a:cs typeface="Courier" charset="0"/>
              </a:rPr>
              <a:t>encode</a:t>
            </a:r>
            <a:r>
              <a:rPr lang="en-US" sz="2200" dirty="0">
                <a:solidFill>
                  <a:srgbClr val="00FA00"/>
                </a:solidFill>
                <a:latin typeface="Courier" charset="0"/>
                <a:ea typeface="Courier" charset="0"/>
                <a:cs typeface="Courier" charset="0"/>
              </a:rPr>
              <a:t>()</a:t>
            </a:r>
          </a:p>
          <a:p>
            <a:r>
              <a:rPr lang="en-US" sz="2200" dirty="0" err="1">
                <a:solidFill>
                  <a:schemeClr val="bg1"/>
                </a:solidFill>
                <a:latin typeface="Courier" charset="0"/>
                <a:ea typeface="Courier" charset="0"/>
                <a:cs typeface="Courier" charset="0"/>
              </a:rPr>
              <a:t>mysock.send</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cmd</a:t>
            </a:r>
            <a:r>
              <a:rPr lang="en-US" sz="2200" dirty="0">
                <a:solidFill>
                  <a:schemeClr val="bg1"/>
                </a:solidFill>
                <a:latin typeface="Courier" charset="0"/>
                <a:ea typeface="Courier" charset="0"/>
                <a:cs typeface="Courier" charset="0"/>
              </a:rPr>
              <a:t>)</a:t>
            </a:r>
          </a:p>
          <a:p>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while True:</a:t>
            </a:r>
          </a:p>
          <a:p>
            <a:r>
              <a:rPr lang="ro-RO" sz="2200" dirty="0">
                <a:solidFill>
                  <a:schemeClr val="bg1"/>
                </a:solidFill>
                <a:latin typeface="Courier" charset="0"/>
                <a:ea typeface="Courier" charset="0"/>
                <a:cs typeface="Courier" charset="0"/>
              </a:rPr>
              <a:t>    dat</a:t>
            </a:r>
            <a:r>
              <a:rPr lang="es-MX" sz="2200" dirty="0">
                <a:solidFill>
                  <a:schemeClr val="bg1"/>
                </a:solidFill>
                <a:latin typeface="Courier" charset="0"/>
                <a:ea typeface="Courier" charset="0"/>
                <a:cs typeface="Courier" charset="0"/>
              </a:rPr>
              <a:t>os</a:t>
            </a:r>
            <a:r>
              <a:rPr lang="ro-RO" sz="2200" dirty="0">
                <a:solidFill>
                  <a:schemeClr val="bg1"/>
                </a:solidFill>
                <a:latin typeface="Courier" charset="0"/>
                <a:ea typeface="Courier" charset="0"/>
                <a:cs typeface="Courier" charset="0"/>
              </a:rPr>
              <a:t> = mysock.recv(512)</a:t>
            </a:r>
          </a:p>
          <a:p>
            <a:r>
              <a:rPr lang="en-US" sz="2200" dirty="0">
                <a:solidFill>
                  <a:schemeClr val="bg1"/>
                </a:solidFill>
                <a:latin typeface="Courier" charset="0"/>
                <a:ea typeface="Courier" charset="0"/>
                <a:cs typeface="Courier" charset="0"/>
              </a:rPr>
              <a:t>    if (</a:t>
            </a:r>
            <a:r>
              <a:rPr lang="en-US" sz="2200" dirty="0" err="1">
                <a:solidFill>
                  <a:schemeClr val="bg1"/>
                </a:solidFill>
                <a:latin typeface="Courier" charset="0"/>
                <a:ea typeface="Courier" charset="0"/>
                <a:cs typeface="Courier" charset="0"/>
              </a:rPr>
              <a:t>len</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datos</a:t>
            </a:r>
            <a:r>
              <a:rPr lang="en-US" sz="2200" dirty="0">
                <a:solidFill>
                  <a:schemeClr val="bg1"/>
                </a:solidFill>
                <a:latin typeface="Courier" charset="0"/>
                <a:ea typeface="Courier" charset="0"/>
                <a:cs typeface="Courier" charset="0"/>
              </a:rPr>
              <a:t>) &lt; 1):</a:t>
            </a:r>
          </a:p>
          <a:p>
            <a:r>
              <a:rPr lang="en-US" sz="2200" dirty="0">
                <a:solidFill>
                  <a:schemeClr val="bg1"/>
                </a:solidFill>
                <a:latin typeface="Courier" charset="0"/>
                <a:ea typeface="Courier" charset="0"/>
                <a:cs typeface="Courier" charset="0"/>
              </a:rPr>
              <a:t>        break</a:t>
            </a:r>
          </a:p>
          <a:p>
            <a:r>
              <a:rPr lang="en-US" sz="2200" dirty="0">
                <a:solidFill>
                  <a:schemeClr val="bg1"/>
                </a:solidFill>
                <a:latin typeface="Courier" charset="0"/>
                <a:ea typeface="Courier" charset="0"/>
                <a:cs typeface="Courier" charset="0"/>
              </a:rPr>
              <a:t>    print(</a:t>
            </a:r>
            <a:r>
              <a:rPr lang="en-US" sz="2200" dirty="0" err="1">
                <a:solidFill>
                  <a:srgbClr val="00FA00"/>
                </a:solidFill>
                <a:latin typeface="Courier" charset="0"/>
                <a:ea typeface="Courier" charset="0"/>
                <a:cs typeface="Courier" charset="0"/>
              </a:rPr>
              <a:t>datos.decode</a:t>
            </a:r>
            <a:r>
              <a:rPr lang="en-US" sz="2200" dirty="0">
                <a:solidFill>
                  <a:srgbClr val="00FA00"/>
                </a:solidFill>
                <a:latin typeface="Courier" charset="0"/>
                <a:ea typeface="Courier" charset="0"/>
                <a:cs typeface="Courier" charset="0"/>
              </a:rPr>
              <a:t>()</a:t>
            </a:r>
            <a:r>
              <a:rPr lang="en-US" sz="2200" dirty="0">
                <a:solidFill>
                  <a:schemeClr val="bg1"/>
                </a:solidFill>
                <a:latin typeface="Courier" charset="0"/>
                <a:ea typeface="Courier" charset="0"/>
                <a:cs typeface="Courier" charset="0"/>
              </a:rPr>
              <a:t>)</a:t>
            </a:r>
          </a:p>
          <a:p>
            <a:r>
              <a:rPr lang="en-US" sz="2200" dirty="0" err="1">
                <a:solidFill>
                  <a:schemeClr val="bg1"/>
                </a:solidFill>
                <a:latin typeface="Courier" charset="0"/>
                <a:ea typeface="Courier" charset="0"/>
                <a:cs typeface="Courier" charset="0"/>
              </a:rPr>
              <a:t>mysock.close</a:t>
            </a:r>
            <a:r>
              <a:rPr lang="en-US" sz="2200" dirty="0">
                <a:solidFill>
                  <a:schemeClr val="bg1"/>
                </a:solidFill>
                <a:latin typeface="Courier" charset="0"/>
                <a:ea typeface="Courier" charset="0"/>
                <a:cs typeface="Courier" charset="0"/>
              </a:rPr>
              <a:t>()</a:t>
            </a:r>
          </a:p>
        </p:txBody>
      </p:sp>
    </p:spTree>
    <p:extLst>
      <p:ext uri="{BB962C8B-B14F-4D97-AF65-F5344CB8AC3E}">
        <p14:creationId xmlns:p14="http://schemas.microsoft.com/office/powerpoint/2010/main" val="1891011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632178" y="1528944"/>
            <a:ext cx="14991644" cy="1247721"/>
          </a:xfrm>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dirty="0" err="1">
                <a:solidFill>
                  <a:srgbClr val="FFD966"/>
                </a:solidFill>
                <a:latin typeface="Arial" charset="0"/>
                <a:ea typeface="Arial" charset="0"/>
                <a:cs typeface="Arial" charset="0"/>
                <a:sym typeface="Cabin"/>
              </a:rPr>
              <a:t>Haciendo</a:t>
            </a:r>
            <a:r>
              <a:rPr lang="en-US" sz="7600" u="none" strike="noStrike" cap="none" dirty="0">
                <a:solidFill>
                  <a:srgbClr val="FFD966"/>
                </a:solidFill>
                <a:latin typeface="Arial" charset="0"/>
                <a:ea typeface="Arial" charset="0"/>
                <a:cs typeface="Arial" charset="0"/>
                <a:sym typeface="Cabin"/>
              </a:rPr>
              <a:t> HTTP Más </a:t>
            </a:r>
            <a:r>
              <a:rPr lang="en-US" sz="7600" u="none" strike="noStrike" cap="none" dirty="0" err="1">
                <a:solidFill>
                  <a:srgbClr val="FFD966"/>
                </a:solidFill>
                <a:latin typeface="Arial" charset="0"/>
                <a:ea typeface="Arial" charset="0"/>
                <a:cs typeface="Arial" charset="0"/>
                <a:sym typeface="Cabin"/>
              </a:rPr>
              <a:t>Facil</a:t>
            </a:r>
            <a:r>
              <a:rPr lang="en-US" sz="7600" u="none" strike="noStrike" cap="none" dirty="0">
                <a:solidFill>
                  <a:srgbClr val="FFD966"/>
                </a:solidFill>
                <a:latin typeface="Arial" charset="0"/>
                <a:ea typeface="Arial" charset="0"/>
                <a:cs typeface="Arial" charset="0"/>
                <a:sym typeface="Cabin"/>
              </a:rPr>
              <a:t> Con </a:t>
            </a:r>
            <a:r>
              <a:rPr lang="en-US" sz="7600" u="none" strike="noStrike" cap="none" dirty="0" err="1">
                <a:solidFill>
                  <a:srgbClr val="FFD966"/>
                </a:solidFill>
                <a:latin typeface="Arial" charset="0"/>
                <a:ea typeface="Arial" charset="0"/>
                <a:cs typeface="Arial" charset="0"/>
                <a:sym typeface="Cabin"/>
              </a:rPr>
              <a:t>urllib</a:t>
            </a:r>
            <a:endParaRPr lang="en-US" sz="76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dirty="0" err="1">
                <a:solidFill>
                  <a:schemeClr val="lt1"/>
                </a:solidFill>
                <a:latin typeface="Arial" charset="0"/>
                <a:ea typeface="Arial" charset="0"/>
                <a:cs typeface="Arial" charset="0"/>
                <a:sym typeface="Cabin"/>
              </a:rPr>
              <a:t>Usando</a:t>
            </a:r>
            <a:r>
              <a:rPr lang="en-US" sz="7600" u="none" strike="noStrike" cap="none" dirty="0">
                <a:solidFill>
                  <a:schemeClr val="lt1"/>
                </a:solidFill>
                <a:latin typeface="Arial" charset="0"/>
                <a:ea typeface="Arial" charset="0"/>
                <a:cs typeface="Arial" charset="0"/>
                <a:sym typeface="Cabin"/>
              </a:rPr>
              <a:t> </a:t>
            </a:r>
            <a:r>
              <a:rPr lang="en-US" sz="7600" u="none" strike="noStrike" cap="none" dirty="0" err="1">
                <a:solidFill>
                  <a:srgbClr val="00FF00"/>
                </a:solidFill>
                <a:latin typeface="Arial" charset="0"/>
                <a:ea typeface="Arial" charset="0"/>
                <a:cs typeface="Arial" charset="0"/>
                <a:sym typeface="Cabin"/>
              </a:rPr>
              <a:t>urllib</a:t>
            </a:r>
            <a:r>
              <a:rPr lang="en-US" sz="7600" u="none" strike="noStrike" cap="none" dirty="0">
                <a:solidFill>
                  <a:schemeClr val="lt1"/>
                </a:solidFill>
                <a:latin typeface="Arial" charset="0"/>
                <a:ea typeface="Arial" charset="0"/>
                <a:cs typeface="Arial" charset="0"/>
                <a:sym typeface="Cabin"/>
              </a:rPr>
              <a:t> </a:t>
            </a:r>
            <a:r>
              <a:rPr lang="en-US" sz="7600" u="none" strike="noStrike" cap="none" dirty="0" err="1">
                <a:solidFill>
                  <a:schemeClr val="lt1"/>
                </a:solidFill>
                <a:latin typeface="Arial" charset="0"/>
                <a:ea typeface="Arial" charset="0"/>
                <a:cs typeface="Arial" charset="0"/>
                <a:sym typeface="Cabin"/>
              </a:rPr>
              <a:t>en</a:t>
            </a:r>
            <a:r>
              <a:rPr lang="en-US" sz="7600" u="none" strike="noStrike" cap="none" dirty="0">
                <a:solidFill>
                  <a:schemeClr val="lt1"/>
                </a:solidFill>
                <a:latin typeface="Arial" charset="0"/>
                <a:ea typeface="Arial" charset="0"/>
                <a:cs typeface="Arial" charset="0"/>
                <a:sym typeface="Cabin"/>
              </a:rPr>
              <a:t> Python</a:t>
            </a:r>
          </a:p>
        </p:txBody>
      </p:sp>
      <p:sp>
        <p:nvSpPr>
          <p:cNvPr id="675" name="Shape 675"/>
          <p:cNvSpPr txBox="1">
            <a:spLocks noGrp="1"/>
          </p:cNvSpPr>
          <p:nvPr>
            <p:ph idx="1"/>
          </p:nvPr>
        </p:nvSpPr>
        <p:spPr>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None/>
            </a:pPr>
            <a:r>
              <a:rPr lang="es-MX" sz="3600" u="none" strike="noStrike" cap="none" dirty="0">
                <a:solidFill>
                  <a:schemeClr val="lt1"/>
                </a:solidFill>
                <a:latin typeface="Arial" charset="0"/>
                <a:ea typeface="Arial" charset="0"/>
                <a:cs typeface="Arial" charset="0"/>
                <a:sym typeface="Cabin"/>
              </a:rPr>
              <a:t>Puesto que HTTP es tan común, tenemos una librería que hace todo el trabajo del socket por nosotros y hace que las páginas web se vean como un archivo</a:t>
            </a:r>
          </a:p>
        </p:txBody>
      </p:sp>
      <p:sp>
        <p:nvSpPr>
          <p:cNvPr id="676" name="Shape 676"/>
          <p:cNvSpPr txBox="1"/>
          <p:nvPr/>
        </p:nvSpPr>
        <p:spPr>
          <a:xfrm>
            <a:off x="654280" y="4768850"/>
            <a:ext cx="15462019" cy="2768599"/>
          </a:xfrm>
          <a:prstGeom prst="rect">
            <a:avLst/>
          </a:prstGeom>
          <a:noFill/>
          <a:ln>
            <a:noFill/>
          </a:ln>
        </p:spPr>
        <p:txBody>
          <a:bodyPr lIns="0" tIns="0" rIns="0" bIns="0" anchor="t" anchorCtr="0">
            <a:noAutofit/>
          </a:bodyPr>
          <a:lstStyle/>
          <a:p>
            <a:r>
              <a:rPr lang="en-US" sz="3000" dirty="0">
                <a:solidFill>
                  <a:srgbClr val="FFFF00"/>
                </a:solidFill>
                <a:latin typeface="Courier" charset="0"/>
                <a:ea typeface="Courier" charset="0"/>
                <a:cs typeface="Courier" charset="0"/>
              </a:rPr>
              <a:t>import </a:t>
            </a:r>
            <a:r>
              <a:rPr lang="en-US" sz="3000" dirty="0" err="1">
                <a:solidFill>
                  <a:srgbClr val="FFFF00"/>
                </a:solidFill>
                <a:latin typeface="Courier" charset="0"/>
                <a:ea typeface="Courier" charset="0"/>
                <a:cs typeface="Courier" charset="0"/>
              </a:rPr>
              <a:t>urllib.request</a:t>
            </a:r>
            <a:r>
              <a:rPr lang="en-US" sz="3000" dirty="0">
                <a:solidFill>
                  <a:srgbClr val="FFFF00"/>
                </a:solidFill>
                <a:latin typeface="Courier" charset="0"/>
                <a:ea typeface="Courier" charset="0"/>
                <a:cs typeface="Courier" charset="0"/>
              </a:rPr>
              <a:t>, </a:t>
            </a:r>
            <a:r>
              <a:rPr lang="en-US" sz="3000" dirty="0" err="1">
                <a:solidFill>
                  <a:srgbClr val="FFFF00"/>
                </a:solidFill>
                <a:latin typeface="Courier" charset="0"/>
                <a:ea typeface="Courier" charset="0"/>
                <a:cs typeface="Courier" charset="0"/>
              </a:rPr>
              <a:t>urllib.parse</a:t>
            </a:r>
            <a:r>
              <a:rPr lang="en-US" sz="3000" dirty="0">
                <a:solidFill>
                  <a:srgbClr val="FFFF00"/>
                </a:solidFill>
                <a:latin typeface="Courier" charset="0"/>
                <a:ea typeface="Courier" charset="0"/>
                <a:cs typeface="Courier" charset="0"/>
              </a:rPr>
              <a:t>, </a:t>
            </a:r>
            <a:r>
              <a:rPr lang="en-US" sz="3000" dirty="0" err="1">
                <a:solidFill>
                  <a:srgbClr val="FFFF00"/>
                </a:solidFill>
                <a:latin typeface="Courier" charset="0"/>
                <a:ea typeface="Courier" charset="0"/>
                <a:cs typeface="Courier" charset="0"/>
              </a:rPr>
              <a:t>urllib.error</a:t>
            </a:r>
            <a:endParaRPr lang="en-US" sz="3000" dirty="0">
              <a:solidFill>
                <a:srgbClr val="FFFF00"/>
              </a:solidFill>
              <a:latin typeface="Courier" charset="0"/>
              <a:ea typeface="Courier" charset="0"/>
              <a:cs typeface="Courier" charset="0"/>
            </a:endParaRPr>
          </a:p>
          <a:p>
            <a:endParaRPr lang="en-US" sz="3000" dirty="0">
              <a:solidFill>
                <a:srgbClr val="FFFF00"/>
              </a:solidFill>
              <a:latin typeface="Courier" charset="0"/>
              <a:ea typeface="Courier" charset="0"/>
              <a:cs typeface="Courier" charset="0"/>
            </a:endParaRPr>
          </a:p>
          <a:p>
            <a:r>
              <a:rPr lang="en-US" sz="3000" dirty="0" err="1">
                <a:solidFill>
                  <a:srgbClr val="FFFF00"/>
                </a:solidFill>
                <a:latin typeface="Courier" charset="0"/>
                <a:ea typeface="Courier" charset="0"/>
                <a:cs typeface="Courier" charset="0"/>
              </a:rPr>
              <a:t>fhand</a:t>
            </a:r>
            <a:r>
              <a:rPr lang="en-US" sz="3000" dirty="0">
                <a:solidFill>
                  <a:srgbClr val="FFFF00"/>
                </a:solidFill>
                <a:latin typeface="Courier" charset="0"/>
                <a:ea typeface="Courier" charset="0"/>
                <a:cs typeface="Courier" charset="0"/>
              </a:rPr>
              <a:t> = </a:t>
            </a:r>
            <a:r>
              <a:rPr lang="en-US" sz="3000" dirty="0" err="1">
                <a:solidFill>
                  <a:srgbClr val="FFFF00"/>
                </a:solidFill>
                <a:latin typeface="Courier" charset="0"/>
                <a:ea typeface="Courier" charset="0"/>
                <a:cs typeface="Courier" charset="0"/>
              </a:rPr>
              <a:t>urllib.request.urlopen</a:t>
            </a:r>
            <a:r>
              <a:rPr lang="en-US" sz="3000" dirty="0">
                <a:solidFill>
                  <a:srgbClr val="FFFF00"/>
                </a:solidFill>
                <a:latin typeface="Courier" charset="0"/>
                <a:ea typeface="Courier" charset="0"/>
                <a:cs typeface="Courier" charset="0"/>
              </a:rPr>
              <a:t>('http://data.pr4e.org/</a:t>
            </a:r>
            <a:r>
              <a:rPr lang="en-US" sz="3000" dirty="0" err="1">
                <a:solidFill>
                  <a:srgbClr val="FFFF00"/>
                </a:solidFill>
                <a:latin typeface="Courier" charset="0"/>
                <a:ea typeface="Courier" charset="0"/>
                <a:cs typeface="Courier" charset="0"/>
              </a:rPr>
              <a:t>romeo.txt</a:t>
            </a:r>
            <a:r>
              <a:rPr lang="en-US" sz="3000" dirty="0">
                <a:solidFill>
                  <a:srgbClr val="FFFF00"/>
                </a:solidFill>
                <a:latin typeface="Courier" charset="0"/>
                <a:ea typeface="Courier" charset="0"/>
                <a:cs typeface="Courier" charset="0"/>
              </a:rPr>
              <a:t>')</a:t>
            </a:r>
          </a:p>
          <a:p>
            <a:r>
              <a:rPr lang="en-US" sz="3000" dirty="0">
                <a:solidFill>
                  <a:srgbClr val="FFFF00"/>
                </a:solidFill>
                <a:latin typeface="Courier" charset="0"/>
                <a:ea typeface="Courier" charset="0"/>
                <a:cs typeface="Courier" charset="0"/>
              </a:rPr>
              <a:t>for </a:t>
            </a:r>
            <a:r>
              <a:rPr lang="en-US" sz="3000" dirty="0" err="1">
                <a:solidFill>
                  <a:srgbClr val="FFFF00"/>
                </a:solidFill>
                <a:latin typeface="Courier" charset="0"/>
                <a:ea typeface="Courier" charset="0"/>
                <a:cs typeface="Courier" charset="0"/>
              </a:rPr>
              <a:t>linea</a:t>
            </a:r>
            <a:r>
              <a:rPr lang="en-US" sz="3000" dirty="0">
                <a:solidFill>
                  <a:srgbClr val="FFFF00"/>
                </a:solidFill>
                <a:latin typeface="Courier" charset="0"/>
                <a:ea typeface="Courier" charset="0"/>
                <a:cs typeface="Courier" charset="0"/>
              </a:rPr>
              <a:t> in </a:t>
            </a:r>
            <a:r>
              <a:rPr lang="en-US" sz="3000" dirty="0" err="1">
                <a:solidFill>
                  <a:srgbClr val="FFFF00"/>
                </a:solidFill>
                <a:latin typeface="Courier" charset="0"/>
                <a:ea typeface="Courier" charset="0"/>
                <a:cs typeface="Courier" charset="0"/>
              </a:rPr>
              <a:t>fhand</a:t>
            </a:r>
            <a:r>
              <a:rPr lang="en-US" sz="3000" dirty="0">
                <a:solidFill>
                  <a:srgbClr val="FFFF00"/>
                </a:solidFill>
                <a:latin typeface="Courier" charset="0"/>
                <a:ea typeface="Courier" charset="0"/>
                <a:cs typeface="Courier" charset="0"/>
              </a:rPr>
              <a:t>:</a:t>
            </a:r>
          </a:p>
          <a:p>
            <a:r>
              <a:rPr lang="en-US" sz="3000" dirty="0">
                <a:solidFill>
                  <a:srgbClr val="FFFF00"/>
                </a:solidFill>
                <a:latin typeface="Courier" charset="0"/>
                <a:ea typeface="Courier" charset="0"/>
                <a:cs typeface="Courier" charset="0"/>
              </a:rPr>
              <a:t>    print(</a:t>
            </a:r>
            <a:r>
              <a:rPr lang="en-US" sz="3000" dirty="0" err="1">
                <a:solidFill>
                  <a:srgbClr val="FFFF00"/>
                </a:solidFill>
                <a:latin typeface="Courier" charset="0"/>
                <a:ea typeface="Courier" charset="0"/>
                <a:cs typeface="Courier" charset="0"/>
              </a:rPr>
              <a:t>linea.</a:t>
            </a:r>
            <a:r>
              <a:rPr lang="en-US" sz="3000" dirty="0" err="1">
                <a:solidFill>
                  <a:srgbClr val="FF40FF"/>
                </a:solidFill>
                <a:latin typeface="Courier" charset="0"/>
                <a:ea typeface="Courier" charset="0"/>
                <a:cs typeface="Courier" charset="0"/>
              </a:rPr>
              <a:t>decode</a:t>
            </a:r>
            <a:r>
              <a:rPr lang="en-US" sz="3000" dirty="0">
                <a:solidFill>
                  <a:srgbClr val="FF40FF"/>
                </a:solidFill>
                <a:latin typeface="Courier" charset="0"/>
                <a:ea typeface="Courier" charset="0"/>
                <a:cs typeface="Courier" charset="0"/>
              </a:rPr>
              <a:t>()</a:t>
            </a:r>
            <a:r>
              <a:rPr lang="en-US" sz="3000" dirty="0">
                <a:solidFill>
                  <a:srgbClr val="FFFF00"/>
                </a:solidFill>
                <a:latin typeface="Courier" charset="0"/>
                <a:ea typeface="Courier" charset="0"/>
                <a:cs typeface="Courier" charset="0"/>
              </a:rPr>
              <a:t>.strip())</a:t>
            </a:r>
            <a:endParaRPr lang="en-US" sz="3000" u="none" strike="noStrike" cap="none" dirty="0">
              <a:solidFill>
                <a:srgbClr val="FFFF00"/>
              </a:solidFill>
              <a:latin typeface="Courier" charset="0"/>
              <a:ea typeface="Courier" charset="0"/>
              <a:cs typeface="Courier" charset="0"/>
              <a:sym typeface="Courier New"/>
            </a:endParaRPr>
          </a:p>
        </p:txBody>
      </p:sp>
      <p:sp>
        <p:nvSpPr>
          <p:cNvPr id="678" name="Shape 678"/>
          <p:cNvSpPr txBox="1"/>
          <p:nvPr/>
        </p:nvSpPr>
        <p:spPr>
          <a:xfrm>
            <a:off x="13500717" y="7518350"/>
            <a:ext cx="22511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urllib1.py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4" name="Shape 684"/>
          <p:cNvSpPr txBox="1"/>
          <p:nvPr/>
        </p:nvSpPr>
        <p:spPr>
          <a:xfrm>
            <a:off x="3238500" y="4930775"/>
            <a:ext cx="10239000" cy="2354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But soft what light through yonder window breaks</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It is the east and Juliet is the sun</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Arise fair sun and kill the envious moon</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Who is already sick and pale with grief</a:t>
            </a:r>
          </a:p>
        </p:txBody>
      </p:sp>
      <p:sp>
        <p:nvSpPr>
          <p:cNvPr id="685" name="Shape 685"/>
          <p:cNvSpPr txBox="1"/>
          <p:nvPr/>
        </p:nvSpPr>
        <p:spPr>
          <a:xfrm>
            <a:off x="13315950" y="7541537"/>
            <a:ext cx="242264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urllib1.py</a:t>
            </a:r>
          </a:p>
        </p:txBody>
      </p:sp>
      <p:sp>
        <p:nvSpPr>
          <p:cNvPr id="9" name="Shape 676"/>
          <p:cNvSpPr txBox="1"/>
          <p:nvPr/>
        </p:nvSpPr>
        <p:spPr>
          <a:xfrm>
            <a:off x="692772" y="1301750"/>
            <a:ext cx="15425467" cy="2768599"/>
          </a:xfrm>
          <a:prstGeom prst="rect">
            <a:avLst/>
          </a:prstGeom>
          <a:noFill/>
          <a:ln>
            <a:noFill/>
          </a:ln>
        </p:spPr>
        <p:txBody>
          <a:bodyPr lIns="0" tIns="0" rIns="0" bIns="0" anchor="t" anchorCtr="0">
            <a:noAutofit/>
          </a:bodyPr>
          <a:lstStyle/>
          <a:p>
            <a:r>
              <a:rPr lang="en-US" sz="3000" dirty="0">
                <a:solidFill>
                  <a:srgbClr val="FFFF00"/>
                </a:solidFill>
                <a:latin typeface="Courier" charset="0"/>
                <a:ea typeface="Courier" charset="0"/>
                <a:cs typeface="Courier" charset="0"/>
              </a:rPr>
              <a:t>import </a:t>
            </a:r>
            <a:r>
              <a:rPr lang="en-US" sz="3000" dirty="0" err="1">
                <a:solidFill>
                  <a:srgbClr val="FFFF00"/>
                </a:solidFill>
                <a:latin typeface="Courier" charset="0"/>
                <a:ea typeface="Courier" charset="0"/>
                <a:cs typeface="Courier" charset="0"/>
              </a:rPr>
              <a:t>urllib.request</a:t>
            </a:r>
            <a:r>
              <a:rPr lang="en-US" sz="3000" dirty="0">
                <a:solidFill>
                  <a:srgbClr val="FFFF00"/>
                </a:solidFill>
                <a:latin typeface="Courier" charset="0"/>
                <a:ea typeface="Courier" charset="0"/>
                <a:cs typeface="Courier" charset="0"/>
              </a:rPr>
              <a:t>, </a:t>
            </a:r>
            <a:r>
              <a:rPr lang="en-US" sz="3000" dirty="0" err="1">
                <a:solidFill>
                  <a:srgbClr val="FFFF00"/>
                </a:solidFill>
                <a:latin typeface="Courier" charset="0"/>
                <a:ea typeface="Courier" charset="0"/>
                <a:cs typeface="Courier" charset="0"/>
              </a:rPr>
              <a:t>urllib.parse</a:t>
            </a:r>
            <a:r>
              <a:rPr lang="en-US" sz="3000" dirty="0">
                <a:solidFill>
                  <a:srgbClr val="FFFF00"/>
                </a:solidFill>
                <a:latin typeface="Courier" charset="0"/>
                <a:ea typeface="Courier" charset="0"/>
                <a:cs typeface="Courier" charset="0"/>
              </a:rPr>
              <a:t>, </a:t>
            </a:r>
            <a:r>
              <a:rPr lang="en-US" sz="3000" dirty="0" err="1">
                <a:solidFill>
                  <a:srgbClr val="FFFF00"/>
                </a:solidFill>
                <a:latin typeface="Courier" charset="0"/>
                <a:ea typeface="Courier" charset="0"/>
                <a:cs typeface="Courier" charset="0"/>
              </a:rPr>
              <a:t>urllib.error</a:t>
            </a:r>
            <a:endParaRPr lang="en-US" sz="3000" dirty="0">
              <a:solidFill>
                <a:srgbClr val="FFFF00"/>
              </a:solidFill>
              <a:latin typeface="Courier" charset="0"/>
              <a:ea typeface="Courier" charset="0"/>
              <a:cs typeface="Courier" charset="0"/>
            </a:endParaRPr>
          </a:p>
          <a:p>
            <a:endParaRPr lang="en-US" sz="3000" dirty="0">
              <a:solidFill>
                <a:srgbClr val="FFFF00"/>
              </a:solidFill>
              <a:latin typeface="Courier" charset="0"/>
              <a:ea typeface="Courier" charset="0"/>
              <a:cs typeface="Courier" charset="0"/>
            </a:endParaRPr>
          </a:p>
          <a:p>
            <a:r>
              <a:rPr lang="en-US" sz="3000" dirty="0" err="1">
                <a:solidFill>
                  <a:srgbClr val="FFFF00"/>
                </a:solidFill>
                <a:latin typeface="Courier" charset="0"/>
                <a:ea typeface="Courier" charset="0"/>
                <a:cs typeface="Courier" charset="0"/>
              </a:rPr>
              <a:t>fhand</a:t>
            </a:r>
            <a:r>
              <a:rPr lang="en-US" sz="3000" dirty="0">
                <a:solidFill>
                  <a:srgbClr val="FFFF00"/>
                </a:solidFill>
                <a:latin typeface="Courier" charset="0"/>
                <a:ea typeface="Courier" charset="0"/>
                <a:cs typeface="Courier" charset="0"/>
              </a:rPr>
              <a:t> = </a:t>
            </a:r>
            <a:r>
              <a:rPr lang="en-US" sz="3000" dirty="0" err="1">
                <a:solidFill>
                  <a:srgbClr val="FFFF00"/>
                </a:solidFill>
                <a:latin typeface="Courier" charset="0"/>
                <a:ea typeface="Courier" charset="0"/>
                <a:cs typeface="Courier" charset="0"/>
              </a:rPr>
              <a:t>urllib.request.urlopen</a:t>
            </a:r>
            <a:r>
              <a:rPr lang="en-US" sz="3000" dirty="0">
                <a:solidFill>
                  <a:srgbClr val="FFFF00"/>
                </a:solidFill>
                <a:latin typeface="Courier" charset="0"/>
                <a:ea typeface="Courier" charset="0"/>
                <a:cs typeface="Courier" charset="0"/>
              </a:rPr>
              <a:t>('http://data.pr4e.org/</a:t>
            </a:r>
            <a:r>
              <a:rPr lang="en-US" sz="3000" dirty="0" err="1">
                <a:solidFill>
                  <a:srgbClr val="FFFF00"/>
                </a:solidFill>
                <a:latin typeface="Courier" charset="0"/>
                <a:ea typeface="Courier" charset="0"/>
                <a:cs typeface="Courier" charset="0"/>
              </a:rPr>
              <a:t>romeo.txt</a:t>
            </a:r>
            <a:r>
              <a:rPr lang="en-US" sz="3000" dirty="0">
                <a:solidFill>
                  <a:srgbClr val="FFFF00"/>
                </a:solidFill>
                <a:latin typeface="Courier" charset="0"/>
                <a:ea typeface="Courier" charset="0"/>
                <a:cs typeface="Courier" charset="0"/>
              </a:rPr>
              <a:t>')</a:t>
            </a:r>
          </a:p>
          <a:p>
            <a:r>
              <a:rPr lang="en-US" sz="3000" dirty="0">
                <a:solidFill>
                  <a:srgbClr val="FFFF00"/>
                </a:solidFill>
                <a:latin typeface="Courier" charset="0"/>
                <a:ea typeface="Courier" charset="0"/>
                <a:cs typeface="Courier" charset="0"/>
              </a:rPr>
              <a:t>for </a:t>
            </a:r>
            <a:r>
              <a:rPr lang="en-US" sz="3000" dirty="0" err="1">
                <a:solidFill>
                  <a:srgbClr val="FFFF00"/>
                </a:solidFill>
                <a:latin typeface="Courier" charset="0"/>
                <a:ea typeface="Courier" charset="0"/>
                <a:cs typeface="Courier" charset="0"/>
              </a:rPr>
              <a:t>linea</a:t>
            </a:r>
            <a:r>
              <a:rPr lang="en-US" sz="3000" dirty="0">
                <a:solidFill>
                  <a:srgbClr val="FFFF00"/>
                </a:solidFill>
                <a:latin typeface="Courier" charset="0"/>
                <a:ea typeface="Courier" charset="0"/>
                <a:cs typeface="Courier" charset="0"/>
              </a:rPr>
              <a:t> in </a:t>
            </a:r>
            <a:r>
              <a:rPr lang="en-US" sz="3000" dirty="0" err="1">
                <a:solidFill>
                  <a:srgbClr val="FFFF00"/>
                </a:solidFill>
                <a:latin typeface="Courier" charset="0"/>
                <a:ea typeface="Courier" charset="0"/>
                <a:cs typeface="Courier" charset="0"/>
              </a:rPr>
              <a:t>fhand</a:t>
            </a:r>
            <a:r>
              <a:rPr lang="en-US" sz="3000" dirty="0">
                <a:solidFill>
                  <a:srgbClr val="FFFF00"/>
                </a:solidFill>
                <a:latin typeface="Courier" charset="0"/>
                <a:ea typeface="Courier" charset="0"/>
                <a:cs typeface="Courier" charset="0"/>
              </a:rPr>
              <a:t>:</a:t>
            </a:r>
          </a:p>
          <a:p>
            <a:r>
              <a:rPr lang="en-US" sz="3000" dirty="0">
                <a:solidFill>
                  <a:srgbClr val="FFFF00"/>
                </a:solidFill>
                <a:latin typeface="Courier" charset="0"/>
                <a:ea typeface="Courier" charset="0"/>
                <a:cs typeface="Courier" charset="0"/>
              </a:rPr>
              <a:t>    print(</a:t>
            </a:r>
            <a:r>
              <a:rPr lang="en-US" sz="3000" dirty="0" err="1">
                <a:solidFill>
                  <a:srgbClr val="FFFF00"/>
                </a:solidFill>
                <a:latin typeface="Courier" charset="0"/>
                <a:ea typeface="Courier" charset="0"/>
                <a:cs typeface="Courier" charset="0"/>
              </a:rPr>
              <a:t>linea.</a:t>
            </a:r>
            <a:r>
              <a:rPr lang="en-US" sz="3000" dirty="0" err="1">
                <a:solidFill>
                  <a:srgbClr val="FF40FF"/>
                </a:solidFill>
                <a:latin typeface="Courier" charset="0"/>
                <a:ea typeface="Courier" charset="0"/>
                <a:cs typeface="Courier" charset="0"/>
              </a:rPr>
              <a:t>decode</a:t>
            </a:r>
            <a:r>
              <a:rPr lang="en-US" sz="3000" dirty="0">
                <a:solidFill>
                  <a:srgbClr val="FF40FF"/>
                </a:solidFill>
                <a:latin typeface="Courier" charset="0"/>
                <a:ea typeface="Courier" charset="0"/>
                <a:cs typeface="Courier" charset="0"/>
              </a:rPr>
              <a:t>()</a:t>
            </a:r>
            <a:r>
              <a:rPr lang="en-US" sz="3000" dirty="0">
                <a:solidFill>
                  <a:srgbClr val="FFFF00"/>
                </a:solidFill>
                <a:latin typeface="Courier" charset="0"/>
                <a:ea typeface="Courier" charset="0"/>
                <a:cs typeface="Courier" charset="0"/>
              </a:rPr>
              <a:t>.strip())</a:t>
            </a:r>
            <a:endParaRPr lang="en-US" sz="3000" u="none" strike="noStrike" cap="none" dirty="0">
              <a:solidFill>
                <a:srgbClr val="FFFF00"/>
              </a:solidFill>
              <a:latin typeface="Courier" charset="0"/>
              <a:ea typeface="Courier" charset="0"/>
              <a:cs typeface="Courier" charset="0"/>
              <a:sym typeface="Courier Ne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cxnSp>
        <p:nvCxnSpPr>
          <p:cNvPr id="4" name="Straight Arrow Connector 3"/>
          <p:cNvCxnSpPr>
            <a:stCxn id="325" idx="3"/>
            <a:endCxn id="326" idx="1"/>
          </p:cNvCxnSpPr>
          <p:nvPr/>
        </p:nvCxnSpPr>
        <p:spPr>
          <a:xfrm>
            <a:off x="5473700" y="6167741"/>
            <a:ext cx="5473700" cy="0"/>
          </a:xfrm>
          <a:prstGeom prst="straightConnector1">
            <a:avLst/>
          </a:prstGeom>
          <a:ln w="63500">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20" name="Shape 32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s-MX" sz="7600" u="none" strike="noStrike" cap="none" dirty="0">
                <a:solidFill>
                  <a:srgbClr val="FFFFFF"/>
                </a:solidFill>
                <a:latin typeface="Arial" charset="0"/>
                <a:ea typeface="Arial" charset="0"/>
                <a:cs typeface="Arial" charset="0"/>
                <a:sym typeface="Cabin"/>
              </a:rPr>
              <a:t>Conexiones TCP /</a:t>
            </a:r>
            <a:r>
              <a:rPr lang="es-MX" sz="7600" u="none" strike="noStrike" cap="none" dirty="0">
                <a:solidFill>
                  <a:srgbClr val="FFFF00"/>
                </a:solidFill>
                <a:latin typeface="Arial" charset="0"/>
                <a:ea typeface="Arial" charset="0"/>
                <a:cs typeface="Arial" charset="0"/>
                <a:sym typeface="Cabin"/>
              </a:rPr>
              <a:t> </a:t>
            </a:r>
            <a:r>
              <a:rPr lang="es-MX" sz="7600" u="none" strike="noStrike" cap="none" dirty="0">
                <a:solidFill>
                  <a:srgbClr val="FFD966"/>
                </a:solidFill>
                <a:latin typeface="Arial" charset="0"/>
                <a:ea typeface="Arial" charset="0"/>
                <a:cs typeface="Arial" charset="0"/>
                <a:sym typeface="Cabin"/>
              </a:rPr>
              <a:t>Sockets</a:t>
            </a:r>
          </a:p>
        </p:txBody>
      </p:sp>
      <p:sp>
        <p:nvSpPr>
          <p:cNvPr id="321" name="Shape 321"/>
          <p:cNvSpPr txBox="1"/>
          <p:nvPr/>
        </p:nvSpPr>
        <p:spPr>
          <a:xfrm>
            <a:off x="3685901" y="7642626"/>
            <a:ext cx="9547499" cy="622199"/>
          </a:xfrm>
          <a:prstGeom prst="rect">
            <a:avLst/>
          </a:prstGeom>
          <a:noFill/>
          <a:ln>
            <a:noFill/>
          </a:ln>
        </p:spPr>
        <p:txBody>
          <a:bodyPr lIns="0" tIns="0" rIns="0" bIns="0" anchor="ctr" anchorCtr="0">
            <a:noAutofit/>
          </a:bodyPr>
          <a:lstStyle/>
          <a:p>
            <a:pPr lvl="0" algn="ctr">
              <a:buClr>
                <a:srgbClr val="FFFF00"/>
              </a:buClr>
              <a:buSzPct val="25000"/>
            </a:pPr>
            <a:r>
              <a:rPr lang="en-US" sz="3200" dirty="0">
                <a:hlinkClick r:id="rId3"/>
              </a:rPr>
              <a:t>https://es.wikipedia.org/wiki/Socket_de_Internet</a:t>
            </a:r>
            <a:endParaRPr lang="es-MX" sz="3000" u="sng" strike="noStrike" cap="none" dirty="0">
              <a:solidFill>
                <a:srgbClr val="FFFF00"/>
              </a:solidFill>
              <a:latin typeface="Arial" charset="0"/>
              <a:ea typeface="Arial" charset="0"/>
              <a:cs typeface="Arial" charset="0"/>
              <a:sym typeface="Cabin"/>
              <a:hlinkClick r:id="rId4"/>
            </a:endParaRPr>
          </a:p>
        </p:txBody>
      </p:sp>
      <p:sp>
        <p:nvSpPr>
          <p:cNvPr id="322" name="Shape 322"/>
          <p:cNvSpPr txBox="1"/>
          <p:nvPr/>
        </p:nvSpPr>
        <p:spPr>
          <a:xfrm>
            <a:off x="1490475" y="2539900"/>
            <a:ext cx="13369500" cy="2403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s-MX" sz="3600" dirty="0">
                <a:solidFill>
                  <a:schemeClr val="lt1"/>
                </a:solidFill>
                <a:latin typeface="Arial" charset="0"/>
                <a:ea typeface="Arial" charset="0"/>
                <a:cs typeface="Arial" charset="0"/>
                <a:sym typeface="Cabin"/>
              </a:rPr>
              <a:t>“En las redes de computadoras, un </a:t>
            </a:r>
            <a:r>
              <a:rPr lang="es-MX" sz="3600" u="none" strike="noStrike" cap="none" dirty="0">
                <a:solidFill>
                  <a:srgbClr val="FFFF00"/>
                </a:solidFill>
                <a:latin typeface="Arial" charset="0"/>
                <a:ea typeface="Arial" charset="0"/>
                <a:cs typeface="Arial" charset="0"/>
                <a:sym typeface="Cabin"/>
              </a:rPr>
              <a:t>socket</a:t>
            </a:r>
            <a:r>
              <a:rPr lang="es-MX" sz="3600" u="none" strike="noStrike" cap="none" dirty="0">
                <a:solidFill>
                  <a:schemeClr val="lt1"/>
                </a:solidFill>
                <a:latin typeface="Arial" charset="0"/>
                <a:ea typeface="Arial" charset="0"/>
                <a:cs typeface="Arial" charset="0"/>
                <a:sym typeface="Cabin"/>
              </a:rPr>
              <a:t> de Internet o </a:t>
            </a:r>
            <a:r>
              <a:rPr lang="es-MX" sz="3600" u="none" strike="noStrike" cap="none" dirty="0">
                <a:solidFill>
                  <a:srgbClr val="FFFF00"/>
                </a:solidFill>
                <a:latin typeface="Arial" charset="0"/>
                <a:ea typeface="Arial" charset="0"/>
                <a:cs typeface="Arial" charset="0"/>
                <a:sym typeface="Cabin"/>
              </a:rPr>
              <a:t>socket</a:t>
            </a:r>
            <a:r>
              <a:rPr lang="es-MX" sz="3600" u="none" strike="noStrike" cap="none" dirty="0">
                <a:solidFill>
                  <a:schemeClr val="lt1"/>
                </a:solidFill>
                <a:latin typeface="Arial" charset="0"/>
                <a:ea typeface="Arial" charset="0"/>
                <a:cs typeface="Arial" charset="0"/>
                <a:sym typeface="Cabin"/>
              </a:rPr>
              <a:t> de red es un punto de flujo de comunicación bidireccional </a:t>
            </a:r>
            <a:r>
              <a:rPr lang="es-MX" sz="3600" dirty="0" err="1">
                <a:solidFill>
                  <a:srgbClr val="00FFFF"/>
                </a:solidFill>
                <a:latin typeface="Arial" charset="0"/>
                <a:ea typeface="Arial" charset="0"/>
                <a:cs typeface="Arial" charset="0"/>
                <a:sym typeface="Cabin"/>
              </a:rPr>
              <a:t>entre-</a:t>
            </a:r>
            <a:r>
              <a:rPr lang="es-MX" sz="3600" u="none" strike="noStrike" cap="none" dirty="0" err="1">
                <a:solidFill>
                  <a:srgbClr val="00FFFF"/>
                </a:solidFill>
                <a:latin typeface="Arial" charset="0"/>
                <a:ea typeface="Arial" charset="0"/>
                <a:cs typeface="Arial" charset="0"/>
                <a:sym typeface="Cabin"/>
              </a:rPr>
              <a:t>procesos</a:t>
            </a:r>
            <a:r>
              <a:rPr lang="es-MX" sz="3600" u="none" strike="noStrike" cap="none" dirty="0">
                <a:solidFill>
                  <a:srgbClr val="00FFFF"/>
                </a:solidFill>
                <a:latin typeface="Arial" charset="0"/>
                <a:ea typeface="Arial" charset="0"/>
                <a:cs typeface="Arial" charset="0"/>
                <a:sym typeface="Cabin"/>
              </a:rPr>
              <a:t> </a:t>
            </a:r>
            <a:r>
              <a:rPr lang="es-MX" sz="3600" dirty="0">
                <a:solidFill>
                  <a:schemeClr val="lt1"/>
                </a:solidFill>
                <a:latin typeface="Arial" charset="0"/>
                <a:ea typeface="Arial" charset="0"/>
                <a:cs typeface="Arial" charset="0"/>
                <a:sym typeface="Cabin"/>
              </a:rPr>
              <a:t>a través de una red de computadoras basadas en un protocolo de</a:t>
            </a:r>
            <a:r>
              <a:rPr lang="es-MX" sz="3600" u="none" strike="noStrike" cap="none" dirty="0">
                <a:solidFill>
                  <a:schemeClr val="lt1"/>
                </a:solidFill>
                <a:latin typeface="Arial" charset="0"/>
                <a:ea typeface="Arial" charset="0"/>
                <a:cs typeface="Arial" charset="0"/>
                <a:sym typeface="Cabin"/>
              </a:rPr>
              <a:t> </a:t>
            </a:r>
            <a:r>
              <a:rPr lang="es-MX" sz="3600" u="none" strike="noStrike" cap="none" dirty="0">
                <a:solidFill>
                  <a:srgbClr val="E06666"/>
                </a:solidFill>
                <a:latin typeface="Arial" charset="0"/>
                <a:ea typeface="Arial" charset="0"/>
                <a:cs typeface="Arial" charset="0"/>
                <a:sym typeface="Cabin"/>
              </a:rPr>
              <a:t>Internet</a:t>
            </a:r>
            <a:r>
              <a:rPr lang="es-MX" sz="3600" u="none" strike="noStrike" cap="none" dirty="0">
                <a:solidFill>
                  <a:schemeClr val="lt1"/>
                </a:solidFill>
                <a:latin typeface="Arial" charset="0"/>
                <a:ea typeface="Arial" charset="0"/>
                <a:cs typeface="Arial" charset="0"/>
                <a:sym typeface="Cabin"/>
              </a:rPr>
              <a:t>, tal como el </a:t>
            </a:r>
            <a:r>
              <a:rPr lang="es-MX" sz="3600" u="none" strike="noStrike" cap="none" dirty="0">
                <a:solidFill>
                  <a:srgbClr val="E06666"/>
                </a:solidFill>
                <a:latin typeface="Arial" charset="0"/>
                <a:ea typeface="Arial" charset="0"/>
                <a:cs typeface="Arial" charset="0"/>
                <a:sym typeface="Cabin"/>
              </a:rPr>
              <a:t>Internet.</a:t>
            </a:r>
            <a:r>
              <a:rPr lang="es-MX" sz="3600" dirty="0">
                <a:solidFill>
                  <a:schemeClr val="lt1"/>
                </a:solidFill>
                <a:latin typeface="Arial" charset="0"/>
                <a:ea typeface="Arial" charset="0"/>
                <a:cs typeface="Arial" charset="0"/>
                <a:sym typeface="Cabin"/>
              </a:rPr>
              <a:t>”</a:t>
            </a:r>
          </a:p>
        </p:txBody>
      </p:sp>
      <p:pic>
        <p:nvPicPr>
          <p:cNvPr id="323" name="Shape 323"/>
          <p:cNvPicPr preferRelativeResize="0"/>
          <p:nvPr/>
        </p:nvPicPr>
        <p:blipFill rotWithShape="1">
          <a:blip r:embed="rId5">
            <a:alphaModFix/>
          </a:blip>
          <a:srcRect/>
          <a:stretch/>
        </p:blipFill>
        <p:spPr>
          <a:xfrm>
            <a:off x="6342062" y="5272756"/>
            <a:ext cx="3600599" cy="1789968"/>
          </a:xfrm>
          <a:prstGeom prst="rect">
            <a:avLst/>
          </a:prstGeom>
          <a:noFill/>
          <a:ln>
            <a:noFill/>
          </a:ln>
        </p:spPr>
      </p:pic>
      <p:sp>
        <p:nvSpPr>
          <p:cNvPr id="324" name="Shape 324"/>
          <p:cNvSpPr txBox="1"/>
          <p:nvPr/>
        </p:nvSpPr>
        <p:spPr>
          <a:xfrm>
            <a:off x="7213600" y="5892376"/>
            <a:ext cx="2190900" cy="55072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00"/>
              </a:buClr>
              <a:buSzPct val="25000"/>
              <a:buFont typeface="Cabin"/>
              <a:buNone/>
            </a:pPr>
            <a:r>
              <a:rPr lang="es-MX" sz="5000" u="none" strike="noStrike" cap="none">
                <a:solidFill>
                  <a:srgbClr val="FF0000"/>
                </a:solidFill>
                <a:latin typeface="Arial" charset="0"/>
                <a:ea typeface="Arial" charset="0"/>
                <a:cs typeface="Arial" charset="0"/>
                <a:sym typeface="Cabin"/>
              </a:rPr>
              <a:t>Internet</a:t>
            </a:r>
          </a:p>
        </p:txBody>
      </p:sp>
      <p:sp>
        <p:nvSpPr>
          <p:cNvPr id="325" name="Shape 325"/>
          <p:cNvSpPr/>
          <p:nvPr/>
        </p:nvSpPr>
        <p:spPr>
          <a:xfrm>
            <a:off x="3187700" y="5312475"/>
            <a:ext cx="2286000" cy="1710531"/>
          </a:xfrm>
          <a:prstGeom prst="roundRect">
            <a:avLst>
              <a:gd name="adj" fmla="val 1800"/>
            </a:avLst>
          </a:prstGeom>
          <a:solidFill>
            <a:srgbClr val="CCCCCC"/>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s-MX" sz="3900" u="none" strike="noStrike" cap="none" dirty="0">
                <a:solidFill>
                  <a:srgbClr val="0000FF"/>
                </a:solidFill>
                <a:latin typeface="Arial" charset="0"/>
                <a:ea typeface="Arial" charset="0"/>
                <a:cs typeface="Arial" charset="0"/>
                <a:sym typeface="Cabin"/>
              </a:rPr>
              <a:t>Proceso</a:t>
            </a:r>
          </a:p>
        </p:txBody>
      </p:sp>
      <p:sp>
        <p:nvSpPr>
          <p:cNvPr id="326" name="Shape 326"/>
          <p:cNvSpPr/>
          <p:nvPr/>
        </p:nvSpPr>
        <p:spPr>
          <a:xfrm>
            <a:off x="10947400" y="5312475"/>
            <a:ext cx="2286000" cy="1710531"/>
          </a:xfrm>
          <a:prstGeom prst="roundRect">
            <a:avLst>
              <a:gd name="adj" fmla="val 1800"/>
            </a:avLst>
          </a:prstGeom>
          <a:solidFill>
            <a:srgbClr val="CCCCCC"/>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s-MX" sz="3900" u="none" strike="noStrike" cap="none" dirty="0">
                <a:solidFill>
                  <a:srgbClr val="0000FF"/>
                </a:solidFill>
                <a:latin typeface="Arial" charset="0"/>
                <a:ea typeface="Arial" charset="0"/>
                <a:cs typeface="Arial" charset="0"/>
                <a:sym typeface="Cabin"/>
              </a:rPr>
              <a:t>Proceso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dirty="0">
                <a:solidFill>
                  <a:srgbClr val="FFD966"/>
                </a:solidFill>
                <a:latin typeface="Arial" charset="0"/>
                <a:ea typeface="Arial" charset="0"/>
                <a:cs typeface="Arial" charset="0"/>
                <a:sym typeface="Cabin"/>
              </a:rPr>
              <a:t>Como un </a:t>
            </a:r>
            <a:r>
              <a:rPr lang="en-US" sz="7600" u="none" strike="noStrike" cap="none" dirty="0" err="1">
                <a:solidFill>
                  <a:srgbClr val="FFD966"/>
                </a:solidFill>
                <a:latin typeface="Arial" charset="0"/>
                <a:ea typeface="Arial" charset="0"/>
                <a:cs typeface="Arial" charset="0"/>
                <a:sym typeface="Cabin"/>
              </a:rPr>
              <a:t>Archivo</a:t>
            </a:r>
            <a:r>
              <a:rPr lang="en-US" sz="7600" u="none" strike="noStrike" cap="none" dirty="0">
                <a:solidFill>
                  <a:srgbClr val="FFD966"/>
                </a:solidFill>
                <a:latin typeface="Arial" charset="0"/>
                <a:ea typeface="Arial" charset="0"/>
                <a:cs typeface="Arial" charset="0"/>
                <a:sym typeface="Cabin"/>
              </a:rPr>
              <a:t>...</a:t>
            </a:r>
          </a:p>
        </p:txBody>
      </p:sp>
      <p:sp>
        <p:nvSpPr>
          <p:cNvPr id="692" name="Shape 692"/>
          <p:cNvSpPr txBox="1"/>
          <p:nvPr/>
        </p:nvSpPr>
        <p:spPr>
          <a:xfrm>
            <a:off x="577306" y="2901950"/>
            <a:ext cx="15678693" cy="4948133"/>
          </a:xfrm>
          <a:prstGeom prst="rect">
            <a:avLst/>
          </a:prstGeom>
          <a:noFill/>
          <a:ln>
            <a:noFill/>
          </a:ln>
        </p:spPr>
        <p:txBody>
          <a:bodyPr lIns="0" tIns="0" rIns="0" bIns="0" anchor="ctr" anchorCtr="0">
            <a:noAutofit/>
          </a:bodyPr>
          <a:lstStyle/>
          <a:p>
            <a:r>
              <a:rPr lang="en-US" sz="3000" dirty="0">
                <a:solidFill>
                  <a:srgbClr val="FF40FF"/>
                </a:solidFill>
                <a:latin typeface="Courier" charset="0"/>
                <a:ea typeface="Courier" charset="0"/>
                <a:cs typeface="Courier" charset="0"/>
              </a:rPr>
              <a:t>import </a:t>
            </a:r>
            <a:r>
              <a:rPr lang="en-US" sz="3000" dirty="0" err="1">
                <a:solidFill>
                  <a:srgbClr val="FF40FF"/>
                </a:solidFill>
                <a:latin typeface="Courier" charset="0"/>
                <a:ea typeface="Courier" charset="0"/>
                <a:cs typeface="Courier" charset="0"/>
              </a:rPr>
              <a:t>urllib.request</a:t>
            </a:r>
            <a:r>
              <a:rPr lang="en-US" sz="3000" dirty="0">
                <a:solidFill>
                  <a:srgbClr val="FF40FF"/>
                </a:solidFill>
                <a:latin typeface="Courier" charset="0"/>
                <a:ea typeface="Courier" charset="0"/>
                <a:cs typeface="Courier" charset="0"/>
              </a:rPr>
              <a:t>, </a:t>
            </a:r>
            <a:r>
              <a:rPr lang="en-US" sz="3000" dirty="0" err="1">
                <a:solidFill>
                  <a:srgbClr val="FF40FF"/>
                </a:solidFill>
                <a:latin typeface="Courier" charset="0"/>
                <a:ea typeface="Courier" charset="0"/>
                <a:cs typeface="Courier" charset="0"/>
              </a:rPr>
              <a:t>urllib.parse</a:t>
            </a:r>
            <a:r>
              <a:rPr lang="en-US" sz="3000" dirty="0">
                <a:solidFill>
                  <a:srgbClr val="FF40FF"/>
                </a:solidFill>
                <a:latin typeface="Courier" charset="0"/>
                <a:ea typeface="Courier" charset="0"/>
                <a:cs typeface="Courier" charset="0"/>
              </a:rPr>
              <a:t>, </a:t>
            </a:r>
            <a:r>
              <a:rPr lang="en-US" sz="3000" dirty="0" err="1">
                <a:solidFill>
                  <a:srgbClr val="FF40FF"/>
                </a:solidFill>
                <a:latin typeface="Courier" charset="0"/>
                <a:ea typeface="Courier" charset="0"/>
                <a:cs typeface="Courier" charset="0"/>
              </a:rPr>
              <a:t>urllib.error</a:t>
            </a:r>
            <a:endParaRPr lang="en-US" sz="3000" dirty="0">
              <a:solidFill>
                <a:srgbClr val="FF40FF"/>
              </a:solidFill>
              <a:latin typeface="Courier" charset="0"/>
              <a:ea typeface="Courier" charset="0"/>
              <a:cs typeface="Courier" charset="0"/>
            </a:endParaRPr>
          </a:p>
          <a:p>
            <a:endParaRPr lang="en-US" sz="3000" dirty="0">
              <a:solidFill>
                <a:srgbClr val="FF40FF"/>
              </a:solidFill>
              <a:latin typeface="Courier" charset="0"/>
              <a:ea typeface="Courier" charset="0"/>
              <a:cs typeface="Courier" charset="0"/>
            </a:endParaRPr>
          </a:p>
          <a:p>
            <a:r>
              <a:rPr lang="en-US" sz="3000" dirty="0" err="1">
                <a:solidFill>
                  <a:schemeClr val="bg1"/>
                </a:solidFill>
                <a:latin typeface="Courier" charset="0"/>
                <a:ea typeface="Courier" charset="0"/>
                <a:cs typeface="Courier" charset="0"/>
              </a:rPr>
              <a:t>fhand</a:t>
            </a:r>
            <a:r>
              <a:rPr lang="en-US" sz="3000" dirty="0">
                <a:solidFill>
                  <a:schemeClr val="bg1"/>
                </a:solidFill>
                <a:latin typeface="Courier" charset="0"/>
                <a:ea typeface="Courier" charset="0"/>
                <a:cs typeface="Courier" charset="0"/>
              </a:rPr>
              <a:t> = </a:t>
            </a:r>
            <a:r>
              <a:rPr lang="en-US" sz="3000" dirty="0" err="1">
                <a:solidFill>
                  <a:schemeClr val="bg1"/>
                </a:solidFill>
                <a:latin typeface="Courier" charset="0"/>
                <a:ea typeface="Courier" charset="0"/>
                <a:cs typeface="Courier" charset="0"/>
              </a:rPr>
              <a:t>urllib.request.urlopen</a:t>
            </a:r>
            <a:r>
              <a:rPr lang="en-US" sz="3000" dirty="0">
                <a:solidFill>
                  <a:schemeClr val="bg1"/>
                </a:solidFill>
                <a:latin typeface="Courier" charset="0"/>
                <a:ea typeface="Courier" charset="0"/>
                <a:cs typeface="Courier" charset="0"/>
              </a:rPr>
              <a:t>('http://data.pr4e.org/romeo.txt’)</a:t>
            </a:r>
          </a:p>
          <a:p>
            <a:endParaRPr lang="en-US" sz="3000" dirty="0">
              <a:solidFill>
                <a:srgbClr val="FF40FF"/>
              </a:solidFill>
              <a:latin typeface="Courier" charset="0"/>
              <a:ea typeface="Courier" charset="0"/>
              <a:cs typeface="Courier" charset="0"/>
            </a:endParaRPr>
          </a:p>
          <a:p>
            <a:r>
              <a:rPr lang="en-US" sz="3000" dirty="0" err="1">
                <a:solidFill>
                  <a:srgbClr val="FF40FF"/>
                </a:solidFill>
                <a:latin typeface="Courier" charset="0"/>
                <a:ea typeface="Courier" charset="0"/>
                <a:cs typeface="Courier" charset="0"/>
              </a:rPr>
              <a:t>contadores</a:t>
            </a:r>
            <a:r>
              <a:rPr lang="en-US" sz="3000" dirty="0">
                <a:solidFill>
                  <a:srgbClr val="FF40FF"/>
                </a:solidFill>
                <a:latin typeface="Courier" charset="0"/>
                <a:ea typeface="Courier" charset="0"/>
                <a:cs typeface="Courier" charset="0"/>
              </a:rPr>
              <a:t> = </a:t>
            </a:r>
            <a:r>
              <a:rPr lang="en-US" sz="3000" dirty="0" err="1">
                <a:solidFill>
                  <a:srgbClr val="FF40FF"/>
                </a:solidFill>
                <a:latin typeface="Courier" charset="0"/>
                <a:ea typeface="Courier" charset="0"/>
                <a:cs typeface="Courier" charset="0"/>
              </a:rPr>
              <a:t>dict</a:t>
            </a:r>
            <a:r>
              <a:rPr lang="en-US" sz="3000" dirty="0">
                <a:solidFill>
                  <a:srgbClr val="FF40FF"/>
                </a:solidFill>
                <a:latin typeface="Courier" charset="0"/>
                <a:ea typeface="Courier" charset="0"/>
                <a:cs typeface="Courier" charset="0"/>
              </a:rPr>
              <a:t>()</a:t>
            </a:r>
          </a:p>
          <a:p>
            <a:r>
              <a:rPr lang="en-US" sz="3000" dirty="0">
                <a:solidFill>
                  <a:srgbClr val="FF40FF"/>
                </a:solidFill>
                <a:latin typeface="Courier" charset="0"/>
                <a:ea typeface="Courier" charset="0"/>
                <a:cs typeface="Courier" charset="0"/>
              </a:rPr>
              <a:t>for </a:t>
            </a:r>
            <a:r>
              <a:rPr lang="en-US" sz="3000" dirty="0" err="1">
                <a:solidFill>
                  <a:srgbClr val="FF40FF"/>
                </a:solidFill>
                <a:latin typeface="Courier" charset="0"/>
                <a:ea typeface="Courier" charset="0"/>
                <a:cs typeface="Courier" charset="0"/>
              </a:rPr>
              <a:t>linea</a:t>
            </a:r>
            <a:r>
              <a:rPr lang="en-US" sz="3000" dirty="0">
                <a:solidFill>
                  <a:srgbClr val="FF40FF"/>
                </a:solidFill>
                <a:latin typeface="Courier" charset="0"/>
                <a:ea typeface="Courier" charset="0"/>
                <a:cs typeface="Courier" charset="0"/>
              </a:rPr>
              <a:t> in </a:t>
            </a:r>
            <a:r>
              <a:rPr lang="en-US" sz="3000" dirty="0" err="1">
                <a:solidFill>
                  <a:srgbClr val="FF40FF"/>
                </a:solidFill>
                <a:latin typeface="Courier" charset="0"/>
                <a:ea typeface="Courier" charset="0"/>
                <a:cs typeface="Courier" charset="0"/>
              </a:rPr>
              <a:t>fhand</a:t>
            </a:r>
            <a:r>
              <a:rPr lang="en-US" sz="3000" dirty="0">
                <a:solidFill>
                  <a:srgbClr val="FF40FF"/>
                </a:solidFill>
                <a:latin typeface="Courier" charset="0"/>
                <a:ea typeface="Courier" charset="0"/>
                <a:cs typeface="Courier" charset="0"/>
              </a:rPr>
              <a:t>:</a:t>
            </a:r>
          </a:p>
          <a:p>
            <a:r>
              <a:rPr lang="en-US" sz="3000" dirty="0">
                <a:solidFill>
                  <a:srgbClr val="FF40FF"/>
                </a:solidFill>
                <a:latin typeface="Courier" charset="0"/>
                <a:ea typeface="Courier" charset="0"/>
                <a:cs typeface="Courier" charset="0"/>
              </a:rPr>
              <a:t>    palabras = </a:t>
            </a:r>
            <a:r>
              <a:rPr lang="en-US" sz="3000" dirty="0" err="1">
                <a:solidFill>
                  <a:srgbClr val="FF40FF"/>
                </a:solidFill>
                <a:latin typeface="Courier" charset="0"/>
                <a:ea typeface="Courier" charset="0"/>
                <a:cs typeface="Courier" charset="0"/>
              </a:rPr>
              <a:t>line.</a:t>
            </a:r>
            <a:r>
              <a:rPr lang="en-US" sz="3000" dirty="0" err="1">
                <a:solidFill>
                  <a:srgbClr val="FFFF00"/>
                </a:solidFill>
                <a:latin typeface="Courier" charset="0"/>
                <a:ea typeface="Courier" charset="0"/>
                <a:cs typeface="Courier" charset="0"/>
              </a:rPr>
              <a:t>decode</a:t>
            </a:r>
            <a:r>
              <a:rPr lang="en-US" sz="3000" dirty="0">
                <a:solidFill>
                  <a:srgbClr val="FFFF00"/>
                </a:solidFill>
                <a:latin typeface="Courier" charset="0"/>
                <a:ea typeface="Courier" charset="0"/>
                <a:cs typeface="Courier" charset="0"/>
              </a:rPr>
              <a:t>()</a:t>
            </a:r>
            <a:r>
              <a:rPr lang="en-US" sz="3000" dirty="0">
                <a:solidFill>
                  <a:srgbClr val="FF40FF"/>
                </a:solidFill>
                <a:latin typeface="Courier" charset="0"/>
                <a:ea typeface="Courier" charset="0"/>
                <a:cs typeface="Courier" charset="0"/>
              </a:rPr>
              <a:t>.split()</a:t>
            </a:r>
          </a:p>
          <a:p>
            <a:r>
              <a:rPr lang="en-US" sz="3000" dirty="0">
                <a:solidFill>
                  <a:srgbClr val="FF40FF"/>
                </a:solidFill>
                <a:latin typeface="Courier" charset="0"/>
                <a:ea typeface="Courier" charset="0"/>
                <a:cs typeface="Courier" charset="0"/>
              </a:rPr>
              <a:t>    for palabra in palabras:</a:t>
            </a:r>
          </a:p>
          <a:p>
            <a:r>
              <a:rPr lang="en-US" sz="3000" dirty="0">
                <a:solidFill>
                  <a:srgbClr val="FF40FF"/>
                </a:solidFill>
                <a:latin typeface="Courier" charset="0"/>
                <a:ea typeface="Courier" charset="0"/>
                <a:cs typeface="Courier" charset="0"/>
              </a:rPr>
              <a:t>        </a:t>
            </a:r>
            <a:r>
              <a:rPr lang="en-US" sz="3000" dirty="0" err="1">
                <a:solidFill>
                  <a:srgbClr val="FF40FF"/>
                </a:solidFill>
                <a:latin typeface="Courier" charset="0"/>
                <a:ea typeface="Courier" charset="0"/>
                <a:cs typeface="Courier" charset="0"/>
              </a:rPr>
              <a:t>contadores</a:t>
            </a:r>
            <a:r>
              <a:rPr lang="en-US" sz="3000" dirty="0">
                <a:solidFill>
                  <a:srgbClr val="FF40FF"/>
                </a:solidFill>
                <a:latin typeface="Courier" charset="0"/>
                <a:ea typeface="Courier" charset="0"/>
                <a:cs typeface="Courier" charset="0"/>
              </a:rPr>
              <a:t>[palabra] = </a:t>
            </a:r>
            <a:r>
              <a:rPr lang="en-US" sz="3000" dirty="0" err="1">
                <a:solidFill>
                  <a:srgbClr val="FF40FF"/>
                </a:solidFill>
                <a:latin typeface="Courier" charset="0"/>
                <a:ea typeface="Courier" charset="0"/>
                <a:cs typeface="Courier" charset="0"/>
              </a:rPr>
              <a:t>contadores.get</a:t>
            </a:r>
            <a:r>
              <a:rPr lang="en-US" sz="3000" dirty="0">
                <a:solidFill>
                  <a:srgbClr val="FF40FF"/>
                </a:solidFill>
                <a:latin typeface="Courier" charset="0"/>
                <a:ea typeface="Courier" charset="0"/>
                <a:cs typeface="Courier" charset="0"/>
              </a:rPr>
              <a:t>(palabra, 0) + 1</a:t>
            </a:r>
          </a:p>
          <a:p>
            <a:r>
              <a:rPr lang="en-US" sz="3000" dirty="0">
                <a:solidFill>
                  <a:srgbClr val="FF40FF"/>
                </a:solidFill>
                <a:latin typeface="Courier" charset="0"/>
                <a:ea typeface="Courier" charset="0"/>
                <a:cs typeface="Courier" charset="0"/>
              </a:rPr>
              <a:t>print(</a:t>
            </a:r>
            <a:r>
              <a:rPr lang="en-US" sz="3000" dirty="0" err="1">
                <a:solidFill>
                  <a:srgbClr val="FF40FF"/>
                </a:solidFill>
                <a:latin typeface="Courier" charset="0"/>
                <a:ea typeface="Courier" charset="0"/>
                <a:cs typeface="Courier" charset="0"/>
              </a:rPr>
              <a:t>contadores</a:t>
            </a:r>
            <a:r>
              <a:rPr lang="en-US" sz="3000" dirty="0">
                <a:solidFill>
                  <a:srgbClr val="FF40FF"/>
                </a:solidFill>
                <a:latin typeface="Courier" charset="0"/>
                <a:ea typeface="Courier" charset="0"/>
                <a:cs typeface="Courier" charset="0"/>
              </a:rPr>
              <a:t>)</a:t>
            </a:r>
            <a:endParaRPr lang="en-US" sz="3000" u="none" strike="noStrike" cap="none" dirty="0">
              <a:solidFill>
                <a:srgbClr val="FF40FF"/>
              </a:solidFill>
              <a:latin typeface="Courier" charset="0"/>
              <a:ea typeface="Courier" charset="0"/>
              <a:cs typeface="Courier" charset="0"/>
              <a:sym typeface="Courier New"/>
            </a:endParaRPr>
          </a:p>
        </p:txBody>
      </p:sp>
      <p:sp>
        <p:nvSpPr>
          <p:cNvPr id="693" name="Shape 693"/>
          <p:cNvSpPr txBox="1"/>
          <p:nvPr/>
        </p:nvSpPr>
        <p:spPr>
          <a:xfrm>
            <a:off x="13277502" y="7683600"/>
            <a:ext cx="24146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urlwords.py</a:t>
            </a:r>
            <a:r>
              <a:rPr lang="en-US" sz="3600" u="none" strike="noStrike" cap="none" dirty="0">
                <a:solidFill>
                  <a:schemeClr val="lt1"/>
                </a:solidFill>
                <a:latin typeface="Arial" charset="0"/>
                <a:ea typeface="Arial" charset="0"/>
                <a:cs typeface="Arial" charset="0"/>
                <a:sym typeface="Cabin"/>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dirty="0" err="1">
                <a:solidFill>
                  <a:srgbClr val="FFD966"/>
                </a:solidFill>
                <a:latin typeface="Arial" charset="0"/>
                <a:ea typeface="Arial" charset="0"/>
                <a:cs typeface="Arial" charset="0"/>
                <a:sym typeface="Cabin"/>
              </a:rPr>
              <a:t>Leyendo</a:t>
            </a:r>
            <a:r>
              <a:rPr lang="en-US" sz="7600" u="none" strike="noStrike" cap="none" dirty="0">
                <a:solidFill>
                  <a:srgbClr val="FFD966"/>
                </a:solidFill>
                <a:latin typeface="Arial" charset="0"/>
                <a:ea typeface="Arial" charset="0"/>
                <a:cs typeface="Arial" charset="0"/>
                <a:sym typeface="Cabin"/>
              </a:rPr>
              <a:t> </a:t>
            </a:r>
            <a:r>
              <a:rPr lang="en-US" sz="7600" u="none" strike="noStrike" cap="none" dirty="0" err="1">
                <a:solidFill>
                  <a:srgbClr val="FFD966"/>
                </a:solidFill>
                <a:latin typeface="Arial" charset="0"/>
                <a:ea typeface="Arial" charset="0"/>
                <a:cs typeface="Arial" charset="0"/>
                <a:sym typeface="Cabin"/>
              </a:rPr>
              <a:t>Páginas</a:t>
            </a:r>
            <a:r>
              <a:rPr lang="en-US" sz="7600" u="none" strike="noStrike" cap="none" dirty="0">
                <a:solidFill>
                  <a:srgbClr val="FFD966"/>
                </a:solidFill>
                <a:latin typeface="Arial" charset="0"/>
                <a:ea typeface="Arial" charset="0"/>
                <a:cs typeface="Arial" charset="0"/>
                <a:sym typeface="Cabin"/>
              </a:rPr>
              <a:t> Web</a:t>
            </a:r>
          </a:p>
        </p:txBody>
      </p:sp>
      <p:sp>
        <p:nvSpPr>
          <p:cNvPr id="699" name="Shape 699"/>
          <p:cNvSpPr txBox="1"/>
          <p:nvPr/>
        </p:nvSpPr>
        <p:spPr>
          <a:xfrm>
            <a:off x="546100" y="2539899"/>
            <a:ext cx="15557500" cy="2451100"/>
          </a:xfrm>
          <a:prstGeom prst="rect">
            <a:avLst/>
          </a:prstGeom>
          <a:noFill/>
          <a:ln>
            <a:noFill/>
          </a:ln>
        </p:spPr>
        <p:txBody>
          <a:bodyPr lIns="0" tIns="0" rIns="0" bIns="0" anchor="ctr" anchorCtr="0">
            <a:noAutofit/>
          </a:bodyPr>
          <a:lstStyle/>
          <a:p>
            <a:r>
              <a:rPr lang="en-US" sz="2800" dirty="0">
                <a:solidFill>
                  <a:srgbClr val="FFFF00"/>
                </a:solidFill>
                <a:latin typeface="Courier" charset="0"/>
                <a:ea typeface="Courier" charset="0"/>
                <a:cs typeface="Courier" charset="0"/>
              </a:rPr>
              <a:t>import </a:t>
            </a:r>
            <a:r>
              <a:rPr lang="en-US" sz="2800" dirty="0" err="1">
                <a:solidFill>
                  <a:srgbClr val="FFFF00"/>
                </a:solidFill>
                <a:latin typeface="Courier" charset="0"/>
                <a:ea typeface="Courier" charset="0"/>
                <a:cs typeface="Courier" charset="0"/>
              </a:rPr>
              <a:t>urllib.request</a:t>
            </a:r>
            <a:r>
              <a:rPr lang="en-US" sz="2800" dirty="0">
                <a:solidFill>
                  <a:srgbClr val="FFFF00"/>
                </a:solidFill>
                <a:latin typeface="Courier" charset="0"/>
                <a:ea typeface="Courier" charset="0"/>
                <a:cs typeface="Courier" charset="0"/>
              </a:rPr>
              <a:t>, </a:t>
            </a:r>
            <a:r>
              <a:rPr lang="en-US" sz="2800" dirty="0" err="1">
                <a:solidFill>
                  <a:srgbClr val="FFFF00"/>
                </a:solidFill>
                <a:latin typeface="Courier" charset="0"/>
                <a:ea typeface="Courier" charset="0"/>
                <a:cs typeface="Courier" charset="0"/>
              </a:rPr>
              <a:t>urllib.parse</a:t>
            </a:r>
            <a:r>
              <a:rPr lang="en-US" sz="2800" dirty="0">
                <a:solidFill>
                  <a:srgbClr val="FFFF00"/>
                </a:solidFill>
                <a:latin typeface="Courier" charset="0"/>
                <a:ea typeface="Courier" charset="0"/>
                <a:cs typeface="Courier" charset="0"/>
              </a:rPr>
              <a:t>, </a:t>
            </a:r>
            <a:r>
              <a:rPr lang="en-US" sz="2800" dirty="0" err="1">
                <a:solidFill>
                  <a:srgbClr val="FFFF00"/>
                </a:solidFill>
                <a:latin typeface="Courier" charset="0"/>
                <a:ea typeface="Courier" charset="0"/>
                <a:cs typeface="Courier" charset="0"/>
              </a:rPr>
              <a:t>urllib.error</a:t>
            </a:r>
            <a:endParaRPr lang="en-US" sz="2800" dirty="0">
              <a:solidFill>
                <a:srgbClr val="FFFF00"/>
              </a:solidFill>
              <a:latin typeface="Courier" charset="0"/>
              <a:ea typeface="Courier" charset="0"/>
              <a:cs typeface="Courier" charset="0"/>
            </a:endParaRPr>
          </a:p>
          <a:p>
            <a:endParaRPr lang="en-US" sz="2800" dirty="0">
              <a:solidFill>
                <a:srgbClr val="FFFF00"/>
              </a:solidFill>
              <a:latin typeface="Courier" charset="0"/>
              <a:ea typeface="Courier" charset="0"/>
              <a:cs typeface="Courier" charset="0"/>
            </a:endParaRPr>
          </a:p>
          <a:p>
            <a:r>
              <a:rPr lang="en-US" sz="2800" dirty="0" err="1">
                <a:solidFill>
                  <a:srgbClr val="FFFF00"/>
                </a:solidFill>
                <a:latin typeface="Courier" charset="0"/>
                <a:ea typeface="Courier" charset="0"/>
                <a:cs typeface="Courier" charset="0"/>
              </a:rPr>
              <a:t>fhand</a:t>
            </a:r>
            <a:r>
              <a:rPr lang="en-US" sz="2800" dirty="0">
                <a:solidFill>
                  <a:srgbClr val="FFFF00"/>
                </a:solidFill>
                <a:latin typeface="Courier" charset="0"/>
                <a:ea typeface="Courier" charset="0"/>
                <a:cs typeface="Courier" charset="0"/>
              </a:rPr>
              <a:t> = </a:t>
            </a:r>
            <a:r>
              <a:rPr lang="en-US" sz="2800" dirty="0" err="1">
                <a:solidFill>
                  <a:srgbClr val="FFFF00"/>
                </a:solidFill>
                <a:latin typeface="Courier" charset="0"/>
                <a:ea typeface="Courier" charset="0"/>
                <a:cs typeface="Courier" charset="0"/>
              </a:rPr>
              <a:t>urllib.request.urlopen</a:t>
            </a:r>
            <a:r>
              <a:rPr lang="en-US" sz="2800" dirty="0">
                <a:solidFill>
                  <a:srgbClr val="FFFF00"/>
                </a:solidFill>
                <a:latin typeface="Courier" charset="0"/>
                <a:ea typeface="Courier" charset="0"/>
                <a:cs typeface="Courier" charset="0"/>
              </a:rPr>
              <a:t>('http://</a:t>
            </a:r>
            <a:r>
              <a:rPr lang="en-US" sz="2800" dirty="0" err="1">
                <a:solidFill>
                  <a:srgbClr val="FFFF00"/>
                </a:solidFill>
                <a:latin typeface="Courier" charset="0"/>
                <a:ea typeface="Courier" charset="0"/>
                <a:cs typeface="Courier" charset="0"/>
              </a:rPr>
              <a:t>www.dr-chuck.com</a:t>
            </a:r>
            <a:r>
              <a:rPr lang="en-US" sz="2800" dirty="0">
                <a:solidFill>
                  <a:srgbClr val="FFFF00"/>
                </a:solidFill>
                <a:latin typeface="Courier" charset="0"/>
                <a:ea typeface="Courier" charset="0"/>
                <a:cs typeface="Courier" charset="0"/>
              </a:rPr>
              <a:t>/page1.htm')</a:t>
            </a:r>
          </a:p>
          <a:p>
            <a:r>
              <a:rPr lang="en-US" sz="2800" dirty="0">
                <a:solidFill>
                  <a:srgbClr val="FFFF00"/>
                </a:solidFill>
                <a:latin typeface="Courier" charset="0"/>
                <a:ea typeface="Courier" charset="0"/>
                <a:cs typeface="Courier" charset="0"/>
              </a:rPr>
              <a:t>for </a:t>
            </a:r>
            <a:r>
              <a:rPr lang="en-US" sz="2800" dirty="0" err="1">
                <a:solidFill>
                  <a:srgbClr val="FFFF00"/>
                </a:solidFill>
                <a:latin typeface="Courier" charset="0"/>
                <a:ea typeface="Courier" charset="0"/>
                <a:cs typeface="Courier" charset="0"/>
              </a:rPr>
              <a:t>linea</a:t>
            </a:r>
            <a:r>
              <a:rPr lang="en-US" sz="2800" dirty="0">
                <a:solidFill>
                  <a:srgbClr val="FFFF00"/>
                </a:solidFill>
                <a:latin typeface="Courier" charset="0"/>
                <a:ea typeface="Courier" charset="0"/>
                <a:cs typeface="Courier" charset="0"/>
              </a:rPr>
              <a:t> in </a:t>
            </a:r>
            <a:r>
              <a:rPr lang="en-US" sz="2800" dirty="0" err="1">
                <a:solidFill>
                  <a:srgbClr val="FFFF00"/>
                </a:solidFill>
                <a:latin typeface="Courier" charset="0"/>
                <a:ea typeface="Courier" charset="0"/>
                <a:cs typeface="Courier" charset="0"/>
              </a:rPr>
              <a:t>fhand</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    print(</a:t>
            </a:r>
            <a:r>
              <a:rPr lang="en-US" sz="2800" dirty="0" err="1">
                <a:solidFill>
                  <a:srgbClr val="FFFF00"/>
                </a:solidFill>
                <a:latin typeface="Courier" charset="0"/>
                <a:ea typeface="Courier" charset="0"/>
                <a:cs typeface="Courier" charset="0"/>
              </a:rPr>
              <a:t>linea.</a:t>
            </a:r>
            <a:r>
              <a:rPr lang="en-US" sz="2800" dirty="0" err="1">
                <a:solidFill>
                  <a:srgbClr val="FF40FF"/>
                </a:solidFill>
                <a:latin typeface="Courier" charset="0"/>
                <a:ea typeface="Courier" charset="0"/>
                <a:cs typeface="Courier" charset="0"/>
              </a:rPr>
              <a:t>decode</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.strip())</a:t>
            </a:r>
            <a:endParaRPr lang="en-US" sz="2800" u="none" strike="noStrike" cap="none" dirty="0">
              <a:solidFill>
                <a:srgbClr val="FFFF00"/>
              </a:solidFill>
              <a:latin typeface="Courier" charset="0"/>
              <a:ea typeface="Courier" charset="0"/>
              <a:cs typeface="Courier" charset="0"/>
              <a:sym typeface="Courier New"/>
            </a:endParaRPr>
          </a:p>
        </p:txBody>
      </p:sp>
      <p:sp>
        <p:nvSpPr>
          <p:cNvPr id="700" name="Shape 700"/>
          <p:cNvSpPr txBox="1"/>
          <p:nvPr/>
        </p:nvSpPr>
        <p:spPr>
          <a:xfrm>
            <a:off x="2740165" y="5397499"/>
            <a:ext cx="12055499" cy="254005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3300" i="0" u="none" strike="noStrike" cap="none" dirty="0">
                <a:solidFill>
                  <a:srgbClr val="00FF00"/>
                </a:solidFill>
                <a:latin typeface="Courier"/>
                <a:ea typeface="Courier New"/>
                <a:cs typeface="Courier"/>
                <a:sym typeface="Courier New"/>
              </a:rPr>
              <a:t>&lt;h1&gt;The First Page&lt;/h1&gt;</a:t>
            </a:r>
          </a:p>
          <a:p>
            <a:pPr marL="0" marR="0" lvl="0" indent="0" algn="l" rtl="0">
              <a:lnSpc>
                <a:spcPct val="100000"/>
              </a:lnSpc>
              <a:spcBef>
                <a:spcPts val="0"/>
              </a:spcBef>
              <a:spcAft>
                <a:spcPts val="0"/>
              </a:spcAft>
              <a:buClr>
                <a:srgbClr val="00FF00"/>
              </a:buClr>
              <a:buSzPct val="25000"/>
              <a:buFont typeface="Courier New"/>
              <a:buNone/>
            </a:pPr>
            <a:r>
              <a:rPr lang="en-US" sz="3300" i="0" u="none" strike="noStrike" cap="none" dirty="0">
                <a:solidFill>
                  <a:srgbClr val="00FF00"/>
                </a:solidFill>
                <a:latin typeface="Courier"/>
                <a:ea typeface="Courier New"/>
                <a:cs typeface="Courier"/>
                <a:sym typeface="Courier New"/>
              </a:rPr>
              <a:t>&lt;p&gt;If you like, you can switch to the &lt;a </a:t>
            </a:r>
            <a:r>
              <a:rPr lang="en-US" sz="3300" i="0" u="none" strike="noStrike" cap="none" dirty="0" err="1">
                <a:solidFill>
                  <a:srgbClr val="00FF00"/>
                </a:solidFill>
                <a:latin typeface="Courier"/>
                <a:ea typeface="Courier New"/>
                <a:cs typeface="Courier"/>
                <a:sym typeface="Courier New"/>
              </a:rPr>
              <a:t>href</a:t>
            </a:r>
            <a:r>
              <a:rPr lang="en-US" sz="3300" i="0" u="none" strike="noStrike" cap="none" dirty="0">
                <a:solidFill>
                  <a:srgbClr val="00FF00"/>
                </a:solidFill>
                <a:latin typeface="Courier"/>
                <a:ea typeface="Courier New"/>
                <a:cs typeface="Courier"/>
                <a:sym typeface="Courier New"/>
              </a:rPr>
              <a:t>="http://</a:t>
            </a:r>
            <a:r>
              <a:rPr lang="en-US" sz="3300" i="0" u="none" strike="noStrike" cap="none" dirty="0" err="1">
                <a:solidFill>
                  <a:srgbClr val="00FF00"/>
                </a:solidFill>
                <a:latin typeface="Courier"/>
                <a:ea typeface="Courier New"/>
                <a:cs typeface="Courier"/>
                <a:sym typeface="Courier New"/>
              </a:rPr>
              <a:t>www.dr-chuck.com</a:t>
            </a:r>
            <a:r>
              <a:rPr lang="en-US" sz="3300" i="0" u="none" strike="noStrike" cap="none" dirty="0">
                <a:solidFill>
                  <a:srgbClr val="00FF00"/>
                </a:solidFill>
                <a:latin typeface="Courier"/>
                <a:ea typeface="Courier New"/>
                <a:cs typeface="Courier"/>
                <a:sym typeface="Courier New"/>
              </a:rPr>
              <a:t>/page2.htm"&gt;Second Page&lt;/a&gt;.</a:t>
            </a:r>
          </a:p>
          <a:p>
            <a:pPr marL="0" marR="0" lvl="0" indent="0" algn="l" rtl="0">
              <a:lnSpc>
                <a:spcPct val="100000"/>
              </a:lnSpc>
              <a:spcBef>
                <a:spcPts val="0"/>
              </a:spcBef>
              <a:spcAft>
                <a:spcPts val="0"/>
              </a:spcAft>
              <a:buClr>
                <a:srgbClr val="00FF00"/>
              </a:buClr>
              <a:buSzPct val="25000"/>
              <a:buFont typeface="Courier New"/>
              <a:buNone/>
            </a:pPr>
            <a:r>
              <a:rPr lang="en-US" sz="3300" i="0" u="none" strike="noStrike" cap="none" dirty="0">
                <a:solidFill>
                  <a:srgbClr val="00FF00"/>
                </a:solidFill>
                <a:latin typeface="Courier"/>
                <a:ea typeface="Courier New"/>
                <a:cs typeface="Courier"/>
                <a:sym typeface="Courier New"/>
              </a:rPr>
              <a:t>&lt;/p&gt;</a:t>
            </a:r>
          </a:p>
        </p:txBody>
      </p:sp>
      <p:sp>
        <p:nvSpPr>
          <p:cNvPr id="701" name="Shape 701"/>
          <p:cNvSpPr txBox="1"/>
          <p:nvPr/>
        </p:nvSpPr>
        <p:spPr>
          <a:xfrm>
            <a:off x="13509601" y="7594700"/>
            <a:ext cx="242264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urllib</a:t>
            </a:r>
            <a:r>
              <a:rPr lang="en-US" sz="3600">
                <a:solidFill>
                  <a:schemeClr val="lt1"/>
                </a:solidFill>
                <a:latin typeface="Arial" charset="0"/>
                <a:ea typeface="Arial" charset="0"/>
                <a:cs typeface="Arial" charset="0"/>
                <a:sym typeface="Cabin"/>
              </a:rPr>
              <a:t>2</a:t>
            </a:r>
            <a:r>
              <a:rPr lang="en-US" sz="3600" u="none" strike="noStrike" cap="none">
                <a:solidFill>
                  <a:schemeClr val="lt1"/>
                </a:solidFill>
                <a:latin typeface="Arial" charset="0"/>
                <a:ea typeface="Arial" charset="0"/>
                <a:cs typeface="Arial" charset="0"/>
                <a:sym typeface="Cabin"/>
              </a:rPr>
              <a:t>.py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dirty="0" err="1">
                <a:solidFill>
                  <a:srgbClr val="FFD966"/>
                </a:solidFill>
                <a:latin typeface="Arial" charset="0"/>
                <a:ea typeface="Arial" charset="0"/>
                <a:cs typeface="Arial" charset="0"/>
                <a:sym typeface="Cabin"/>
              </a:rPr>
              <a:t>Siguiendo</a:t>
            </a:r>
            <a:r>
              <a:rPr lang="en-US" sz="7600" u="none" strike="noStrike" cap="none" dirty="0">
                <a:solidFill>
                  <a:srgbClr val="FFD966"/>
                </a:solidFill>
                <a:latin typeface="Arial" charset="0"/>
                <a:ea typeface="Arial" charset="0"/>
                <a:cs typeface="Arial" charset="0"/>
                <a:sym typeface="Cabin"/>
              </a:rPr>
              <a:t> Links</a:t>
            </a:r>
          </a:p>
        </p:txBody>
      </p:sp>
      <p:sp>
        <p:nvSpPr>
          <p:cNvPr id="699" name="Shape 699"/>
          <p:cNvSpPr txBox="1"/>
          <p:nvPr/>
        </p:nvSpPr>
        <p:spPr>
          <a:xfrm>
            <a:off x="546100" y="2539899"/>
            <a:ext cx="15557500" cy="2451100"/>
          </a:xfrm>
          <a:prstGeom prst="rect">
            <a:avLst/>
          </a:prstGeom>
          <a:noFill/>
          <a:ln>
            <a:noFill/>
          </a:ln>
        </p:spPr>
        <p:txBody>
          <a:bodyPr lIns="0" tIns="0" rIns="0" bIns="0" anchor="ctr" anchorCtr="0">
            <a:noAutofit/>
          </a:bodyPr>
          <a:lstStyle/>
          <a:p>
            <a:r>
              <a:rPr lang="en-US" sz="2800" dirty="0">
                <a:solidFill>
                  <a:srgbClr val="FFFF00"/>
                </a:solidFill>
                <a:latin typeface="Courier" charset="0"/>
                <a:ea typeface="Courier" charset="0"/>
                <a:cs typeface="Courier" charset="0"/>
              </a:rPr>
              <a:t>import </a:t>
            </a:r>
            <a:r>
              <a:rPr lang="en-US" sz="2800" dirty="0" err="1">
                <a:solidFill>
                  <a:srgbClr val="FFFF00"/>
                </a:solidFill>
                <a:latin typeface="Courier" charset="0"/>
                <a:ea typeface="Courier" charset="0"/>
                <a:cs typeface="Courier" charset="0"/>
              </a:rPr>
              <a:t>urllib.request</a:t>
            </a:r>
            <a:r>
              <a:rPr lang="en-US" sz="2800" dirty="0">
                <a:solidFill>
                  <a:srgbClr val="FFFF00"/>
                </a:solidFill>
                <a:latin typeface="Courier" charset="0"/>
                <a:ea typeface="Courier" charset="0"/>
                <a:cs typeface="Courier" charset="0"/>
              </a:rPr>
              <a:t>, </a:t>
            </a:r>
            <a:r>
              <a:rPr lang="en-US" sz="2800" dirty="0" err="1">
                <a:solidFill>
                  <a:srgbClr val="FFFF00"/>
                </a:solidFill>
                <a:latin typeface="Courier" charset="0"/>
                <a:ea typeface="Courier" charset="0"/>
                <a:cs typeface="Courier" charset="0"/>
              </a:rPr>
              <a:t>urllib.parse</a:t>
            </a:r>
            <a:r>
              <a:rPr lang="en-US" sz="2800" dirty="0">
                <a:solidFill>
                  <a:srgbClr val="FFFF00"/>
                </a:solidFill>
                <a:latin typeface="Courier" charset="0"/>
                <a:ea typeface="Courier" charset="0"/>
                <a:cs typeface="Courier" charset="0"/>
              </a:rPr>
              <a:t>, </a:t>
            </a:r>
            <a:r>
              <a:rPr lang="en-US" sz="2800" dirty="0" err="1">
                <a:solidFill>
                  <a:srgbClr val="FFFF00"/>
                </a:solidFill>
                <a:latin typeface="Courier" charset="0"/>
                <a:ea typeface="Courier" charset="0"/>
                <a:cs typeface="Courier" charset="0"/>
              </a:rPr>
              <a:t>urllib.error</a:t>
            </a:r>
            <a:endParaRPr lang="en-US" sz="2800" dirty="0">
              <a:solidFill>
                <a:srgbClr val="FFFF00"/>
              </a:solidFill>
              <a:latin typeface="Courier" charset="0"/>
              <a:ea typeface="Courier" charset="0"/>
              <a:cs typeface="Courier" charset="0"/>
            </a:endParaRPr>
          </a:p>
          <a:p>
            <a:endParaRPr lang="en-US" sz="2800" dirty="0">
              <a:solidFill>
                <a:srgbClr val="FFFF00"/>
              </a:solidFill>
              <a:latin typeface="Courier" charset="0"/>
              <a:ea typeface="Courier" charset="0"/>
              <a:cs typeface="Courier" charset="0"/>
            </a:endParaRPr>
          </a:p>
          <a:p>
            <a:r>
              <a:rPr lang="en-US" sz="2800" dirty="0" err="1">
                <a:solidFill>
                  <a:srgbClr val="FFFF00"/>
                </a:solidFill>
                <a:latin typeface="Courier" charset="0"/>
                <a:ea typeface="Courier" charset="0"/>
                <a:cs typeface="Courier" charset="0"/>
              </a:rPr>
              <a:t>fhand</a:t>
            </a:r>
            <a:r>
              <a:rPr lang="en-US" sz="2800" dirty="0">
                <a:solidFill>
                  <a:srgbClr val="FFFF00"/>
                </a:solidFill>
                <a:latin typeface="Courier" charset="0"/>
                <a:ea typeface="Courier" charset="0"/>
                <a:cs typeface="Courier" charset="0"/>
              </a:rPr>
              <a:t> = </a:t>
            </a:r>
            <a:r>
              <a:rPr lang="en-US" sz="2800" dirty="0" err="1">
                <a:solidFill>
                  <a:srgbClr val="FFFF00"/>
                </a:solidFill>
                <a:latin typeface="Courier" charset="0"/>
                <a:ea typeface="Courier" charset="0"/>
                <a:cs typeface="Courier" charset="0"/>
              </a:rPr>
              <a:t>urllib.request.urlopen</a:t>
            </a:r>
            <a:r>
              <a:rPr lang="en-US" sz="2800" dirty="0">
                <a:solidFill>
                  <a:srgbClr val="FFFF00"/>
                </a:solidFill>
                <a:latin typeface="Courier" charset="0"/>
                <a:ea typeface="Courier" charset="0"/>
                <a:cs typeface="Courier" charset="0"/>
              </a:rPr>
              <a:t>('http://</a:t>
            </a:r>
            <a:r>
              <a:rPr lang="en-US" sz="2800" dirty="0" err="1">
                <a:solidFill>
                  <a:srgbClr val="FFFF00"/>
                </a:solidFill>
                <a:latin typeface="Courier" charset="0"/>
                <a:ea typeface="Courier" charset="0"/>
                <a:cs typeface="Courier" charset="0"/>
              </a:rPr>
              <a:t>www.dr-chuck.com</a:t>
            </a:r>
            <a:r>
              <a:rPr lang="en-US" sz="2800" dirty="0">
                <a:solidFill>
                  <a:srgbClr val="FFFF00"/>
                </a:solidFill>
                <a:latin typeface="Courier" charset="0"/>
                <a:ea typeface="Courier" charset="0"/>
                <a:cs typeface="Courier" charset="0"/>
              </a:rPr>
              <a:t>/page1.htm')</a:t>
            </a:r>
          </a:p>
          <a:p>
            <a:r>
              <a:rPr lang="en-US" sz="2800" dirty="0">
                <a:solidFill>
                  <a:srgbClr val="FFFF00"/>
                </a:solidFill>
                <a:latin typeface="Courier" charset="0"/>
                <a:ea typeface="Courier" charset="0"/>
                <a:cs typeface="Courier" charset="0"/>
              </a:rPr>
              <a:t>for </a:t>
            </a:r>
            <a:r>
              <a:rPr lang="en-US" sz="2800" dirty="0" err="1">
                <a:solidFill>
                  <a:srgbClr val="FFFF00"/>
                </a:solidFill>
                <a:latin typeface="Courier" charset="0"/>
                <a:ea typeface="Courier" charset="0"/>
                <a:cs typeface="Courier" charset="0"/>
              </a:rPr>
              <a:t>linea</a:t>
            </a:r>
            <a:r>
              <a:rPr lang="en-US" sz="2800" dirty="0">
                <a:solidFill>
                  <a:srgbClr val="FFFF00"/>
                </a:solidFill>
                <a:latin typeface="Courier" charset="0"/>
                <a:ea typeface="Courier" charset="0"/>
                <a:cs typeface="Courier" charset="0"/>
              </a:rPr>
              <a:t> in </a:t>
            </a:r>
            <a:r>
              <a:rPr lang="en-US" sz="2800" dirty="0" err="1">
                <a:solidFill>
                  <a:srgbClr val="FFFF00"/>
                </a:solidFill>
                <a:latin typeface="Courier" charset="0"/>
                <a:ea typeface="Courier" charset="0"/>
                <a:cs typeface="Courier" charset="0"/>
              </a:rPr>
              <a:t>fhand</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    print(</a:t>
            </a:r>
            <a:r>
              <a:rPr lang="en-US" sz="2800" dirty="0" err="1">
                <a:solidFill>
                  <a:srgbClr val="FFFF00"/>
                </a:solidFill>
                <a:latin typeface="Courier" charset="0"/>
                <a:ea typeface="Courier" charset="0"/>
                <a:cs typeface="Courier" charset="0"/>
              </a:rPr>
              <a:t>linea.</a:t>
            </a:r>
            <a:r>
              <a:rPr lang="en-US" sz="2800" dirty="0" err="1">
                <a:solidFill>
                  <a:srgbClr val="FF40FF"/>
                </a:solidFill>
                <a:latin typeface="Courier" charset="0"/>
                <a:ea typeface="Courier" charset="0"/>
                <a:cs typeface="Courier" charset="0"/>
              </a:rPr>
              <a:t>decode</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).strip())</a:t>
            </a:r>
            <a:endParaRPr lang="en-US" sz="2800" u="none" strike="noStrike" cap="none" dirty="0">
              <a:solidFill>
                <a:srgbClr val="FFFF00"/>
              </a:solidFill>
              <a:latin typeface="Courier" charset="0"/>
              <a:ea typeface="Courier" charset="0"/>
              <a:cs typeface="Courier" charset="0"/>
              <a:sym typeface="Courier New"/>
            </a:endParaRPr>
          </a:p>
        </p:txBody>
      </p:sp>
      <p:sp>
        <p:nvSpPr>
          <p:cNvPr id="700" name="Shape 700"/>
          <p:cNvSpPr txBox="1"/>
          <p:nvPr/>
        </p:nvSpPr>
        <p:spPr>
          <a:xfrm>
            <a:off x="2743548" y="5397499"/>
            <a:ext cx="12055499" cy="254005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3300" i="0" u="none" strike="noStrike" cap="none" dirty="0">
                <a:solidFill>
                  <a:srgbClr val="00FF00"/>
                </a:solidFill>
                <a:latin typeface="Courier"/>
                <a:ea typeface="Courier New"/>
                <a:cs typeface="Courier"/>
                <a:sym typeface="Courier New"/>
              </a:rPr>
              <a:t>&lt;h1&gt;The First Page&lt;/h1&gt;</a:t>
            </a:r>
          </a:p>
          <a:p>
            <a:pPr marL="0" marR="0" lvl="0" indent="0" algn="l" rtl="0">
              <a:lnSpc>
                <a:spcPct val="100000"/>
              </a:lnSpc>
              <a:spcBef>
                <a:spcPts val="0"/>
              </a:spcBef>
              <a:spcAft>
                <a:spcPts val="0"/>
              </a:spcAft>
              <a:buClr>
                <a:srgbClr val="00FF00"/>
              </a:buClr>
              <a:buSzPct val="25000"/>
              <a:buFont typeface="Courier New"/>
              <a:buNone/>
            </a:pPr>
            <a:r>
              <a:rPr lang="en-US" sz="3300" i="0" u="none" strike="noStrike" cap="none" dirty="0">
                <a:solidFill>
                  <a:srgbClr val="00FF00"/>
                </a:solidFill>
                <a:latin typeface="Courier"/>
                <a:ea typeface="Courier New"/>
                <a:cs typeface="Courier"/>
                <a:sym typeface="Courier New"/>
              </a:rPr>
              <a:t>&lt;p&gt;If you like, you can switch to the &lt;a </a:t>
            </a:r>
            <a:r>
              <a:rPr lang="en-US" sz="3300" i="0" u="none" strike="noStrike" cap="none" dirty="0" err="1">
                <a:solidFill>
                  <a:srgbClr val="00FF00"/>
                </a:solidFill>
                <a:latin typeface="Courier"/>
                <a:ea typeface="Courier New"/>
                <a:cs typeface="Courier"/>
                <a:sym typeface="Courier New"/>
              </a:rPr>
              <a:t>href</a:t>
            </a:r>
            <a:r>
              <a:rPr lang="en-US" sz="3300" i="0" u="none" strike="noStrike" cap="none" dirty="0">
                <a:solidFill>
                  <a:srgbClr val="00FF00"/>
                </a:solidFill>
                <a:latin typeface="Courier"/>
                <a:ea typeface="Courier New"/>
                <a:cs typeface="Courier"/>
                <a:sym typeface="Courier New"/>
              </a:rPr>
              <a:t>="</a:t>
            </a:r>
            <a:r>
              <a:rPr lang="en-US" sz="3300" i="0" u="none" strike="noStrike" cap="none" dirty="0">
                <a:solidFill>
                  <a:srgbClr val="FF40FF"/>
                </a:solidFill>
                <a:latin typeface="Courier"/>
                <a:ea typeface="Courier New"/>
                <a:cs typeface="Courier"/>
                <a:sym typeface="Courier New"/>
              </a:rPr>
              <a:t>http://</a:t>
            </a:r>
            <a:r>
              <a:rPr lang="en-US" sz="3300" i="0" u="none" strike="noStrike" cap="none" dirty="0" err="1">
                <a:solidFill>
                  <a:srgbClr val="FF40FF"/>
                </a:solidFill>
                <a:latin typeface="Courier"/>
                <a:ea typeface="Courier New"/>
                <a:cs typeface="Courier"/>
                <a:sym typeface="Courier New"/>
              </a:rPr>
              <a:t>www.dr-chuck.com</a:t>
            </a:r>
            <a:r>
              <a:rPr lang="en-US" sz="3300" i="0" u="none" strike="noStrike" cap="none" dirty="0">
                <a:solidFill>
                  <a:srgbClr val="FF40FF"/>
                </a:solidFill>
                <a:latin typeface="Courier"/>
                <a:ea typeface="Courier New"/>
                <a:cs typeface="Courier"/>
                <a:sym typeface="Courier New"/>
              </a:rPr>
              <a:t>/page2.htm</a:t>
            </a:r>
            <a:r>
              <a:rPr lang="en-US" sz="3300" i="0" u="none" strike="noStrike" cap="none" dirty="0">
                <a:solidFill>
                  <a:srgbClr val="00FF00"/>
                </a:solidFill>
                <a:latin typeface="Courier"/>
                <a:ea typeface="Courier New"/>
                <a:cs typeface="Courier"/>
                <a:sym typeface="Courier New"/>
              </a:rPr>
              <a:t>"&gt;Second Page&lt;/a&gt;.</a:t>
            </a:r>
          </a:p>
          <a:p>
            <a:pPr marL="0" marR="0" lvl="0" indent="0" algn="l" rtl="0">
              <a:lnSpc>
                <a:spcPct val="100000"/>
              </a:lnSpc>
              <a:spcBef>
                <a:spcPts val="0"/>
              </a:spcBef>
              <a:spcAft>
                <a:spcPts val="0"/>
              </a:spcAft>
              <a:buClr>
                <a:srgbClr val="00FF00"/>
              </a:buClr>
              <a:buSzPct val="25000"/>
              <a:buFont typeface="Courier New"/>
              <a:buNone/>
            </a:pPr>
            <a:r>
              <a:rPr lang="en-US" sz="3300" i="0" u="none" strike="noStrike" cap="none" dirty="0">
                <a:solidFill>
                  <a:srgbClr val="00FF00"/>
                </a:solidFill>
                <a:latin typeface="Courier"/>
                <a:ea typeface="Courier New"/>
                <a:cs typeface="Courier"/>
                <a:sym typeface="Courier New"/>
              </a:rPr>
              <a:t>&lt;/p&gt;</a:t>
            </a:r>
          </a:p>
        </p:txBody>
      </p:sp>
      <p:sp>
        <p:nvSpPr>
          <p:cNvPr id="701" name="Shape 701"/>
          <p:cNvSpPr txBox="1"/>
          <p:nvPr/>
        </p:nvSpPr>
        <p:spPr>
          <a:xfrm>
            <a:off x="13509601" y="7594700"/>
            <a:ext cx="242264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urllib</a:t>
            </a:r>
            <a:r>
              <a:rPr lang="en-US" sz="3600">
                <a:solidFill>
                  <a:schemeClr val="lt1"/>
                </a:solidFill>
                <a:latin typeface="Arial" charset="0"/>
                <a:ea typeface="Arial" charset="0"/>
                <a:cs typeface="Arial" charset="0"/>
                <a:sym typeface="Cabin"/>
              </a:rPr>
              <a:t>2</a:t>
            </a:r>
            <a:r>
              <a:rPr lang="en-US" sz="3600" u="none" strike="noStrike" cap="none">
                <a:solidFill>
                  <a:schemeClr val="lt1"/>
                </a:solidFill>
                <a:latin typeface="Arial" charset="0"/>
                <a:ea typeface="Arial" charset="0"/>
                <a:cs typeface="Arial" charset="0"/>
                <a:sym typeface="Cabin"/>
              </a:rPr>
              <a:t>.py</a:t>
            </a:r>
          </a:p>
        </p:txBody>
      </p:sp>
    </p:spTree>
    <p:extLst>
      <p:ext uri="{BB962C8B-B14F-4D97-AF65-F5344CB8AC3E}">
        <p14:creationId xmlns:p14="http://schemas.microsoft.com/office/powerpoint/2010/main" val="675977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title"/>
          </p:nvPr>
        </p:nvSpPr>
        <p:spPr>
          <a:xfrm>
            <a:off x="769743" y="847164"/>
            <a:ext cx="14775157" cy="1692735"/>
          </a:xfrm>
          <a:prstGeom prst="rect">
            <a:avLst/>
          </a:prstGeom>
          <a:noFill/>
          <a:ln w="9525" cap="flat" cmpd="sng">
            <a:noFill/>
            <a:prstDash val="solid"/>
            <a:round/>
            <a:headEnd type="none" w="med" len="med"/>
            <a:tailEnd type="none" w="med" len="med"/>
          </a:ln>
        </p:spPr>
        <p:txBody>
          <a:bodyPr lIns="50800" tIns="50800" rIns="50800" bIns="5080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n-US" sz="7200" dirty="0">
                <a:solidFill>
                  <a:srgbClr val="FFD966"/>
                </a:solidFill>
                <a:latin typeface="Arial" charset="0"/>
                <a:ea typeface="Arial" charset="0"/>
                <a:cs typeface="Arial" charset="0"/>
                <a:sym typeface="Cabin"/>
              </a:rPr>
              <a:t>¿Las </a:t>
            </a:r>
            <a:r>
              <a:rPr lang="en-US" sz="7200" dirty="0" err="1">
                <a:solidFill>
                  <a:srgbClr val="FFD966"/>
                </a:solidFill>
                <a:latin typeface="Arial" charset="0"/>
                <a:ea typeface="Arial" charset="0"/>
                <a:cs typeface="Arial" charset="0"/>
                <a:sym typeface="Cabin"/>
              </a:rPr>
              <a:t>Primeras</a:t>
            </a:r>
            <a:r>
              <a:rPr lang="en-US" sz="7200" dirty="0">
                <a:solidFill>
                  <a:srgbClr val="FFD966"/>
                </a:solidFill>
                <a:latin typeface="Arial" charset="0"/>
                <a:ea typeface="Arial" charset="0"/>
                <a:cs typeface="Arial" charset="0"/>
                <a:sym typeface="Cabin"/>
              </a:rPr>
              <a:t> </a:t>
            </a:r>
            <a:r>
              <a:rPr lang="en-US" sz="7200" dirty="0" err="1">
                <a:solidFill>
                  <a:srgbClr val="FFD966"/>
                </a:solidFill>
                <a:latin typeface="Arial" charset="0"/>
                <a:ea typeface="Arial" charset="0"/>
                <a:cs typeface="Arial" charset="0"/>
                <a:sym typeface="Cabin"/>
              </a:rPr>
              <a:t>Líneas</a:t>
            </a:r>
            <a:r>
              <a:rPr lang="en-US" sz="7200" dirty="0">
                <a:solidFill>
                  <a:srgbClr val="FFD966"/>
                </a:solidFill>
                <a:latin typeface="Arial" charset="0"/>
                <a:ea typeface="Arial" charset="0"/>
                <a:cs typeface="Arial" charset="0"/>
                <a:sym typeface="Cabin"/>
              </a:rPr>
              <a:t> de Código</a:t>
            </a:r>
            <a:r>
              <a:rPr lang="en-US" sz="7200" u="none" strike="noStrike" cap="none" dirty="0">
                <a:solidFill>
                  <a:srgbClr val="FFD966"/>
                </a:solidFill>
                <a:latin typeface="Arial" charset="0"/>
                <a:ea typeface="Arial" charset="0"/>
                <a:cs typeface="Arial" charset="0"/>
                <a:sym typeface="Cabin"/>
              </a:rPr>
              <a:t> </a:t>
            </a:r>
            <a:r>
              <a:rPr lang="en-US" sz="7200" dirty="0">
                <a:solidFill>
                  <a:schemeClr val="bg1"/>
                </a:solidFill>
                <a:latin typeface="Arial" charset="0"/>
                <a:ea typeface="Arial" charset="0"/>
                <a:cs typeface="Arial" charset="0"/>
                <a:sym typeface="Cabin"/>
              </a:rPr>
              <a:t>de</a:t>
            </a:r>
            <a:r>
              <a:rPr lang="en-US" sz="7200" u="none" strike="noStrike" cap="none" dirty="0">
                <a:solidFill>
                  <a:schemeClr val="bg1"/>
                </a:solidFill>
                <a:latin typeface="Arial" charset="0"/>
                <a:ea typeface="Arial" charset="0"/>
                <a:cs typeface="Arial" charset="0"/>
                <a:sym typeface="Cabin"/>
              </a:rPr>
              <a:t> </a:t>
            </a:r>
            <a:r>
              <a:rPr lang="en-US" sz="7200" u="none" strike="noStrike" cap="none" dirty="0">
                <a:solidFill>
                  <a:srgbClr val="3366FF"/>
                </a:solidFill>
                <a:latin typeface="Arial" charset="0"/>
                <a:ea typeface="Arial" charset="0"/>
                <a:cs typeface="Arial" charset="0"/>
                <a:sym typeface="Cabin"/>
              </a:rPr>
              <a:t>G</a:t>
            </a:r>
            <a:r>
              <a:rPr lang="en-US" sz="7200" u="none" strike="noStrike" cap="none" dirty="0">
                <a:solidFill>
                  <a:srgbClr val="FF0000"/>
                </a:solidFill>
                <a:latin typeface="Arial" charset="0"/>
                <a:ea typeface="Arial" charset="0"/>
                <a:cs typeface="Arial" charset="0"/>
                <a:sym typeface="Cabin"/>
              </a:rPr>
              <a:t>o</a:t>
            </a:r>
            <a:r>
              <a:rPr lang="en-US" sz="7200" u="none" strike="noStrike" cap="none" dirty="0">
                <a:solidFill>
                  <a:srgbClr val="FFFF00"/>
                </a:solidFill>
                <a:latin typeface="Arial" charset="0"/>
                <a:ea typeface="Arial" charset="0"/>
                <a:cs typeface="Arial" charset="0"/>
                <a:sym typeface="Cabin"/>
              </a:rPr>
              <a:t>o</a:t>
            </a:r>
            <a:r>
              <a:rPr lang="en-US" sz="7200" u="none" strike="noStrike" cap="none" dirty="0">
                <a:solidFill>
                  <a:srgbClr val="3366FF"/>
                </a:solidFill>
                <a:latin typeface="Arial" charset="0"/>
                <a:ea typeface="Arial" charset="0"/>
                <a:cs typeface="Arial" charset="0"/>
                <a:sym typeface="Cabin"/>
              </a:rPr>
              <a:t>g</a:t>
            </a:r>
            <a:r>
              <a:rPr lang="en-US" sz="7200" u="none" strike="noStrike" cap="none" dirty="0">
                <a:solidFill>
                  <a:srgbClr val="00FF00"/>
                </a:solidFill>
                <a:latin typeface="Arial" charset="0"/>
                <a:ea typeface="Arial" charset="0"/>
                <a:cs typeface="Arial" charset="0"/>
                <a:sym typeface="Cabin"/>
              </a:rPr>
              <a:t>l</a:t>
            </a:r>
            <a:r>
              <a:rPr lang="en-US" sz="7200" u="none" strike="noStrike" cap="none" dirty="0">
                <a:solidFill>
                  <a:srgbClr val="FF0000"/>
                </a:solidFill>
                <a:latin typeface="Arial" charset="0"/>
                <a:ea typeface="Arial" charset="0"/>
                <a:cs typeface="Arial" charset="0"/>
                <a:sym typeface="Cabin"/>
              </a:rPr>
              <a:t>e?</a:t>
            </a:r>
          </a:p>
        </p:txBody>
      </p:sp>
      <p:sp>
        <p:nvSpPr>
          <p:cNvPr id="5" name="Shape 699"/>
          <p:cNvSpPr txBox="1"/>
          <p:nvPr/>
        </p:nvSpPr>
        <p:spPr>
          <a:xfrm>
            <a:off x="1155700" y="3416199"/>
            <a:ext cx="14389200" cy="2451100"/>
          </a:xfrm>
          <a:prstGeom prst="rect">
            <a:avLst/>
          </a:prstGeom>
          <a:noFill/>
          <a:ln>
            <a:noFill/>
          </a:ln>
        </p:spPr>
        <p:txBody>
          <a:bodyPr lIns="0" tIns="0" rIns="0" bIns="0" anchor="ctr" anchorCtr="0">
            <a:noAutofit/>
          </a:bodyPr>
          <a:lstStyle/>
          <a:p>
            <a:r>
              <a:rPr lang="en-US" sz="2800" dirty="0">
                <a:solidFill>
                  <a:srgbClr val="FFFF00"/>
                </a:solidFill>
                <a:latin typeface="Courier" charset="0"/>
                <a:ea typeface="Courier" charset="0"/>
                <a:cs typeface="Courier" charset="0"/>
              </a:rPr>
              <a:t>import </a:t>
            </a:r>
            <a:r>
              <a:rPr lang="en-US" sz="2800" dirty="0" err="1">
                <a:solidFill>
                  <a:srgbClr val="FFFF00"/>
                </a:solidFill>
                <a:latin typeface="Courier" charset="0"/>
                <a:ea typeface="Courier" charset="0"/>
                <a:cs typeface="Courier" charset="0"/>
              </a:rPr>
              <a:t>urllib.request</a:t>
            </a:r>
            <a:r>
              <a:rPr lang="en-US" sz="2800" dirty="0">
                <a:solidFill>
                  <a:srgbClr val="FFFF00"/>
                </a:solidFill>
                <a:latin typeface="Courier" charset="0"/>
                <a:ea typeface="Courier" charset="0"/>
                <a:cs typeface="Courier" charset="0"/>
              </a:rPr>
              <a:t>, </a:t>
            </a:r>
            <a:r>
              <a:rPr lang="en-US" sz="2800" dirty="0" err="1">
                <a:solidFill>
                  <a:srgbClr val="FFFF00"/>
                </a:solidFill>
                <a:latin typeface="Courier" charset="0"/>
                <a:ea typeface="Courier" charset="0"/>
                <a:cs typeface="Courier" charset="0"/>
              </a:rPr>
              <a:t>urllib.parse</a:t>
            </a:r>
            <a:r>
              <a:rPr lang="en-US" sz="2800" dirty="0">
                <a:solidFill>
                  <a:srgbClr val="FFFF00"/>
                </a:solidFill>
                <a:latin typeface="Courier" charset="0"/>
                <a:ea typeface="Courier" charset="0"/>
                <a:cs typeface="Courier" charset="0"/>
              </a:rPr>
              <a:t>, </a:t>
            </a:r>
            <a:r>
              <a:rPr lang="en-US" sz="2800" dirty="0" err="1">
                <a:solidFill>
                  <a:srgbClr val="FFFF00"/>
                </a:solidFill>
                <a:latin typeface="Courier" charset="0"/>
                <a:ea typeface="Courier" charset="0"/>
                <a:cs typeface="Courier" charset="0"/>
              </a:rPr>
              <a:t>urllib.error</a:t>
            </a:r>
            <a:endParaRPr lang="en-US" sz="2800" dirty="0">
              <a:solidFill>
                <a:srgbClr val="FFFF00"/>
              </a:solidFill>
              <a:latin typeface="Courier" charset="0"/>
              <a:ea typeface="Courier" charset="0"/>
              <a:cs typeface="Courier" charset="0"/>
            </a:endParaRPr>
          </a:p>
          <a:p>
            <a:endParaRPr lang="en-US" sz="2800" dirty="0">
              <a:solidFill>
                <a:srgbClr val="FFFF00"/>
              </a:solidFill>
              <a:latin typeface="Courier" charset="0"/>
              <a:ea typeface="Courier" charset="0"/>
              <a:cs typeface="Courier" charset="0"/>
            </a:endParaRPr>
          </a:p>
          <a:p>
            <a:r>
              <a:rPr lang="en-US" sz="2800" dirty="0" err="1">
                <a:solidFill>
                  <a:srgbClr val="FFFF00"/>
                </a:solidFill>
                <a:latin typeface="Courier" charset="0"/>
                <a:ea typeface="Courier" charset="0"/>
                <a:cs typeface="Courier" charset="0"/>
              </a:rPr>
              <a:t>fhand</a:t>
            </a:r>
            <a:r>
              <a:rPr lang="en-US" sz="2800" dirty="0">
                <a:solidFill>
                  <a:srgbClr val="FFFF00"/>
                </a:solidFill>
                <a:latin typeface="Courier" charset="0"/>
                <a:ea typeface="Courier" charset="0"/>
                <a:cs typeface="Courier" charset="0"/>
              </a:rPr>
              <a:t> = </a:t>
            </a:r>
            <a:r>
              <a:rPr lang="en-US" sz="2800" dirty="0" err="1">
                <a:solidFill>
                  <a:srgbClr val="FFFF00"/>
                </a:solidFill>
                <a:latin typeface="Courier" charset="0"/>
                <a:ea typeface="Courier" charset="0"/>
                <a:cs typeface="Courier" charset="0"/>
              </a:rPr>
              <a:t>urllib.request.urlopen</a:t>
            </a:r>
            <a:r>
              <a:rPr lang="en-US" sz="2800" dirty="0">
                <a:solidFill>
                  <a:srgbClr val="FFFF00"/>
                </a:solidFill>
                <a:latin typeface="Courier" charset="0"/>
                <a:ea typeface="Courier" charset="0"/>
                <a:cs typeface="Courier" charset="0"/>
              </a:rPr>
              <a:t>('http://</a:t>
            </a:r>
            <a:r>
              <a:rPr lang="en-US" sz="2800" dirty="0" err="1">
                <a:solidFill>
                  <a:srgbClr val="FFFF00"/>
                </a:solidFill>
                <a:latin typeface="Courier" charset="0"/>
                <a:ea typeface="Courier" charset="0"/>
                <a:cs typeface="Courier" charset="0"/>
              </a:rPr>
              <a:t>www.dr-chuck.com</a:t>
            </a:r>
            <a:r>
              <a:rPr lang="en-US" sz="2800" dirty="0">
                <a:solidFill>
                  <a:srgbClr val="FFFF00"/>
                </a:solidFill>
                <a:latin typeface="Courier" charset="0"/>
                <a:ea typeface="Courier" charset="0"/>
                <a:cs typeface="Courier" charset="0"/>
              </a:rPr>
              <a:t>/page1.htm')</a:t>
            </a:r>
          </a:p>
          <a:p>
            <a:r>
              <a:rPr lang="en-US" sz="2800" dirty="0">
                <a:solidFill>
                  <a:srgbClr val="FFFF00"/>
                </a:solidFill>
                <a:latin typeface="Courier" charset="0"/>
                <a:ea typeface="Courier" charset="0"/>
                <a:cs typeface="Courier" charset="0"/>
              </a:rPr>
              <a:t>for </a:t>
            </a:r>
            <a:r>
              <a:rPr lang="en-US" sz="2800" dirty="0" err="1">
                <a:solidFill>
                  <a:srgbClr val="FFFF00"/>
                </a:solidFill>
                <a:latin typeface="Courier" charset="0"/>
                <a:ea typeface="Courier" charset="0"/>
                <a:cs typeface="Courier" charset="0"/>
              </a:rPr>
              <a:t>linea</a:t>
            </a:r>
            <a:r>
              <a:rPr lang="en-US" sz="2800" dirty="0">
                <a:solidFill>
                  <a:srgbClr val="FFFF00"/>
                </a:solidFill>
                <a:latin typeface="Courier" charset="0"/>
                <a:ea typeface="Courier" charset="0"/>
                <a:cs typeface="Courier" charset="0"/>
              </a:rPr>
              <a:t> in </a:t>
            </a:r>
            <a:r>
              <a:rPr lang="en-US" sz="2800" dirty="0" err="1">
                <a:solidFill>
                  <a:srgbClr val="FFFF00"/>
                </a:solidFill>
                <a:latin typeface="Courier" charset="0"/>
                <a:ea typeface="Courier" charset="0"/>
                <a:cs typeface="Courier" charset="0"/>
              </a:rPr>
              <a:t>fhand</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    print(</a:t>
            </a:r>
            <a:r>
              <a:rPr lang="en-US" sz="2800" dirty="0" err="1">
                <a:solidFill>
                  <a:srgbClr val="FFFF00"/>
                </a:solidFill>
                <a:latin typeface="Courier" charset="0"/>
                <a:ea typeface="Courier" charset="0"/>
                <a:cs typeface="Courier" charset="0"/>
              </a:rPr>
              <a:t>linea.</a:t>
            </a:r>
            <a:r>
              <a:rPr lang="en-US" sz="2800" dirty="0" err="1">
                <a:solidFill>
                  <a:srgbClr val="FF40FF"/>
                </a:solidFill>
                <a:latin typeface="Courier" charset="0"/>
                <a:ea typeface="Courier" charset="0"/>
                <a:cs typeface="Courier" charset="0"/>
              </a:rPr>
              <a:t>decode</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.strip())</a:t>
            </a:r>
            <a:endParaRPr lang="en-US" sz="2800" u="none" strike="noStrike" cap="none" dirty="0">
              <a:solidFill>
                <a:srgbClr val="FFFF00"/>
              </a:solidFill>
              <a:latin typeface="Courier" charset="0"/>
              <a:ea typeface="Courier" charset="0"/>
              <a:cs typeface="Courier" charset="0"/>
              <a:sym typeface="Courier New"/>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632178" y="2733884"/>
            <a:ext cx="14991644" cy="1247721"/>
          </a:xfrm>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dirty="0" err="1">
                <a:solidFill>
                  <a:srgbClr val="FFD966"/>
                </a:solidFill>
                <a:latin typeface="Arial" charset="0"/>
                <a:ea typeface="Arial" charset="0"/>
                <a:cs typeface="Arial" charset="0"/>
                <a:sym typeface="Cabin"/>
              </a:rPr>
              <a:t>Analizando</a:t>
            </a:r>
            <a:r>
              <a:rPr lang="en-US" sz="7600" u="none" strike="noStrike" cap="none" dirty="0">
                <a:solidFill>
                  <a:srgbClr val="FFD966"/>
                </a:solidFill>
                <a:latin typeface="Arial" charset="0"/>
                <a:ea typeface="Arial" charset="0"/>
                <a:cs typeface="Arial" charset="0"/>
                <a:sym typeface="Cabin"/>
              </a:rPr>
              <a:t> HTML </a:t>
            </a:r>
            <a:br>
              <a:rPr lang="en-US" sz="7600" u="none" strike="noStrike" cap="none" dirty="0">
                <a:solidFill>
                  <a:srgbClr val="FFD966"/>
                </a:solidFill>
                <a:latin typeface="Arial" charset="0"/>
                <a:ea typeface="Arial" charset="0"/>
                <a:cs typeface="Arial" charset="0"/>
                <a:sym typeface="Cabin"/>
              </a:rPr>
            </a:br>
            <a:r>
              <a:rPr lang="en-US" sz="7600" u="none" strike="noStrike" cap="none" dirty="0">
                <a:solidFill>
                  <a:srgbClr val="FFD966"/>
                </a:solidFill>
                <a:latin typeface="Arial" charset="0"/>
                <a:ea typeface="Arial" charset="0"/>
                <a:cs typeface="Arial" charset="0"/>
                <a:sym typeface="Cabin"/>
              </a:rPr>
              <a:t>(</a:t>
            </a:r>
            <a:r>
              <a:rPr lang="en-US" sz="7600" dirty="0" err="1">
                <a:solidFill>
                  <a:srgbClr val="FFD966"/>
                </a:solidFill>
                <a:latin typeface="Arial" charset="0"/>
                <a:ea typeface="Arial" charset="0"/>
                <a:cs typeface="Arial" charset="0"/>
                <a:sym typeface="Cabin"/>
              </a:rPr>
              <a:t>conocido</a:t>
            </a:r>
            <a:r>
              <a:rPr lang="en-US" sz="7600" dirty="0">
                <a:solidFill>
                  <a:srgbClr val="FFD966"/>
                </a:solidFill>
                <a:latin typeface="Arial" charset="0"/>
                <a:ea typeface="Arial" charset="0"/>
                <a:cs typeface="Arial" charset="0"/>
                <a:sym typeface="Cabin"/>
              </a:rPr>
              <a:t> </a:t>
            </a:r>
            <a:r>
              <a:rPr lang="en-US" sz="7600" dirty="0" err="1">
                <a:solidFill>
                  <a:srgbClr val="FFD966"/>
                </a:solidFill>
                <a:latin typeface="Arial" charset="0"/>
                <a:ea typeface="Arial" charset="0"/>
                <a:cs typeface="Arial" charset="0"/>
                <a:sym typeface="Cabin"/>
              </a:rPr>
              <a:t>como</a:t>
            </a:r>
            <a:r>
              <a:rPr lang="en-US" sz="7600" u="none" strike="noStrike" cap="none" dirty="0">
                <a:solidFill>
                  <a:srgbClr val="FFD966"/>
                </a:solidFill>
                <a:latin typeface="Arial" charset="0"/>
                <a:ea typeface="Arial" charset="0"/>
                <a:cs typeface="Arial" charset="0"/>
                <a:sym typeface="Cabin"/>
              </a:rPr>
              <a:t> </a:t>
            </a:r>
            <a:r>
              <a:rPr lang="en-US" sz="7600" u="none" strike="noStrike" cap="none" dirty="0" err="1">
                <a:solidFill>
                  <a:srgbClr val="FFD966"/>
                </a:solidFill>
                <a:latin typeface="Arial" charset="0"/>
                <a:ea typeface="Arial" charset="0"/>
                <a:cs typeface="Arial" charset="0"/>
                <a:sym typeface="Cabin"/>
              </a:rPr>
              <a:t>Raspado</a:t>
            </a:r>
            <a:r>
              <a:rPr lang="en-US" sz="7600" u="none" strike="noStrike" cap="none" dirty="0">
                <a:solidFill>
                  <a:srgbClr val="FFD966"/>
                </a:solidFill>
                <a:latin typeface="Arial" charset="0"/>
                <a:ea typeface="Arial" charset="0"/>
                <a:cs typeface="Arial" charset="0"/>
                <a:sym typeface="Cabin"/>
              </a:rPr>
              <a:t> Web, o Web Scrapping </a:t>
            </a:r>
            <a:r>
              <a:rPr lang="en-US" sz="7600" u="none" strike="noStrike" cap="none" dirty="0" err="1">
                <a:solidFill>
                  <a:srgbClr val="FFD966"/>
                </a:solidFill>
                <a:latin typeface="Arial" charset="0"/>
                <a:ea typeface="Arial" charset="0"/>
                <a:cs typeface="Arial" charset="0"/>
                <a:sym typeface="Cabin"/>
              </a:rPr>
              <a:t>en</a:t>
            </a:r>
            <a:r>
              <a:rPr lang="en-US" sz="7600" u="none" strike="noStrike" cap="none" dirty="0">
                <a:solidFill>
                  <a:srgbClr val="FFD966"/>
                </a:solidFill>
                <a:latin typeface="Arial" charset="0"/>
                <a:ea typeface="Arial" charset="0"/>
                <a:cs typeface="Arial" charset="0"/>
                <a:sym typeface="Cabin"/>
              </a:rPr>
              <a:t> </a:t>
            </a:r>
            <a:r>
              <a:rPr lang="en-US" sz="7600" u="none" strike="noStrike" cap="none" dirty="0" err="1">
                <a:solidFill>
                  <a:srgbClr val="FFD966"/>
                </a:solidFill>
                <a:latin typeface="Arial" charset="0"/>
                <a:ea typeface="Arial" charset="0"/>
                <a:cs typeface="Arial" charset="0"/>
                <a:sym typeface="Cabin"/>
              </a:rPr>
              <a:t>inglés</a:t>
            </a:r>
            <a:r>
              <a:rPr lang="en-US" sz="7600" u="none" strike="noStrike" cap="none" dirty="0">
                <a:solidFill>
                  <a:srgbClr val="FFD966"/>
                </a:solidFill>
                <a:latin typeface="Arial" charset="0"/>
                <a:ea typeface="Arial" charset="0"/>
                <a:cs typeface="Arial" charset="0"/>
                <a:sym typeface="Cabin"/>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s-MX" sz="7600" u="none" strike="noStrike" cap="none">
                <a:solidFill>
                  <a:srgbClr val="FFD966"/>
                </a:solidFill>
                <a:latin typeface="Arial" charset="0"/>
                <a:ea typeface="Arial" charset="0"/>
                <a:cs typeface="Arial" charset="0"/>
                <a:sym typeface="Cabin"/>
              </a:rPr>
              <a:t>¿Qué es el Raspado Web?</a:t>
            </a:r>
          </a:p>
        </p:txBody>
      </p:sp>
      <p:sp>
        <p:nvSpPr>
          <p:cNvPr id="726" name="Shape 726"/>
          <p:cNvSpPr txBox="1">
            <a:spLocks noGrp="1"/>
          </p:cNvSpPr>
          <p:nvPr>
            <p:ph idx="1"/>
          </p:nvPr>
        </p:nvSpPr>
        <p:spPr>
          <a:xfrm>
            <a:off x="1155700" y="2866820"/>
            <a:ext cx="13932000" cy="5439079"/>
          </a:xfrm>
          <a:prstGeom prst="rect">
            <a:avLst/>
          </a:prstGeom>
          <a:noFill/>
          <a:ln>
            <a:noFill/>
          </a:ln>
        </p:spPr>
        <p:txBody>
          <a:bodyPr lIns="38100" tIns="38100" rIns="38100" bIns="38100" anchor="t"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s-MX" sz="3600" u="none" strike="noStrike" cap="none" dirty="0">
                <a:solidFill>
                  <a:schemeClr val="lt1"/>
                </a:solidFill>
                <a:latin typeface="Arial" charset="0"/>
                <a:ea typeface="Arial" charset="0"/>
                <a:cs typeface="Arial" charset="0"/>
                <a:sym typeface="Cabin"/>
              </a:rPr>
              <a:t>Cuando un programa o script pretende ser un navegador y obtiene páginas web, revisa esas páginas, extrae información, y luego busca por más páginas web.</a:t>
            </a:r>
          </a:p>
          <a:p>
            <a:pPr marL="749300" marR="0" lvl="0" indent="-533400" algn="l" rtl="0">
              <a:lnSpc>
                <a:spcPct val="100000"/>
              </a:lnSpc>
              <a:spcBef>
                <a:spcPts val="3500"/>
              </a:spcBef>
              <a:spcAft>
                <a:spcPts val="0"/>
              </a:spcAft>
              <a:buClr>
                <a:schemeClr val="lt1"/>
              </a:buClr>
              <a:buSzPct val="171000"/>
              <a:buFont typeface="Cabin"/>
              <a:buChar char="•"/>
            </a:pPr>
            <a:r>
              <a:rPr lang="es-MX" sz="3600" u="none" strike="noStrike" cap="none" dirty="0">
                <a:solidFill>
                  <a:schemeClr val="lt1"/>
                </a:solidFill>
                <a:latin typeface="Arial" charset="0"/>
                <a:ea typeface="Arial" charset="0"/>
                <a:cs typeface="Arial" charset="0"/>
                <a:sym typeface="Cabin"/>
              </a:rPr>
              <a:t>Los Motores de Búsqueda </a:t>
            </a:r>
            <a:r>
              <a:rPr lang="es-MX" sz="3600" dirty="0">
                <a:solidFill>
                  <a:schemeClr val="lt1"/>
                </a:solidFill>
                <a:latin typeface="Arial" charset="0"/>
                <a:ea typeface="Arial" charset="0"/>
                <a:cs typeface="Arial" charset="0"/>
                <a:sym typeface="Cabin"/>
              </a:rPr>
              <a:t>“raspan” las páginas web – a esto se le conoce como “rascar la web” o “rastrear la web”.</a:t>
            </a:r>
            <a:endParaRPr lang="es-MX" sz="3600" b="0" i="0" u="none" strike="noStrike" cap="none" dirty="0">
              <a:solidFill>
                <a:schemeClr val="lt1"/>
              </a:solidFill>
              <a:latin typeface="Arial"/>
              <a:ea typeface="Arial"/>
              <a:cs typeface="Arial"/>
              <a:sym typeface="Arial"/>
            </a:endParaRPr>
          </a:p>
        </p:txBody>
      </p:sp>
      <p:sp>
        <p:nvSpPr>
          <p:cNvPr id="727" name="Shape 727"/>
          <p:cNvSpPr txBox="1"/>
          <p:nvPr/>
        </p:nvSpPr>
        <p:spPr>
          <a:xfrm>
            <a:off x="3801908" y="7151886"/>
            <a:ext cx="8852999" cy="1143000"/>
          </a:xfrm>
          <a:prstGeom prst="rect">
            <a:avLst/>
          </a:prstGeom>
          <a:noFill/>
          <a:ln>
            <a:noFill/>
          </a:ln>
        </p:spPr>
        <p:txBody>
          <a:bodyPr lIns="0" tIns="0" rIns="0" bIns="0" anchor="ctr" anchorCtr="0">
            <a:noAutofit/>
          </a:bodyPr>
          <a:lstStyle/>
          <a:p>
            <a:pPr lvl="0" algn="ctr">
              <a:buClr>
                <a:schemeClr val="lt1"/>
              </a:buClr>
              <a:buSzPct val="25000"/>
            </a:pPr>
            <a:r>
              <a:rPr lang="en-US" sz="3200" dirty="0">
                <a:hlinkClick r:id="rId3"/>
              </a:rPr>
              <a:t>https://es.wikipedia.org/wiki/Web_scraping</a:t>
            </a:r>
            <a:endParaRPr lang="en-US" sz="3200" dirty="0"/>
          </a:p>
          <a:p>
            <a:pPr lvl="0" algn="ctr">
              <a:buClr>
                <a:schemeClr val="lt1"/>
              </a:buClr>
              <a:buSzPct val="25000"/>
            </a:pPr>
            <a:r>
              <a:rPr lang="en-US" sz="3200" dirty="0">
                <a:hlinkClick r:id="rId4"/>
              </a:rPr>
              <a:t>https://es.wikipedia.org/wiki/Ara%C3%B1a_web</a:t>
            </a:r>
            <a:endParaRPr lang="es-MX" sz="3000" u="sng" strike="noStrike" cap="none" dirty="0">
              <a:solidFill>
                <a:srgbClr val="FFFF00"/>
              </a:solidFill>
              <a:latin typeface="Arial" charset="0"/>
              <a:ea typeface="Arial" charset="0"/>
              <a:cs typeface="Arial" charset="0"/>
              <a:sym typeface="Cabin"/>
              <a:hlinkClick r:id="rId5"/>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Shape 747"/>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s-MX" sz="7600" dirty="0">
                <a:solidFill>
                  <a:srgbClr val="FFD966"/>
                </a:solidFill>
                <a:latin typeface="Arial" charset="0"/>
                <a:ea typeface="Arial" charset="0"/>
                <a:cs typeface="Arial" charset="0"/>
                <a:sym typeface="Cabin"/>
              </a:rPr>
              <a:t>¿Por qué hacer Raspado</a:t>
            </a:r>
            <a:r>
              <a:rPr lang="es-MX" sz="7600" u="none" strike="noStrike" cap="none" dirty="0">
                <a:solidFill>
                  <a:srgbClr val="FFD966"/>
                </a:solidFill>
                <a:latin typeface="Arial" charset="0"/>
                <a:ea typeface="Arial" charset="0"/>
                <a:cs typeface="Arial" charset="0"/>
                <a:sym typeface="Cabin"/>
              </a:rPr>
              <a:t>?</a:t>
            </a:r>
          </a:p>
        </p:txBody>
      </p:sp>
      <p:sp>
        <p:nvSpPr>
          <p:cNvPr id="748" name="Shape 748"/>
          <p:cNvSpPr txBox="1">
            <a:spLocks noGrp="1"/>
          </p:cNvSpPr>
          <p:nvPr>
            <p:ph idx="1"/>
          </p:nvPr>
        </p:nvSpPr>
        <p:spPr>
          <a:xfrm>
            <a:off x="1155700" y="2603500"/>
            <a:ext cx="13932000" cy="5034939"/>
          </a:xfrm>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s-MX" sz="3600" u="none" strike="noStrike" cap="none" dirty="0">
                <a:solidFill>
                  <a:schemeClr val="lt1"/>
                </a:solidFill>
                <a:latin typeface="Arial" charset="0"/>
                <a:ea typeface="Arial" charset="0"/>
                <a:cs typeface="Arial" charset="0"/>
                <a:sym typeface="Cabin"/>
              </a:rPr>
              <a:t>Obtener datos – particularmente datos sociales - ¿quién lleva a quién?</a:t>
            </a:r>
          </a:p>
          <a:p>
            <a:pPr marL="749300" marR="0" lvl="0" indent="-533400" algn="l" rtl="0">
              <a:lnSpc>
                <a:spcPct val="100000"/>
              </a:lnSpc>
              <a:spcBef>
                <a:spcPts val="3500"/>
              </a:spcBef>
              <a:spcAft>
                <a:spcPts val="0"/>
              </a:spcAft>
              <a:buClr>
                <a:schemeClr val="lt1"/>
              </a:buClr>
              <a:buSzPct val="171000"/>
              <a:buFont typeface="Cabin"/>
              <a:buChar char="•"/>
            </a:pPr>
            <a:r>
              <a:rPr lang="es-MX" sz="3600" u="none" strike="noStrike" cap="none" dirty="0">
                <a:solidFill>
                  <a:schemeClr val="lt1"/>
                </a:solidFill>
                <a:latin typeface="Arial" charset="0"/>
                <a:ea typeface="Arial" charset="0"/>
                <a:cs typeface="Arial" charset="0"/>
                <a:sym typeface="Cabin"/>
              </a:rPr>
              <a:t>Obtener tus propios datos respaldados desde algún sistema que no tiene </a:t>
            </a:r>
            <a:r>
              <a:rPr lang="es-MX" sz="3600" dirty="0">
                <a:solidFill>
                  <a:schemeClr val="lt1"/>
                </a:solidFill>
                <a:latin typeface="Arial" charset="0"/>
                <a:ea typeface="Arial" charset="0"/>
                <a:cs typeface="Arial" charset="0"/>
                <a:sym typeface="Cabin"/>
              </a:rPr>
              <a:t>“capacidades de exportación”.</a:t>
            </a:r>
            <a:endParaRPr lang="es-MX" sz="3600" b="0" i="0" u="none" strike="noStrike" cap="none" dirty="0">
              <a:solidFill>
                <a:schemeClr val="lt1"/>
              </a:solidFill>
              <a:latin typeface="Arial"/>
              <a:ea typeface="Arial"/>
              <a:cs typeface="Arial"/>
              <a:sym typeface="Arial"/>
            </a:endParaRPr>
          </a:p>
          <a:p>
            <a:pPr marL="749300" marR="0" lvl="0" indent="-533400" algn="l" rtl="0">
              <a:lnSpc>
                <a:spcPct val="100000"/>
              </a:lnSpc>
              <a:spcBef>
                <a:spcPts val="3500"/>
              </a:spcBef>
              <a:spcAft>
                <a:spcPts val="0"/>
              </a:spcAft>
              <a:buClr>
                <a:schemeClr val="lt1"/>
              </a:buClr>
              <a:buSzPct val="171000"/>
              <a:buFont typeface="Cabin"/>
              <a:buChar char="•"/>
            </a:pPr>
            <a:r>
              <a:rPr lang="es-MX" sz="3600" u="none" strike="noStrike" cap="none" dirty="0">
                <a:solidFill>
                  <a:schemeClr val="lt1"/>
                </a:solidFill>
                <a:latin typeface="Arial" charset="0"/>
                <a:ea typeface="Arial" charset="0"/>
                <a:cs typeface="Arial" charset="0"/>
                <a:sym typeface="Cabin"/>
              </a:rPr>
              <a:t>Monitorear un sitio para obtener nueva información.</a:t>
            </a:r>
          </a:p>
          <a:p>
            <a:pPr marL="749300" marR="0" lvl="0" indent="-533400" algn="l" rtl="0">
              <a:lnSpc>
                <a:spcPct val="100000"/>
              </a:lnSpc>
              <a:spcBef>
                <a:spcPts val="3500"/>
              </a:spcBef>
              <a:spcAft>
                <a:spcPts val="0"/>
              </a:spcAft>
              <a:buClr>
                <a:schemeClr val="lt1"/>
              </a:buClr>
              <a:buSzPct val="171000"/>
              <a:buFont typeface="Cabin"/>
              <a:buChar char="•"/>
            </a:pPr>
            <a:r>
              <a:rPr lang="es-MX" sz="3600" u="none" strike="noStrike" cap="none" dirty="0">
                <a:solidFill>
                  <a:schemeClr val="lt1"/>
                </a:solidFill>
                <a:latin typeface="Arial" charset="0"/>
                <a:ea typeface="Arial" charset="0"/>
                <a:cs typeface="Arial" charset="0"/>
                <a:sym typeface="Cabin"/>
              </a:rPr>
              <a:t>Arañar la web para crear una base de datos para un motor de búsqueda.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s-MX" sz="7600" u="none" strike="noStrike" cap="none" dirty="0">
                <a:solidFill>
                  <a:srgbClr val="FFD966"/>
                </a:solidFill>
                <a:latin typeface="Arial" charset="0"/>
                <a:ea typeface="Arial" charset="0"/>
                <a:cs typeface="Arial" charset="0"/>
                <a:sym typeface="Cabin"/>
              </a:rPr>
              <a:t>Rascando Páginas Web</a:t>
            </a:r>
          </a:p>
        </p:txBody>
      </p:sp>
      <p:sp>
        <p:nvSpPr>
          <p:cNvPr id="754" name="Shape 754"/>
          <p:cNvSpPr txBox="1">
            <a:spLocks noGrp="1"/>
          </p:cNvSpPr>
          <p:nvPr>
            <p:ph idx="1"/>
          </p:nvPr>
        </p:nvSpPr>
        <p:spPr>
          <a:xfrm>
            <a:off x="1155700" y="3078464"/>
            <a:ext cx="13932000" cy="5227435"/>
          </a:xfrm>
          <a:prstGeom prst="rect">
            <a:avLst/>
          </a:prstGeom>
          <a:noFill/>
          <a:ln>
            <a:noFill/>
          </a:ln>
        </p:spPr>
        <p:txBody>
          <a:bodyPr lIns="38100" tIns="38100" rIns="38100" bIns="38100" anchor="t"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s-MX" sz="3600" u="none" strike="noStrike" cap="none" dirty="0">
                <a:solidFill>
                  <a:schemeClr val="lt1"/>
                </a:solidFill>
                <a:latin typeface="Arial" charset="0"/>
                <a:ea typeface="Arial" charset="0"/>
                <a:cs typeface="Arial" charset="0"/>
                <a:sym typeface="Cabin"/>
              </a:rPr>
              <a:t>Hay cierta controversia acerca del raspado de la web y algunos sitios web son un poco delicados acerca de esto. </a:t>
            </a:r>
          </a:p>
          <a:p>
            <a:pPr marL="749300" marR="0" lvl="0" indent="-533400" algn="l" rtl="0">
              <a:lnSpc>
                <a:spcPct val="100000"/>
              </a:lnSpc>
              <a:spcBef>
                <a:spcPts val="0"/>
              </a:spcBef>
              <a:spcAft>
                <a:spcPts val="0"/>
              </a:spcAft>
              <a:buClr>
                <a:schemeClr val="lt1"/>
              </a:buClr>
              <a:buSzPct val="171000"/>
              <a:buFont typeface="Cabin"/>
              <a:buChar char="•"/>
            </a:pPr>
            <a:endParaRPr lang="es-MX" sz="3600" dirty="0">
              <a:solidFill>
                <a:schemeClr val="lt1"/>
              </a:solidFill>
              <a:latin typeface="Arial" charset="0"/>
              <a:ea typeface="Arial" charset="0"/>
              <a:cs typeface="Arial" charset="0"/>
              <a:sym typeface="Cabin"/>
            </a:endParaRPr>
          </a:p>
          <a:p>
            <a:pPr marL="749300" marR="0" lvl="0" indent="-533400" algn="l" rtl="0">
              <a:lnSpc>
                <a:spcPct val="100000"/>
              </a:lnSpc>
              <a:spcBef>
                <a:spcPts val="0"/>
              </a:spcBef>
              <a:spcAft>
                <a:spcPts val="0"/>
              </a:spcAft>
              <a:buClr>
                <a:schemeClr val="lt1"/>
              </a:buClr>
              <a:buSzPct val="171000"/>
              <a:buFont typeface="Cabin"/>
              <a:buChar char="•"/>
            </a:pPr>
            <a:r>
              <a:rPr lang="es-MX" sz="3600" u="none" strike="noStrike" cap="none" dirty="0">
                <a:solidFill>
                  <a:schemeClr val="lt1"/>
                </a:solidFill>
                <a:latin typeface="Arial" charset="0"/>
                <a:ea typeface="Arial" charset="0"/>
                <a:cs typeface="Arial" charset="0"/>
                <a:sym typeface="Cabin"/>
              </a:rPr>
              <a:t>Republicar información con derechos de autor </a:t>
            </a:r>
            <a:r>
              <a:rPr lang="es-MX" sz="3600" dirty="0">
                <a:solidFill>
                  <a:schemeClr val="lt1"/>
                </a:solidFill>
                <a:latin typeface="Arial" charset="0"/>
                <a:ea typeface="Arial" charset="0"/>
                <a:cs typeface="Arial" charset="0"/>
                <a:sym typeface="Cabin"/>
              </a:rPr>
              <a:t>no es permitido.</a:t>
            </a:r>
            <a:endParaRPr lang="es-MX" sz="3600" u="none" strike="noStrike" cap="none" dirty="0">
              <a:solidFill>
                <a:schemeClr val="lt1"/>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chemeClr val="lt1"/>
              </a:buClr>
              <a:buSzPct val="171000"/>
              <a:buFont typeface="Cabin"/>
              <a:buChar char="•"/>
            </a:pPr>
            <a:r>
              <a:rPr lang="es-MX" sz="3600" u="none" strike="noStrike" cap="none" dirty="0">
                <a:solidFill>
                  <a:schemeClr val="lt1"/>
                </a:solidFill>
                <a:latin typeface="Arial" charset="0"/>
                <a:ea typeface="Arial" charset="0"/>
                <a:cs typeface="Arial" charset="0"/>
                <a:sym typeface="Cabin"/>
              </a:rPr>
              <a:t>Violar términos del servicio no está permitido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title"/>
          </p:nvPr>
        </p:nvSpPr>
        <p:spPr>
          <a:xfrm>
            <a:off x="0" y="905084"/>
            <a:ext cx="16256000" cy="1247721"/>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s-MX" sz="7800" u="none" strike="noStrike" cap="none" dirty="0">
                <a:solidFill>
                  <a:schemeClr val="lt1"/>
                </a:solidFill>
                <a:latin typeface="Arial" charset="0"/>
                <a:ea typeface="Arial" charset="0"/>
                <a:cs typeface="Arial" charset="0"/>
                <a:sym typeface="Cabin"/>
              </a:rPr>
              <a:t>El Camino Fácil - </a:t>
            </a:r>
            <a:r>
              <a:rPr lang="es-MX" sz="7800" u="none" strike="noStrike" cap="none" dirty="0" err="1">
                <a:solidFill>
                  <a:srgbClr val="FFD966"/>
                </a:solidFill>
                <a:latin typeface="Arial" charset="0"/>
                <a:ea typeface="Arial" charset="0"/>
                <a:cs typeface="Arial" charset="0"/>
                <a:sym typeface="Cabin"/>
              </a:rPr>
              <a:t>Beautiful</a:t>
            </a:r>
            <a:r>
              <a:rPr lang="es-MX" sz="7800" u="none" strike="noStrike" cap="none" dirty="0">
                <a:solidFill>
                  <a:srgbClr val="FFD966"/>
                </a:solidFill>
                <a:latin typeface="Arial" charset="0"/>
                <a:ea typeface="Arial" charset="0"/>
                <a:cs typeface="Arial" charset="0"/>
                <a:sym typeface="Cabin"/>
              </a:rPr>
              <a:t> </a:t>
            </a:r>
            <a:r>
              <a:rPr lang="es-MX" sz="7800" u="none" strike="noStrike" cap="none" dirty="0" err="1">
                <a:solidFill>
                  <a:srgbClr val="FFD966"/>
                </a:solidFill>
                <a:latin typeface="Arial" charset="0"/>
                <a:ea typeface="Arial" charset="0"/>
                <a:cs typeface="Arial" charset="0"/>
                <a:sym typeface="Cabin"/>
              </a:rPr>
              <a:t>Soup</a:t>
            </a:r>
            <a:endParaRPr lang="es-MX" sz="7800" u="none" strike="noStrike" cap="none" dirty="0">
              <a:solidFill>
                <a:srgbClr val="FFD966"/>
              </a:solidFill>
              <a:latin typeface="Arial" charset="0"/>
              <a:ea typeface="Arial" charset="0"/>
              <a:cs typeface="Arial" charset="0"/>
              <a:sym typeface="Cabin"/>
            </a:endParaRPr>
          </a:p>
        </p:txBody>
      </p:sp>
      <p:sp>
        <p:nvSpPr>
          <p:cNvPr id="767" name="Shape 767"/>
          <p:cNvSpPr txBox="1">
            <a:spLocks noGrp="1"/>
          </p:cNvSpPr>
          <p:nvPr>
            <p:ph idx="1"/>
          </p:nvPr>
        </p:nvSpPr>
        <p:spPr>
          <a:prstGeom prst="rect">
            <a:avLst/>
          </a:prstGeom>
          <a:noFill/>
          <a:ln>
            <a:noFill/>
          </a:ln>
        </p:spPr>
        <p:txBody>
          <a:bodyPr lIns="50800" tIns="50800" rIns="50800" bIns="50800" anchor="t" anchorCtr="0">
            <a:noAutofit/>
          </a:bodyPr>
          <a:lstStyle/>
          <a:p>
            <a:pPr marL="1104900" marR="0" lvl="0" indent="-787400" algn="l" rtl="0">
              <a:lnSpc>
                <a:spcPct val="100000"/>
              </a:lnSpc>
              <a:spcBef>
                <a:spcPts val="0"/>
              </a:spcBef>
              <a:spcAft>
                <a:spcPts val="0"/>
              </a:spcAft>
              <a:buClr>
                <a:schemeClr val="lt1"/>
              </a:buClr>
              <a:buSzPct val="171000"/>
              <a:buFont typeface="Cabin"/>
              <a:buChar char="•"/>
            </a:pPr>
            <a:r>
              <a:rPr lang="es-MX" sz="3800" u="none" strike="noStrike" cap="none" dirty="0">
                <a:solidFill>
                  <a:schemeClr val="lt1"/>
                </a:solidFill>
                <a:latin typeface="Arial" charset="0"/>
                <a:ea typeface="Arial" charset="0"/>
                <a:cs typeface="Arial" charset="0"/>
                <a:sym typeface="Cabin"/>
              </a:rPr>
              <a:t>Puedes hacer búsquedas de cadenas </a:t>
            </a:r>
            <a:r>
              <a:rPr lang="es-MX" sz="3800" dirty="0">
                <a:solidFill>
                  <a:schemeClr val="lt1"/>
                </a:solidFill>
                <a:latin typeface="Arial" charset="0"/>
                <a:ea typeface="Arial" charset="0"/>
                <a:cs typeface="Arial" charset="0"/>
                <a:sym typeface="Cabin"/>
              </a:rPr>
              <a:t>por el camino difícil</a:t>
            </a:r>
          </a:p>
          <a:p>
            <a:pPr marL="1104900" marR="0" lvl="0" indent="-787400" algn="l" rtl="0">
              <a:lnSpc>
                <a:spcPct val="100000"/>
              </a:lnSpc>
              <a:spcBef>
                <a:spcPts val="0"/>
              </a:spcBef>
              <a:spcAft>
                <a:spcPts val="0"/>
              </a:spcAft>
              <a:buClr>
                <a:schemeClr val="lt1"/>
              </a:buClr>
              <a:buSzPct val="171000"/>
              <a:buFont typeface="Cabin"/>
              <a:buChar char="•"/>
            </a:pPr>
            <a:endParaRPr lang="es-MX" sz="3800" u="none" strike="noStrike" cap="none" dirty="0">
              <a:solidFill>
                <a:schemeClr val="lt1"/>
              </a:solidFill>
              <a:latin typeface="Arial" charset="0"/>
              <a:ea typeface="Arial" charset="0"/>
              <a:cs typeface="Arial" charset="0"/>
              <a:sym typeface="Cabin"/>
            </a:endParaRPr>
          </a:p>
          <a:p>
            <a:pPr marL="1104900" marR="0" lvl="0" indent="-787400" algn="l" rtl="0">
              <a:lnSpc>
                <a:spcPct val="100000"/>
              </a:lnSpc>
              <a:spcBef>
                <a:spcPts val="0"/>
              </a:spcBef>
              <a:spcAft>
                <a:spcPts val="0"/>
              </a:spcAft>
              <a:buClr>
                <a:schemeClr val="lt1"/>
              </a:buClr>
              <a:buSzPct val="171000"/>
              <a:buFont typeface="Cabin"/>
              <a:buChar char="•"/>
            </a:pPr>
            <a:r>
              <a:rPr lang="es-MX" sz="3800" dirty="0">
                <a:solidFill>
                  <a:schemeClr val="lt1"/>
                </a:solidFill>
                <a:latin typeface="Arial" charset="0"/>
                <a:ea typeface="Arial" charset="0"/>
                <a:cs typeface="Arial" charset="0"/>
                <a:sym typeface="Cabin"/>
              </a:rPr>
              <a:t>O utilizar la librería de software libre</a:t>
            </a:r>
            <a:r>
              <a:rPr lang="es-MX" sz="3800" u="none" strike="noStrike" cap="none" dirty="0">
                <a:solidFill>
                  <a:schemeClr val="lt1"/>
                </a:solidFill>
                <a:latin typeface="Arial" charset="0"/>
                <a:ea typeface="Arial" charset="0"/>
                <a:cs typeface="Arial" charset="0"/>
                <a:sym typeface="Cabin"/>
              </a:rPr>
              <a:t> </a:t>
            </a:r>
            <a:r>
              <a:rPr lang="es-MX" sz="3800" u="none" strike="noStrike" cap="none" dirty="0" err="1">
                <a:solidFill>
                  <a:srgbClr val="00FF00"/>
                </a:solidFill>
                <a:latin typeface="Arial" charset="0"/>
                <a:ea typeface="Arial" charset="0"/>
                <a:cs typeface="Arial" charset="0"/>
                <a:sym typeface="Cabin"/>
              </a:rPr>
              <a:t>BeautifulSoup</a:t>
            </a:r>
            <a:r>
              <a:rPr lang="es-MX" sz="3800" u="none" strike="noStrike" cap="none" dirty="0">
                <a:solidFill>
                  <a:schemeClr val="lt1"/>
                </a:solidFill>
                <a:latin typeface="Arial" charset="0"/>
                <a:ea typeface="Arial" charset="0"/>
                <a:cs typeface="Arial" charset="0"/>
                <a:sym typeface="Cabin"/>
              </a:rPr>
              <a:t> de </a:t>
            </a:r>
            <a:r>
              <a:rPr lang="es-MX" sz="3800" u="none" strike="noStrike" cap="none" dirty="0">
                <a:solidFill>
                  <a:srgbClr val="FF40FF"/>
                </a:solidFill>
                <a:latin typeface="Arial" charset="0"/>
                <a:ea typeface="Arial" charset="0"/>
                <a:cs typeface="Arial" charset="0"/>
                <a:sym typeface="Cabin"/>
              </a:rPr>
              <a:t>www.crummy.com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752" y="4595992"/>
            <a:ext cx="8757771" cy="3579819"/>
          </a:xfrm>
          <a:prstGeom prst="rect">
            <a:avLst/>
          </a:prstGeom>
        </p:spPr>
      </p:pic>
      <p:sp>
        <p:nvSpPr>
          <p:cNvPr id="3" name="Rectangle 2"/>
          <p:cNvSpPr/>
          <p:nvPr/>
        </p:nvSpPr>
        <p:spPr>
          <a:xfrm>
            <a:off x="6824535" y="8392537"/>
            <a:ext cx="5822428" cy="400110"/>
          </a:xfrm>
          <a:prstGeom prst="rect">
            <a:avLst/>
          </a:prstGeom>
        </p:spPr>
        <p:txBody>
          <a:bodyPr wrap="none">
            <a:spAutoFit/>
          </a:bodyPr>
          <a:lstStyle/>
          <a:p>
            <a:r>
              <a:rPr lang="es-MX" sz="2000">
                <a:solidFill>
                  <a:srgbClr val="FFFF00"/>
                </a:solidFill>
              </a:rPr>
              <a:t>https://www.crummy.com/software/BeautifulSoup/</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Shape 775"/>
          <p:cNvSpPr txBox="1"/>
          <p:nvPr/>
        </p:nvSpPr>
        <p:spPr>
          <a:xfrm>
            <a:off x="1709270" y="2795483"/>
            <a:ext cx="13639799" cy="5624612"/>
          </a:xfrm>
          <a:prstGeom prst="rect">
            <a:avLst/>
          </a:prstGeom>
          <a:noFill/>
          <a:ln>
            <a:noFill/>
          </a:ln>
        </p:spPr>
        <p:txBody>
          <a:bodyPr lIns="91425" tIns="45700" rIns="91425" bIns="45700" anchor="t" anchorCtr="0">
            <a:noAutofit/>
          </a:bodyPr>
          <a:lstStyle/>
          <a:p>
            <a:r>
              <a:rPr lang="en-US" sz="2800" dirty="0">
                <a:solidFill>
                  <a:schemeClr val="bg1"/>
                </a:solidFill>
                <a:latin typeface="Courier" charset="0"/>
                <a:ea typeface="Courier" charset="0"/>
                <a:cs typeface="Courier" charset="0"/>
              </a:rPr>
              <a:t># Para </a:t>
            </a:r>
            <a:r>
              <a:rPr lang="en-US" sz="2800" dirty="0" err="1">
                <a:solidFill>
                  <a:schemeClr val="bg1"/>
                </a:solidFill>
                <a:latin typeface="Courier" charset="0"/>
                <a:ea typeface="Courier" charset="0"/>
                <a:cs typeface="Courier" charset="0"/>
              </a:rPr>
              <a:t>ejecutar</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esto</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puedes</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instalar</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BeautifulSoup</a:t>
            </a:r>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 https://</a:t>
            </a:r>
            <a:r>
              <a:rPr lang="en-US" sz="2800" dirty="0" err="1">
                <a:solidFill>
                  <a:schemeClr val="bg1"/>
                </a:solidFill>
                <a:latin typeface="Courier" charset="0"/>
                <a:ea typeface="Courier" charset="0"/>
                <a:cs typeface="Courier" charset="0"/>
              </a:rPr>
              <a:t>pypi.python.org</a:t>
            </a:r>
            <a:r>
              <a:rPr lang="en-US" sz="2800" dirty="0">
                <a:solidFill>
                  <a:schemeClr val="bg1"/>
                </a:solidFill>
                <a:latin typeface="Courier" charset="0"/>
                <a:ea typeface="Courier" charset="0"/>
                <a:cs typeface="Courier" charset="0"/>
              </a:rPr>
              <a:t>/</a:t>
            </a:r>
            <a:r>
              <a:rPr lang="en-US" sz="2800" dirty="0" err="1">
                <a:solidFill>
                  <a:schemeClr val="bg1"/>
                </a:solidFill>
                <a:latin typeface="Courier" charset="0"/>
                <a:ea typeface="Courier" charset="0"/>
                <a:cs typeface="Courier" charset="0"/>
              </a:rPr>
              <a:t>pypi</a:t>
            </a:r>
            <a:r>
              <a:rPr lang="en-US" sz="2800" dirty="0">
                <a:solidFill>
                  <a:schemeClr val="bg1"/>
                </a:solidFill>
                <a:latin typeface="Courier" charset="0"/>
                <a:ea typeface="Courier" charset="0"/>
                <a:cs typeface="Courier" charset="0"/>
              </a:rPr>
              <a:t>/beautifulsoup4</a:t>
            </a:r>
          </a:p>
          <a:p>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 O </a:t>
            </a:r>
            <a:r>
              <a:rPr lang="en-US" sz="2800" dirty="0" err="1">
                <a:solidFill>
                  <a:schemeClr val="bg1"/>
                </a:solidFill>
                <a:latin typeface="Courier" charset="0"/>
                <a:ea typeface="Courier" charset="0"/>
                <a:cs typeface="Courier" charset="0"/>
              </a:rPr>
              <a:t>descargar</a:t>
            </a:r>
            <a:r>
              <a:rPr lang="en-US" sz="2800" dirty="0">
                <a:solidFill>
                  <a:schemeClr val="bg1"/>
                </a:solidFill>
                <a:latin typeface="Courier" charset="0"/>
                <a:ea typeface="Courier" charset="0"/>
                <a:cs typeface="Courier" charset="0"/>
              </a:rPr>
              <a:t> el </a:t>
            </a:r>
            <a:r>
              <a:rPr lang="en-US" sz="2800" dirty="0" err="1">
                <a:solidFill>
                  <a:schemeClr val="bg1"/>
                </a:solidFill>
                <a:latin typeface="Courier" charset="0"/>
                <a:ea typeface="Courier" charset="0"/>
                <a:cs typeface="Courier" charset="0"/>
              </a:rPr>
              <a:t>archivo</a:t>
            </a:r>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 http://www.py4e.com/code3/bs4.zip</a:t>
            </a:r>
          </a:p>
          <a:p>
            <a:r>
              <a:rPr lang="en-US" sz="2800" dirty="0">
                <a:solidFill>
                  <a:schemeClr val="bg1"/>
                </a:solidFill>
                <a:latin typeface="Courier" charset="0"/>
                <a:ea typeface="Courier" charset="0"/>
                <a:cs typeface="Courier" charset="0"/>
              </a:rPr>
              <a:t># y </a:t>
            </a:r>
            <a:r>
              <a:rPr lang="en-US" sz="2800" dirty="0" err="1">
                <a:solidFill>
                  <a:schemeClr val="bg1"/>
                </a:solidFill>
                <a:latin typeface="Courier" charset="0"/>
                <a:ea typeface="Courier" charset="0"/>
                <a:cs typeface="Courier" charset="0"/>
              </a:rPr>
              <a:t>descomprimirlo</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en</a:t>
            </a:r>
            <a:r>
              <a:rPr lang="en-US" sz="2800" dirty="0">
                <a:solidFill>
                  <a:schemeClr val="bg1"/>
                </a:solidFill>
                <a:latin typeface="Courier" charset="0"/>
                <a:ea typeface="Courier" charset="0"/>
                <a:cs typeface="Courier" charset="0"/>
              </a:rPr>
              <a:t> el </a:t>
            </a:r>
            <a:r>
              <a:rPr lang="en-US" sz="2800" dirty="0" err="1">
                <a:solidFill>
                  <a:schemeClr val="bg1"/>
                </a:solidFill>
                <a:latin typeface="Courier" charset="0"/>
                <a:ea typeface="Courier" charset="0"/>
                <a:cs typeface="Courier" charset="0"/>
              </a:rPr>
              <a:t>mismo</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directorio</a:t>
            </a:r>
            <a:r>
              <a:rPr lang="en-US" sz="2800" dirty="0">
                <a:solidFill>
                  <a:schemeClr val="bg1"/>
                </a:solidFill>
                <a:latin typeface="Courier" charset="0"/>
                <a:ea typeface="Courier" charset="0"/>
                <a:cs typeface="Courier" charset="0"/>
              </a:rPr>
              <a:t> de </a:t>
            </a:r>
            <a:r>
              <a:rPr lang="en-US" sz="2800" dirty="0" err="1">
                <a:solidFill>
                  <a:schemeClr val="bg1"/>
                </a:solidFill>
                <a:latin typeface="Courier" charset="0"/>
                <a:ea typeface="Courier" charset="0"/>
                <a:cs typeface="Courier" charset="0"/>
              </a:rPr>
              <a:t>este</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archivo</a:t>
            </a:r>
            <a:endParaRPr lang="en-US" sz="2800" dirty="0">
              <a:solidFill>
                <a:schemeClr val="bg1"/>
              </a:solidFill>
              <a:latin typeface="Courier" charset="0"/>
              <a:ea typeface="Courier" charset="0"/>
              <a:cs typeface="Courier" charset="0"/>
            </a:endParaRPr>
          </a:p>
          <a:p>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import </a:t>
            </a:r>
            <a:r>
              <a:rPr lang="en-US" sz="2800" dirty="0" err="1">
                <a:solidFill>
                  <a:schemeClr val="bg1"/>
                </a:solidFill>
                <a:latin typeface="Courier" charset="0"/>
                <a:ea typeface="Courier" charset="0"/>
                <a:cs typeface="Courier" charset="0"/>
              </a:rPr>
              <a:t>urllib.request</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urllib.parse</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urllib.error</a:t>
            </a:r>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from bs4 import </a:t>
            </a:r>
            <a:r>
              <a:rPr lang="en-US" sz="2800" dirty="0" err="1">
                <a:solidFill>
                  <a:schemeClr val="bg1"/>
                </a:solidFill>
                <a:latin typeface="Courier" charset="0"/>
                <a:ea typeface="Courier" charset="0"/>
                <a:cs typeface="Courier" charset="0"/>
              </a:rPr>
              <a:t>BeautifulSoup</a:t>
            </a:r>
            <a:endParaRPr lang="en-US" sz="2800" dirty="0">
              <a:solidFill>
                <a:schemeClr val="bg1"/>
              </a:solidFill>
              <a:latin typeface="Courier" charset="0"/>
              <a:ea typeface="Courier" charset="0"/>
              <a:cs typeface="Courier" charset="0"/>
            </a:endParaRPr>
          </a:p>
          <a:p>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a:t>
            </a:r>
            <a:endParaRPr lang="en-US" sz="2800" u="none" strike="noStrike" cap="none" dirty="0">
              <a:solidFill>
                <a:schemeClr val="bg1"/>
              </a:solidFill>
              <a:latin typeface="Courier" charset="0"/>
              <a:ea typeface="Courier" charset="0"/>
              <a:cs typeface="Courier" charset="0"/>
              <a:sym typeface="Courier New"/>
            </a:endParaRPr>
          </a:p>
        </p:txBody>
      </p:sp>
      <p:sp>
        <p:nvSpPr>
          <p:cNvPr id="776" name="Shape 776"/>
          <p:cNvSpPr txBox="1"/>
          <p:nvPr/>
        </p:nvSpPr>
        <p:spPr>
          <a:xfrm>
            <a:off x="13428175" y="7518312"/>
            <a:ext cx="2415000" cy="646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bin"/>
              <a:buNone/>
            </a:pPr>
            <a:r>
              <a:rPr lang="en-US" sz="3600" u="none" strike="noStrike" cap="none" dirty="0" err="1">
                <a:solidFill>
                  <a:srgbClr val="FFFFFF"/>
                </a:solidFill>
                <a:latin typeface="Arial" charset="0"/>
                <a:ea typeface="Arial" charset="0"/>
                <a:cs typeface="Arial" charset="0"/>
                <a:sym typeface="Cabin"/>
              </a:rPr>
              <a:t>urllinks.py</a:t>
            </a:r>
            <a:endParaRPr lang="en-US" sz="3600" u="none" strike="noStrike" cap="none" dirty="0">
              <a:solidFill>
                <a:srgbClr val="FFFFFF"/>
              </a:solidFill>
              <a:latin typeface="Arial" charset="0"/>
              <a:ea typeface="Arial" charset="0"/>
              <a:cs typeface="Arial" charset="0"/>
              <a:sym typeface="Cabin"/>
            </a:endParaRPr>
          </a:p>
        </p:txBody>
      </p:sp>
      <p:sp>
        <p:nvSpPr>
          <p:cNvPr id="2" name="Title 1"/>
          <p:cNvSpPr>
            <a:spLocks noGrp="1"/>
          </p:cNvSpPr>
          <p:nvPr>
            <p:ph type="title"/>
          </p:nvPr>
        </p:nvSpPr>
        <p:spPr/>
        <p:txBody>
          <a:bodyPr/>
          <a:lstStyle/>
          <a:p>
            <a:r>
              <a:rPr lang="en-US" dirty="0" err="1">
                <a:solidFill>
                  <a:srgbClr val="FFD966"/>
                </a:solidFill>
              </a:rPr>
              <a:t>Instalación</a:t>
            </a:r>
            <a:r>
              <a:rPr lang="en-US" dirty="0">
                <a:solidFill>
                  <a:srgbClr val="FFD966"/>
                </a:solidFill>
              </a:rPr>
              <a:t> de </a:t>
            </a:r>
            <a:r>
              <a:rPr lang="en-US" dirty="0" err="1">
                <a:solidFill>
                  <a:srgbClr val="FFD966"/>
                </a:solidFill>
              </a:rPr>
              <a:t>BeautifulSoup</a:t>
            </a:r>
            <a:endParaRPr lang="en-US" dirty="0">
              <a:solidFill>
                <a:srgbClr val="FFD9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prstGeom prst="rect">
            <a:avLst/>
          </a:prstGeom>
          <a:noFill/>
          <a:ln>
            <a:noFill/>
          </a:ln>
        </p:spPr>
        <p:txBody>
          <a:bodyPr lIns="50800" tIns="50800" rIns="50800" bIns="50800" anchor="ctr" anchorCtr="0">
            <a:noAutofit/>
          </a:bodyPr>
          <a:lstStyle/>
          <a:p>
            <a:pPr lvl="0">
              <a:spcBef>
                <a:spcPts val="0"/>
              </a:spcBef>
              <a:buClr>
                <a:schemeClr val="lt1"/>
              </a:buClr>
              <a:buSzPct val="25000"/>
            </a:pPr>
            <a:r>
              <a:rPr lang="es-MX" sz="7800" u="none" strike="noStrike" cap="none" dirty="0">
                <a:solidFill>
                  <a:srgbClr val="FFD966"/>
                </a:solidFill>
                <a:latin typeface="Arial" charset="0"/>
                <a:ea typeface="Arial" charset="0"/>
                <a:cs typeface="Arial" charset="0"/>
                <a:sym typeface="Cabin"/>
              </a:rPr>
              <a:t>Números de Puerto </a:t>
            </a:r>
            <a:r>
              <a:rPr lang="es-MX" sz="7800" dirty="0">
                <a:solidFill>
                  <a:srgbClr val="FFFFFF"/>
                </a:solidFill>
                <a:latin typeface="Arial" charset="0"/>
                <a:ea typeface="Arial" charset="0"/>
                <a:cs typeface="Arial" charset="0"/>
                <a:sym typeface="Cabin"/>
              </a:rPr>
              <a:t>TCP</a:t>
            </a:r>
            <a:endParaRPr lang="es-MX" sz="7800" u="none" strike="noStrike" cap="none" dirty="0">
              <a:solidFill>
                <a:srgbClr val="FFD966"/>
              </a:solidFill>
              <a:latin typeface="Arial" charset="0"/>
              <a:ea typeface="Arial" charset="0"/>
              <a:cs typeface="Arial" charset="0"/>
              <a:sym typeface="Cabin"/>
            </a:endParaRPr>
          </a:p>
        </p:txBody>
      </p:sp>
      <p:sp>
        <p:nvSpPr>
          <p:cNvPr id="333" name="Shape 333"/>
          <p:cNvSpPr txBox="1">
            <a:spLocks noGrp="1"/>
          </p:cNvSpPr>
          <p:nvPr>
            <p:ph idx="1"/>
          </p:nvPr>
        </p:nvSpPr>
        <p:spPr>
          <a:xfrm>
            <a:off x="1155700" y="2603501"/>
            <a:ext cx="13932000" cy="4121150"/>
          </a:xfrm>
          <a:prstGeom prst="rect">
            <a:avLst/>
          </a:prstGeom>
          <a:noFill/>
          <a:ln>
            <a:noFill/>
          </a:ln>
        </p:spPr>
        <p:txBody>
          <a:bodyPr lIns="50800" tIns="50800" rIns="50800" bIns="50800" anchor="t" anchorCtr="0">
            <a:noAutofit/>
          </a:bodyPr>
          <a:lstStyle/>
          <a:p>
            <a:pPr marL="1104900" marR="0" lvl="0" indent="-787400" algn="l" rtl="0">
              <a:lnSpc>
                <a:spcPct val="100000"/>
              </a:lnSpc>
              <a:spcBef>
                <a:spcPts val="0"/>
              </a:spcBef>
              <a:spcAft>
                <a:spcPts val="0"/>
              </a:spcAft>
              <a:buClr>
                <a:schemeClr val="lt1"/>
              </a:buClr>
              <a:buSzPct val="171000"/>
              <a:buFont typeface="Cabin"/>
              <a:buChar char="•"/>
            </a:pPr>
            <a:r>
              <a:rPr lang="es-MX" sz="3800" u="none" strike="noStrike" cap="none" dirty="0">
                <a:solidFill>
                  <a:schemeClr val="lt1"/>
                </a:solidFill>
                <a:latin typeface="Arial" charset="0"/>
                <a:ea typeface="Arial" charset="0"/>
                <a:cs typeface="Arial" charset="0"/>
                <a:sym typeface="Cabin"/>
              </a:rPr>
              <a:t>Un puerto es una </a:t>
            </a:r>
            <a:r>
              <a:rPr lang="es-MX" sz="3800" u="none" strike="noStrike" cap="none" dirty="0">
                <a:solidFill>
                  <a:srgbClr val="00FF00"/>
                </a:solidFill>
                <a:latin typeface="Arial" charset="0"/>
                <a:ea typeface="Arial" charset="0"/>
                <a:cs typeface="Arial" charset="0"/>
                <a:sym typeface="Cabin"/>
              </a:rPr>
              <a:t>aplicación-específica</a:t>
            </a:r>
            <a:r>
              <a:rPr lang="es-MX" sz="3800" u="none" strike="noStrike" cap="none" dirty="0">
                <a:solidFill>
                  <a:schemeClr val="lt1"/>
                </a:solidFill>
                <a:latin typeface="Arial" charset="0"/>
                <a:ea typeface="Arial" charset="0"/>
                <a:cs typeface="Arial" charset="0"/>
                <a:sym typeface="Cabin"/>
              </a:rPr>
              <a:t> o un programa de punto final de un software de procesos específicos de comunicaciones</a:t>
            </a:r>
          </a:p>
          <a:p>
            <a:pPr marL="1104900" marR="0" lvl="0" indent="-787400" algn="l" rtl="0">
              <a:lnSpc>
                <a:spcPct val="100000"/>
              </a:lnSpc>
              <a:spcBef>
                <a:spcPts val="0"/>
              </a:spcBef>
              <a:spcAft>
                <a:spcPts val="0"/>
              </a:spcAft>
              <a:buClr>
                <a:schemeClr val="lt1"/>
              </a:buClr>
              <a:buSzPct val="171000"/>
              <a:buFont typeface="Cabin"/>
              <a:buChar char="•"/>
            </a:pPr>
            <a:r>
              <a:rPr lang="es-MX" sz="3800" dirty="0">
                <a:solidFill>
                  <a:schemeClr val="lt1"/>
                </a:solidFill>
                <a:latin typeface="Arial" charset="0"/>
                <a:ea typeface="Arial" charset="0"/>
                <a:cs typeface="Arial" charset="0"/>
                <a:sym typeface="Cabin"/>
              </a:rPr>
              <a:t>Permiten que múltiples aplicaciones en red coexistan en el mismo servidor</a:t>
            </a:r>
          </a:p>
          <a:p>
            <a:pPr marL="1104900" marR="0" lvl="0" indent="-787400" algn="l" rtl="0">
              <a:lnSpc>
                <a:spcPct val="100000"/>
              </a:lnSpc>
              <a:spcBef>
                <a:spcPts val="0"/>
              </a:spcBef>
              <a:spcAft>
                <a:spcPts val="0"/>
              </a:spcAft>
              <a:buClr>
                <a:schemeClr val="lt1"/>
              </a:buClr>
              <a:buSzPct val="171000"/>
              <a:buFont typeface="Cabin"/>
              <a:buChar char="•"/>
            </a:pPr>
            <a:r>
              <a:rPr lang="es-MX" sz="3800" u="none" strike="noStrike" cap="none" dirty="0">
                <a:solidFill>
                  <a:schemeClr val="lt1"/>
                </a:solidFill>
                <a:latin typeface="Arial" charset="0"/>
                <a:ea typeface="Arial" charset="0"/>
                <a:cs typeface="Arial" charset="0"/>
                <a:sym typeface="Cabin"/>
              </a:rPr>
              <a:t>Existe una lista de números de puerto </a:t>
            </a:r>
            <a:r>
              <a:rPr lang="es-MX" sz="3800" dirty="0">
                <a:solidFill>
                  <a:schemeClr val="lt1"/>
                </a:solidFill>
                <a:latin typeface="Arial" charset="0"/>
                <a:ea typeface="Arial" charset="0"/>
                <a:cs typeface="Arial" charset="0"/>
                <a:sym typeface="Cabin"/>
              </a:rPr>
              <a:t>estandarizados</a:t>
            </a:r>
            <a:endParaRPr lang="es-MX" sz="3800" u="none" strike="noStrike" cap="none" dirty="0">
              <a:solidFill>
                <a:schemeClr val="lt1"/>
              </a:solidFill>
              <a:latin typeface="Arial" charset="0"/>
              <a:ea typeface="Arial" charset="0"/>
              <a:cs typeface="Arial" charset="0"/>
              <a:sym typeface="Cabin"/>
            </a:endParaRPr>
          </a:p>
        </p:txBody>
      </p:sp>
      <p:sp>
        <p:nvSpPr>
          <p:cNvPr id="334" name="Shape 334"/>
          <p:cNvSpPr txBox="1"/>
          <p:nvPr/>
        </p:nvSpPr>
        <p:spPr>
          <a:xfrm>
            <a:off x="2373298" y="6927850"/>
            <a:ext cx="10902000" cy="622199"/>
          </a:xfrm>
          <a:prstGeom prst="rect">
            <a:avLst/>
          </a:prstGeom>
          <a:noFill/>
          <a:ln>
            <a:noFill/>
          </a:ln>
        </p:spPr>
        <p:txBody>
          <a:bodyPr lIns="0" tIns="0" rIns="0" bIns="0" anchor="ctr" anchorCtr="0">
            <a:noAutofit/>
          </a:bodyPr>
          <a:lstStyle/>
          <a:p>
            <a:pPr marL="228600" lvl="0" algn="ctr">
              <a:buClr>
                <a:srgbClr val="FFFF00"/>
              </a:buClr>
              <a:buSzPct val="25000"/>
            </a:pPr>
            <a:r>
              <a:rPr lang="en-US" sz="3200" dirty="0">
                <a:hlinkClick r:id="rId3"/>
              </a:rPr>
              <a:t>https://es.wikipedia.org/wiki/Puerto_de_red</a:t>
            </a:r>
            <a:endParaRPr lang="es-MX" sz="3000" u="none" strike="noStrike" cap="none" dirty="0">
              <a:solidFill>
                <a:srgbClr val="FFFF00"/>
              </a:solidFill>
              <a:latin typeface="Arial" charset="0"/>
              <a:ea typeface="Arial" charset="0"/>
              <a:cs typeface="Arial" charset="0"/>
              <a:sym typeface="Cabi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Shape 775"/>
          <p:cNvSpPr txBox="1"/>
          <p:nvPr/>
        </p:nvSpPr>
        <p:spPr>
          <a:xfrm>
            <a:off x="654280" y="624080"/>
            <a:ext cx="11132711" cy="6111617"/>
          </a:xfrm>
          <a:prstGeom prst="rect">
            <a:avLst/>
          </a:prstGeom>
          <a:noFill/>
          <a:ln>
            <a:noFill/>
          </a:ln>
        </p:spPr>
        <p:txBody>
          <a:bodyPr lIns="91425" tIns="45700" rIns="91425" bIns="45700" anchor="t" anchorCtr="0">
            <a:noAutofit/>
          </a:bodyPr>
          <a:lstStyle/>
          <a:p>
            <a:r>
              <a:rPr lang="en-US" sz="3200" dirty="0">
                <a:solidFill>
                  <a:schemeClr val="bg1"/>
                </a:solidFill>
                <a:latin typeface="Courier" charset="0"/>
                <a:ea typeface="Courier" charset="0"/>
                <a:cs typeface="Courier" charset="0"/>
              </a:rPr>
              <a:t>import </a:t>
            </a:r>
            <a:r>
              <a:rPr lang="en-US" sz="3200" dirty="0" err="1">
                <a:solidFill>
                  <a:schemeClr val="bg1"/>
                </a:solidFill>
                <a:latin typeface="Courier" charset="0"/>
                <a:ea typeface="Courier" charset="0"/>
                <a:cs typeface="Courier" charset="0"/>
              </a:rPr>
              <a:t>urllib.request</a:t>
            </a:r>
            <a:r>
              <a:rPr lang="en-US" sz="3200" dirty="0">
                <a:solidFill>
                  <a:schemeClr val="bg1"/>
                </a:solidFill>
                <a:latin typeface="Courier" charset="0"/>
                <a:ea typeface="Courier" charset="0"/>
                <a:cs typeface="Courier" charset="0"/>
              </a:rPr>
              <a:t>, </a:t>
            </a:r>
            <a:r>
              <a:rPr lang="en-US" sz="3200" dirty="0" err="1">
                <a:solidFill>
                  <a:schemeClr val="bg1"/>
                </a:solidFill>
                <a:latin typeface="Courier" charset="0"/>
                <a:ea typeface="Courier" charset="0"/>
                <a:cs typeface="Courier" charset="0"/>
              </a:rPr>
              <a:t>urllib.parse</a:t>
            </a:r>
            <a:r>
              <a:rPr lang="en-US" sz="3200" dirty="0">
                <a:solidFill>
                  <a:schemeClr val="bg1"/>
                </a:solidFill>
                <a:latin typeface="Courier" charset="0"/>
                <a:ea typeface="Courier" charset="0"/>
                <a:cs typeface="Courier" charset="0"/>
              </a:rPr>
              <a:t>, </a:t>
            </a:r>
            <a:r>
              <a:rPr lang="en-US" sz="3200" dirty="0" err="1">
                <a:solidFill>
                  <a:schemeClr val="bg1"/>
                </a:solidFill>
                <a:latin typeface="Courier" charset="0"/>
                <a:ea typeface="Courier" charset="0"/>
                <a:cs typeface="Courier" charset="0"/>
              </a:rPr>
              <a:t>urllib.error</a:t>
            </a:r>
            <a:endParaRPr lang="en-US" sz="3200" dirty="0">
              <a:solidFill>
                <a:schemeClr val="bg1"/>
              </a:solidFill>
              <a:latin typeface="Courier" charset="0"/>
              <a:ea typeface="Courier" charset="0"/>
              <a:cs typeface="Courier" charset="0"/>
            </a:endParaRPr>
          </a:p>
          <a:p>
            <a:r>
              <a:rPr lang="en-US" sz="3200" dirty="0">
                <a:solidFill>
                  <a:schemeClr val="bg1"/>
                </a:solidFill>
                <a:latin typeface="Courier" charset="0"/>
                <a:ea typeface="Courier" charset="0"/>
                <a:cs typeface="Courier" charset="0"/>
              </a:rPr>
              <a:t>from bs4 import </a:t>
            </a:r>
            <a:r>
              <a:rPr lang="en-US" sz="3200" dirty="0" err="1">
                <a:solidFill>
                  <a:schemeClr val="bg1"/>
                </a:solidFill>
                <a:latin typeface="Courier" charset="0"/>
                <a:ea typeface="Courier" charset="0"/>
                <a:cs typeface="Courier" charset="0"/>
              </a:rPr>
              <a:t>BeautifulSoup</a:t>
            </a:r>
            <a:endParaRPr lang="en-US" sz="3200" dirty="0">
              <a:solidFill>
                <a:schemeClr val="bg1"/>
              </a:solidFill>
              <a:latin typeface="Courier" charset="0"/>
              <a:ea typeface="Courier" charset="0"/>
              <a:cs typeface="Courier" charset="0"/>
            </a:endParaRPr>
          </a:p>
          <a:p>
            <a:endParaRPr lang="en-US" sz="3200" dirty="0">
              <a:solidFill>
                <a:schemeClr val="bg1"/>
              </a:solidFill>
              <a:latin typeface="Courier" charset="0"/>
              <a:ea typeface="Courier" charset="0"/>
              <a:cs typeface="Courier" charset="0"/>
            </a:endParaRPr>
          </a:p>
          <a:p>
            <a:r>
              <a:rPr lang="en-US" sz="3200" dirty="0" err="1">
                <a:solidFill>
                  <a:schemeClr val="bg1"/>
                </a:solidFill>
                <a:latin typeface="Courier" charset="0"/>
                <a:ea typeface="Courier" charset="0"/>
                <a:cs typeface="Courier" charset="0"/>
              </a:rPr>
              <a:t>url</a:t>
            </a:r>
            <a:r>
              <a:rPr lang="en-US" sz="3200" dirty="0">
                <a:solidFill>
                  <a:schemeClr val="bg1"/>
                </a:solidFill>
                <a:latin typeface="Courier" charset="0"/>
                <a:ea typeface="Courier" charset="0"/>
                <a:cs typeface="Courier" charset="0"/>
              </a:rPr>
              <a:t> = input('</a:t>
            </a:r>
            <a:r>
              <a:rPr lang="en-US" sz="3200" dirty="0" err="1">
                <a:solidFill>
                  <a:schemeClr val="bg1"/>
                </a:solidFill>
                <a:latin typeface="Courier" charset="0"/>
                <a:ea typeface="Courier" charset="0"/>
                <a:cs typeface="Courier" charset="0"/>
              </a:rPr>
              <a:t>Ingresa</a:t>
            </a:r>
            <a:r>
              <a:rPr lang="en-US" sz="3200" dirty="0">
                <a:solidFill>
                  <a:schemeClr val="bg1"/>
                </a:solidFill>
                <a:latin typeface="Courier" charset="0"/>
                <a:ea typeface="Courier" charset="0"/>
                <a:cs typeface="Courier" charset="0"/>
              </a:rPr>
              <a:t> - ')</a:t>
            </a:r>
          </a:p>
          <a:p>
            <a:r>
              <a:rPr lang="en-US" sz="3200" dirty="0">
                <a:solidFill>
                  <a:schemeClr val="bg1"/>
                </a:solidFill>
                <a:latin typeface="Courier" charset="0"/>
                <a:ea typeface="Courier" charset="0"/>
                <a:cs typeface="Courier" charset="0"/>
              </a:rPr>
              <a:t>html = </a:t>
            </a:r>
            <a:r>
              <a:rPr lang="en-US" sz="3200" dirty="0" err="1">
                <a:solidFill>
                  <a:schemeClr val="bg1"/>
                </a:solidFill>
                <a:latin typeface="Courier" charset="0"/>
                <a:ea typeface="Courier" charset="0"/>
                <a:cs typeface="Courier" charset="0"/>
              </a:rPr>
              <a:t>urllib.request.urlopen</a:t>
            </a:r>
            <a:r>
              <a:rPr lang="en-US" sz="3200" dirty="0">
                <a:solidFill>
                  <a:schemeClr val="bg1"/>
                </a:solidFill>
                <a:latin typeface="Courier" charset="0"/>
                <a:ea typeface="Courier" charset="0"/>
                <a:cs typeface="Courier" charset="0"/>
              </a:rPr>
              <a:t>(</a:t>
            </a:r>
            <a:r>
              <a:rPr lang="en-US" sz="3200" dirty="0" err="1">
                <a:solidFill>
                  <a:schemeClr val="bg1"/>
                </a:solidFill>
                <a:latin typeface="Courier" charset="0"/>
                <a:ea typeface="Courier" charset="0"/>
                <a:cs typeface="Courier" charset="0"/>
              </a:rPr>
              <a:t>url</a:t>
            </a:r>
            <a:r>
              <a:rPr lang="en-US" sz="3200" dirty="0">
                <a:solidFill>
                  <a:schemeClr val="bg1"/>
                </a:solidFill>
                <a:latin typeface="Courier" charset="0"/>
                <a:ea typeface="Courier" charset="0"/>
                <a:cs typeface="Courier" charset="0"/>
              </a:rPr>
              <a:t>).read()</a:t>
            </a:r>
          </a:p>
          <a:p>
            <a:r>
              <a:rPr lang="en-US" sz="3200" dirty="0" err="1">
                <a:solidFill>
                  <a:schemeClr val="bg1"/>
                </a:solidFill>
                <a:latin typeface="Courier" charset="0"/>
                <a:ea typeface="Courier" charset="0"/>
                <a:cs typeface="Courier" charset="0"/>
              </a:rPr>
              <a:t>sopa</a:t>
            </a:r>
            <a:r>
              <a:rPr lang="en-US" sz="3200" dirty="0">
                <a:solidFill>
                  <a:schemeClr val="bg1"/>
                </a:solidFill>
                <a:latin typeface="Courier" charset="0"/>
                <a:ea typeface="Courier" charset="0"/>
                <a:cs typeface="Courier" charset="0"/>
              </a:rPr>
              <a:t> = </a:t>
            </a:r>
            <a:r>
              <a:rPr lang="en-US" sz="3200" dirty="0" err="1">
                <a:solidFill>
                  <a:schemeClr val="bg1"/>
                </a:solidFill>
                <a:latin typeface="Courier" charset="0"/>
                <a:ea typeface="Courier" charset="0"/>
                <a:cs typeface="Courier" charset="0"/>
              </a:rPr>
              <a:t>BeautifulSoup</a:t>
            </a:r>
            <a:r>
              <a:rPr lang="en-US" sz="3200" dirty="0">
                <a:solidFill>
                  <a:schemeClr val="bg1"/>
                </a:solidFill>
                <a:latin typeface="Courier" charset="0"/>
                <a:ea typeface="Courier" charset="0"/>
                <a:cs typeface="Courier" charset="0"/>
              </a:rPr>
              <a:t>(html, '</a:t>
            </a:r>
            <a:r>
              <a:rPr lang="en-US" sz="3200" dirty="0" err="1">
                <a:solidFill>
                  <a:schemeClr val="bg1"/>
                </a:solidFill>
                <a:latin typeface="Courier" charset="0"/>
                <a:ea typeface="Courier" charset="0"/>
                <a:cs typeface="Courier" charset="0"/>
              </a:rPr>
              <a:t>html.parser</a:t>
            </a:r>
            <a:r>
              <a:rPr lang="en-US" sz="3200" dirty="0">
                <a:solidFill>
                  <a:schemeClr val="bg1"/>
                </a:solidFill>
                <a:latin typeface="Courier" charset="0"/>
                <a:ea typeface="Courier" charset="0"/>
                <a:cs typeface="Courier" charset="0"/>
              </a:rPr>
              <a:t>')</a:t>
            </a:r>
          </a:p>
          <a:p>
            <a:endParaRPr lang="en-US" sz="3200" dirty="0">
              <a:solidFill>
                <a:schemeClr val="bg1"/>
              </a:solidFill>
              <a:latin typeface="Courier" charset="0"/>
              <a:ea typeface="Courier" charset="0"/>
              <a:cs typeface="Courier" charset="0"/>
            </a:endParaRPr>
          </a:p>
          <a:p>
            <a:r>
              <a:rPr lang="en-US" sz="3200" dirty="0">
                <a:solidFill>
                  <a:schemeClr val="bg1"/>
                </a:solidFill>
                <a:latin typeface="Courier" charset="0"/>
                <a:ea typeface="Courier" charset="0"/>
                <a:cs typeface="Courier" charset="0"/>
              </a:rPr>
              <a:t># </a:t>
            </a:r>
            <a:r>
              <a:rPr lang="en-US" sz="3200" dirty="0" err="1">
                <a:solidFill>
                  <a:schemeClr val="bg1"/>
                </a:solidFill>
                <a:latin typeface="Courier" charset="0"/>
                <a:ea typeface="Courier" charset="0"/>
                <a:cs typeface="Courier" charset="0"/>
              </a:rPr>
              <a:t>Recuperar</a:t>
            </a:r>
            <a:r>
              <a:rPr lang="en-US" sz="3200" dirty="0">
                <a:solidFill>
                  <a:schemeClr val="bg1"/>
                </a:solidFill>
                <a:latin typeface="Courier" charset="0"/>
                <a:ea typeface="Courier" charset="0"/>
                <a:cs typeface="Courier" charset="0"/>
              </a:rPr>
              <a:t> </a:t>
            </a:r>
            <a:r>
              <a:rPr lang="en-US" sz="3200" dirty="0" err="1">
                <a:solidFill>
                  <a:schemeClr val="bg1"/>
                </a:solidFill>
                <a:latin typeface="Courier" charset="0"/>
                <a:ea typeface="Courier" charset="0"/>
                <a:cs typeface="Courier" charset="0"/>
              </a:rPr>
              <a:t>todas</a:t>
            </a:r>
            <a:r>
              <a:rPr lang="en-US" sz="3200" dirty="0">
                <a:solidFill>
                  <a:schemeClr val="bg1"/>
                </a:solidFill>
                <a:latin typeface="Courier" charset="0"/>
                <a:ea typeface="Courier" charset="0"/>
                <a:cs typeface="Courier" charset="0"/>
              </a:rPr>
              <a:t> las </a:t>
            </a:r>
            <a:r>
              <a:rPr lang="en-US" sz="3200" dirty="0" err="1">
                <a:solidFill>
                  <a:schemeClr val="bg1"/>
                </a:solidFill>
                <a:latin typeface="Courier" charset="0"/>
                <a:ea typeface="Courier" charset="0"/>
                <a:cs typeface="Courier" charset="0"/>
              </a:rPr>
              <a:t>etiquetas</a:t>
            </a:r>
            <a:r>
              <a:rPr lang="en-US" sz="3200" dirty="0">
                <a:solidFill>
                  <a:schemeClr val="bg1"/>
                </a:solidFill>
                <a:latin typeface="Courier" charset="0"/>
                <a:ea typeface="Courier" charset="0"/>
                <a:cs typeface="Courier" charset="0"/>
              </a:rPr>
              <a:t> de </a:t>
            </a:r>
            <a:r>
              <a:rPr lang="en-US" sz="3200" dirty="0" err="1">
                <a:solidFill>
                  <a:schemeClr val="bg1"/>
                </a:solidFill>
                <a:latin typeface="Courier" charset="0"/>
                <a:ea typeface="Courier" charset="0"/>
                <a:cs typeface="Courier" charset="0"/>
              </a:rPr>
              <a:t>anclaje</a:t>
            </a:r>
            <a:endParaRPr lang="en-US" sz="3200" dirty="0">
              <a:solidFill>
                <a:schemeClr val="bg1"/>
              </a:solidFill>
              <a:latin typeface="Courier" charset="0"/>
              <a:ea typeface="Courier" charset="0"/>
              <a:cs typeface="Courier" charset="0"/>
            </a:endParaRPr>
          </a:p>
          <a:p>
            <a:r>
              <a:rPr lang="en-US" sz="3200" dirty="0" err="1">
                <a:solidFill>
                  <a:schemeClr val="bg1"/>
                </a:solidFill>
                <a:latin typeface="Courier" charset="0"/>
                <a:ea typeface="Courier" charset="0"/>
                <a:cs typeface="Courier" charset="0"/>
              </a:rPr>
              <a:t>etiquetas</a:t>
            </a:r>
            <a:r>
              <a:rPr lang="en-US" sz="3200" dirty="0">
                <a:solidFill>
                  <a:schemeClr val="bg1"/>
                </a:solidFill>
                <a:latin typeface="Courier" charset="0"/>
                <a:ea typeface="Courier" charset="0"/>
                <a:cs typeface="Courier" charset="0"/>
              </a:rPr>
              <a:t> = </a:t>
            </a:r>
            <a:r>
              <a:rPr lang="en-US" sz="3200" dirty="0" err="1">
                <a:solidFill>
                  <a:schemeClr val="bg1"/>
                </a:solidFill>
                <a:latin typeface="Courier" charset="0"/>
                <a:ea typeface="Courier" charset="0"/>
                <a:cs typeface="Courier" charset="0"/>
              </a:rPr>
              <a:t>sopa</a:t>
            </a:r>
            <a:r>
              <a:rPr lang="en-US" sz="3200" dirty="0">
                <a:solidFill>
                  <a:schemeClr val="bg1"/>
                </a:solidFill>
                <a:latin typeface="Courier" charset="0"/>
                <a:ea typeface="Courier" charset="0"/>
                <a:cs typeface="Courier" charset="0"/>
              </a:rPr>
              <a:t>('a')</a:t>
            </a:r>
          </a:p>
          <a:p>
            <a:r>
              <a:rPr lang="en-US" sz="3200" dirty="0">
                <a:solidFill>
                  <a:schemeClr val="bg1"/>
                </a:solidFill>
                <a:latin typeface="Courier" charset="0"/>
                <a:ea typeface="Courier" charset="0"/>
                <a:cs typeface="Courier" charset="0"/>
              </a:rPr>
              <a:t>for </a:t>
            </a:r>
            <a:r>
              <a:rPr lang="en-US" sz="3200" dirty="0" err="1">
                <a:solidFill>
                  <a:schemeClr val="bg1"/>
                </a:solidFill>
                <a:latin typeface="Courier" charset="0"/>
                <a:ea typeface="Courier" charset="0"/>
                <a:cs typeface="Courier" charset="0"/>
              </a:rPr>
              <a:t>etiqueta</a:t>
            </a:r>
            <a:r>
              <a:rPr lang="en-US" sz="3200" dirty="0">
                <a:solidFill>
                  <a:schemeClr val="bg1"/>
                </a:solidFill>
                <a:latin typeface="Courier" charset="0"/>
                <a:ea typeface="Courier" charset="0"/>
                <a:cs typeface="Courier" charset="0"/>
              </a:rPr>
              <a:t> in </a:t>
            </a:r>
            <a:r>
              <a:rPr lang="en-US" sz="3200" dirty="0" err="1">
                <a:solidFill>
                  <a:schemeClr val="bg1"/>
                </a:solidFill>
                <a:latin typeface="Courier" charset="0"/>
                <a:ea typeface="Courier" charset="0"/>
                <a:cs typeface="Courier" charset="0"/>
              </a:rPr>
              <a:t>etiquetas</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    print(</a:t>
            </a:r>
            <a:r>
              <a:rPr lang="en-US" sz="3200" dirty="0" err="1">
                <a:solidFill>
                  <a:schemeClr val="bg1"/>
                </a:solidFill>
                <a:latin typeface="Courier" charset="0"/>
                <a:ea typeface="Courier" charset="0"/>
                <a:cs typeface="Courier" charset="0"/>
              </a:rPr>
              <a:t>etiqueta.get</a:t>
            </a:r>
            <a:r>
              <a:rPr lang="en-US" sz="3200" dirty="0">
                <a:solidFill>
                  <a:schemeClr val="bg1"/>
                </a:solidFill>
                <a:latin typeface="Courier" charset="0"/>
                <a:ea typeface="Courier" charset="0"/>
                <a:cs typeface="Courier" charset="0"/>
              </a:rPr>
              <a:t>('</a:t>
            </a:r>
            <a:r>
              <a:rPr lang="en-US" sz="3200" dirty="0" err="1">
                <a:solidFill>
                  <a:schemeClr val="bg1"/>
                </a:solidFill>
                <a:latin typeface="Courier" charset="0"/>
                <a:ea typeface="Courier" charset="0"/>
                <a:cs typeface="Courier" charset="0"/>
              </a:rPr>
              <a:t>href</a:t>
            </a:r>
            <a:r>
              <a:rPr lang="en-US" sz="3200" dirty="0">
                <a:solidFill>
                  <a:schemeClr val="bg1"/>
                </a:solidFill>
                <a:latin typeface="Courier" charset="0"/>
                <a:ea typeface="Courier" charset="0"/>
                <a:cs typeface="Courier" charset="0"/>
              </a:rPr>
              <a:t>', None))</a:t>
            </a:r>
            <a:endParaRPr lang="en-US" sz="3200" u="none" strike="noStrike" cap="none" dirty="0">
              <a:solidFill>
                <a:schemeClr val="bg1"/>
              </a:solidFill>
              <a:latin typeface="Courier" charset="0"/>
              <a:ea typeface="Courier" charset="0"/>
              <a:cs typeface="Courier" charset="0"/>
              <a:sym typeface="Courier New"/>
            </a:endParaRPr>
          </a:p>
        </p:txBody>
      </p:sp>
      <p:sp>
        <p:nvSpPr>
          <p:cNvPr id="4" name="Shape 782"/>
          <p:cNvSpPr txBox="1"/>
          <p:nvPr/>
        </p:nvSpPr>
        <p:spPr>
          <a:xfrm>
            <a:off x="6212910" y="6985824"/>
            <a:ext cx="9634265" cy="17559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a:solidFill>
                  <a:srgbClr val="FFFF00"/>
                </a:solidFill>
                <a:latin typeface="Arial" charset="0"/>
                <a:ea typeface="Arial" charset="0"/>
                <a:cs typeface="Arial" charset="0"/>
                <a:sym typeface="Cabin"/>
              </a:rPr>
              <a:t>urllinks.py</a:t>
            </a:r>
            <a:r>
              <a:rPr lang="en-US" sz="3600" u="none" strike="noStrike" cap="none" dirty="0">
                <a:solidFill>
                  <a:srgbClr val="FFFF00"/>
                </a:solidFill>
                <a:latin typeface="Arial" charset="0"/>
                <a:ea typeface="Arial" charset="0"/>
                <a:cs typeface="Arial" charset="0"/>
                <a:sym typeface="Cabin"/>
              </a:rPr>
              <a:t> </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err="1">
                <a:solidFill>
                  <a:schemeClr val="lt1"/>
                </a:solidFill>
                <a:latin typeface="Arial" charset="0"/>
                <a:ea typeface="Arial" charset="0"/>
                <a:cs typeface="Arial" charset="0"/>
                <a:sym typeface="Cabin"/>
              </a:rPr>
              <a:t>Ingresa</a:t>
            </a:r>
            <a:r>
              <a:rPr lang="en-US" sz="3600" dirty="0">
                <a:solidFill>
                  <a:schemeClr val="lt1"/>
                </a:solidFill>
                <a:latin typeface="Arial" charset="0"/>
                <a:ea typeface="Arial" charset="0"/>
                <a:cs typeface="Arial" charset="0"/>
                <a:sym typeface="Cabin"/>
              </a:rPr>
              <a:t> - </a:t>
            </a:r>
            <a:r>
              <a:rPr lang="en-US" sz="3600" u="none" strike="noStrike" cap="none" dirty="0">
                <a:solidFill>
                  <a:srgbClr val="FFFF00"/>
                </a:solidFill>
                <a:latin typeface="Arial" charset="0"/>
                <a:ea typeface="Arial" charset="0"/>
                <a:cs typeface="Arial" charset="0"/>
                <a:sym typeface="Cabin"/>
              </a:rPr>
              <a:t>http://www.dr-chuck.com/page1.htm</a:t>
            </a:r>
          </a:p>
          <a:p>
            <a:pPr marL="0" marR="0" lvl="0" indent="0" algn="l" rtl="0">
              <a:lnSpc>
                <a:spcPct val="100000"/>
              </a:lnSpc>
              <a:spcBef>
                <a:spcPts val="0"/>
              </a:spcBef>
              <a:spcAft>
                <a:spcPts val="0"/>
              </a:spcAft>
              <a:buClr>
                <a:srgbClr val="00FFFF"/>
              </a:buClr>
              <a:buSzPct val="25000"/>
              <a:buFont typeface="Cabin"/>
              <a:buNone/>
            </a:pPr>
            <a:r>
              <a:rPr lang="en-US" sz="3600" u="none" strike="noStrike" cap="none" dirty="0">
                <a:solidFill>
                  <a:srgbClr val="00FFFF"/>
                </a:solidFill>
                <a:latin typeface="Arial" charset="0"/>
                <a:ea typeface="Arial" charset="0"/>
                <a:cs typeface="Arial" charset="0"/>
                <a:sym typeface="Cabin"/>
              </a:rPr>
              <a:t>http://</a:t>
            </a:r>
            <a:r>
              <a:rPr lang="en-US" sz="3600" u="none" strike="noStrike" cap="none" dirty="0" err="1">
                <a:solidFill>
                  <a:srgbClr val="00FFFF"/>
                </a:solidFill>
                <a:latin typeface="Arial" charset="0"/>
                <a:ea typeface="Arial" charset="0"/>
                <a:cs typeface="Arial" charset="0"/>
                <a:sym typeface="Cabin"/>
              </a:rPr>
              <a:t>www.dr-chuck.com</a:t>
            </a:r>
            <a:r>
              <a:rPr lang="en-US" sz="3600" u="none" strike="noStrike" cap="none" dirty="0">
                <a:solidFill>
                  <a:srgbClr val="00FFFF"/>
                </a:solidFill>
                <a:latin typeface="Arial" charset="0"/>
                <a:ea typeface="Arial" charset="0"/>
                <a:cs typeface="Arial" charset="0"/>
                <a:sym typeface="Cabin"/>
              </a:rPr>
              <a:t>/page2.htm</a:t>
            </a:r>
          </a:p>
        </p:txBody>
      </p:sp>
    </p:spTree>
    <p:extLst>
      <p:ext uri="{BB962C8B-B14F-4D97-AF65-F5344CB8AC3E}">
        <p14:creationId xmlns:p14="http://schemas.microsoft.com/office/powerpoint/2010/main" val="12178539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Shape 788"/>
          <p:cNvSpPr txBox="1">
            <a:spLocks noGrp="1"/>
          </p:cNvSpPr>
          <p:nvPr>
            <p:ph type="title"/>
          </p:nvPr>
        </p:nvSpPr>
        <p:spPr>
          <a:xfrm>
            <a:off x="1945059" y="838101"/>
            <a:ext cx="12353281" cy="1692735"/>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s-MX" sz="7800" u="none" strike="noStrike" cap="none" dirty="0">
                <a:solidFill>
                  <a:srgbClr val="FFD966"/>
                </a:solidFill>
                <a:latin typeface="Arial" charset="0"/>
                <a:ea typeface="Arial" charset="0"/>
                <a:cs typeface="Arial" charset="0"/>
                <a:sym typeface="Cabin"/>
              </a:rPr>
              <a:t>Resumen</a:t>
            </a:r>
          </a:p>
        </p:txBody>
      </p:sp>
      <p:sp>
        <p:nvSpPr>
          <p:cNvPr id="789" name="Shape 789"/>
          <p:cNvSpPr txBox="1">
            <a:spLocks noGrp="1"/>
          </p:cNvSpPr>
          <p:nvPr>
            <p:ph idx="1"/>
          </p:nvPr>
        </p:nvSpPr>
        <p:spPr>
          <a:xfrm>
            <a:off x="1155700" y="2847579"/>
            <a:ext cx="13932000" cy="5458320"/>
          </a:xfrm>
          <a:prstGeom prst="rect">
            <a:avLst/>
          </a:prstGeom>
          <a:noFill/>
          <a:ln>
            <a:noFill/>
          </a:ln>
        </p:spPr>
        <p:txBody>
          <a:bodyPr lIns="50800" tIns="50800" rIns="50800" bIns="50800" anchor="t" anchorCtr="0">
            <a:noAutofit/>
          </a:bodyPr>
          <a:lstStyle/>
          <a:p>
            <a:pPr marL="457200" marR="0" lvl="0" indent="-469900" algn="l" rtl="0">
              <a:lnSpc>
                <a:spcPct val="100000"/>
              </a:lnSpc>
              <a:spcBef>
                <a:spcPts val="0"/>
              </a:spcBef>
              <a:spcAft>
                <a:spcPts val="1000"/>
              </a:spcAft>
              <a:buSzPct val="100000"/>
              <a:buFont typeface="Cabin"/>
            </a:pPr>
            <a:r>
              <a:rPr lang="es-MX" sz="3800" u="none" strike="noStrike" cap="none" dirty="0">
                <a:solidFill>
                  <a:schemeClr val="lt1"/>
                </a:solidFill>
                <a:latin typeface="Arial" charset="0"/>
                <a:ea typeface="Arial" charset="0"/>
                <a:cs typeface="Arial" charset="0"/>
                <a:sym typeface="Cabin"/>
              </a:rPr>
              <a:t>El protocolo TCP/IP nos brinda sockets entre aplicaciones</a:t>
            </a:r>
          </a:p>
          <a:p>
            <a:pPr marL="457200" marR="0" lvl="0" indent="-469900" algn="l" rtl="0">
              <a:lnSpc>
                <a:spcPct val="100000"/>
              </a:lnSpc>
              <a:spcBef>
                <a:spcPts val="2300"/>
              </a:spcBef>
              <a:spcAft>
                <a:spcPts val="1000"/>
              </a:spcAft>
              <a:buSzPct val="100000"/>
              <a:buFont typeface="Cabin"/>
            </a:pPr>
            <a:r>
              <a:rPr lang="es-MX" sz="3800" u="none" strike="noStrike" cap="none" dirty="0">
                <a:solidFill>
                  <a:schemeClr val="lt1"/>
                </a:solidFill>
                <a:latin typeface="Arial" charset="0"/>
                <a:ea typeface="Arial" charset="0"/>
                <a:cs typeface="Arial" charset="0"/>
                <a:sym typeface="Cabin"/>
              </a:rPr>
              <a:t>Diseñamos protocolos de aplicación para </a:t>
            </a:r>
            <a:r>
              <a:rPr lang="es-MX" sz="3800" dirty="0">
                <a:solidFill>
                  <a:schemeClr val="lt1"/>
                </a:solidFill>
                <a:latin typeface="Arial" charset="0"/>
                <a:ea typeface="Arial" charset="0"/>
                <a:cs typeface="Arial" charset="0"/>
                <a:sym typeface="Cabin"/>
              </a:rPr>
              <a:t>hacer uso de esas conexiones</a:t>
            </a:r>
            <a:endParaRPr lang="es-MX" sz="3800" u="none" strike="noStrike" cap="none" dirty="0">
              <a:solidFill>
                <a:schemeClr val="lt1"/>
              </a:solidFill>
              <a:latin typeface="Arial" charset="0"/>
              <a:ea typeface="Arial" charset="0"/>
              <a:cs typeface="Arial" charset="0"/>
              <a:sym typeface="Cabin"/>
            </a:endParaRPr>
          </a:p>
          <a:p>
            <a:pPr marL="457200" marR="0" lvl="0" indent="-469900" algn="l" rtl="0">
              <a:lnSpc>
                <a:spcPct val="100000"/>
              </a:lnSpc>
              <a:spcBef>
                <a:spcPts val="2300"/>
              </a:spcBef>
              <a:spcAft>
                <a:spcPts val="1000"/>
              </a:spcAft>
              <a:buSzPct val="100000"/>
              <a:buFont typeface="Cabin"/>
            </a:pPr>
            <a:r>
              <a:rPr lang="es-MX" sz="3800" u="none" strike="noStrike" cap="none" dirty="0">
                <a:solidFill>
                  <a:schemeClr val="lt1"/>
                </a:solidFill>
                <a:latin typeface="Arial" charset="0"/>
                <a:ea typeface="Arial" charset="0"/>
                <a:cs typeface="Arial" charset="0"/>
                <a:sym typeface="Cabin"/>
              </a:rPr>
              <a:t>El Protocolo de Transferencia de </a:t>
            </a:r>
            <a:r>
              <a:rPr lang="es-MX" sz="3800" u="none" strike="noStrike" cap="none" dirty="0" err="1">
                <a:solidFill>
                  <a:schemeClr val="lt1"/>
                </a:solidFill>
                <a:latin typeface="Arial" charset="0"/>
                <a:ea typeface="Arial" charset="0"/>
                <a:cs typeface="Arial" charset="0"/>
                <a:sym typeface="Cabin"/>
              </a:rPr>
              <a:t>HyperTexto</a:t>
            </a:r>
            <a:r>
              <a:rPr lang="es-MX" sz="3800" u="none" strike="noStrike" cap="none" dirty="0">
                <a:solidFill>
                  <a:schemeClr val="lt1"/>
                </a:solidFill>
                <a:latin typeface="Arial" charset="0"/>
                <a:ea typeface="Arial" charset="0"/>
                <a:cs typeface="Arial" charset="0"/>
                <a:sym typeface="Cabin"/>
              </a:rPr>
              <a:t> (HTTP) es un protocolo simple pero poderoso</a:t>
            </a:r>
          </a:p>
          <a:p>
            <a:pPr marL="457200" marR="0" lvl="0" indent="-469900" algn="l" rtl="0">
              <a:lnSpc>
                <a:spcPct val="100000"/>
              </a:lnSpc>
              <a:spcBef>
                <a:spcPts val="2300"/>
              </a:spcBef>
              <a:spcAft>
                <a:spcPts val="1000"/>
              </a:spcAft>
              <a:buSzPct val="100000"/>
              <a:buFont typeface="Cabin"/>
            </a:pPr>
            <a:r>
              <a:rPr lang="es-MX" sz="3800" u="none" strike="noStrike" cap="none" dirty="0">
                <a:solidFill>
                  <a:schemeClr val="lt1"/>
                </a:solidFill>
                <a:latin typeface="Arial" charset="0"/>
                <a:ea typeface="Arial" charset="0"/>
                <a:cs typeface="Arial" charset="0"/>
                <a:sym typeface="Cabin"/>
              </a:rPr>
              <a:t>Python tiene buen soporte para sockets, HTTP, y análisis de HTML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sz="3600" dirty="0" err="1">
                <a:solidFill>
                  <a:srgbClr val="FFFF00"/>
                </a:solidFill>
              </a:rPr>
              <a:t>Agradecimientos</a:t>
            </a:r>
            <a:r>
              <a:rPr lang="en-US" sz="3600" dirty="0">
                <a:solidFill>
                  <a:srgbClr val="FFFF00"/>
                </a:solidFill>
              </a:rPr>
              <a:t> / </a:t>
            </a:r>
            <a:r>
              <a:rPr lang="en-US" sz="3600" dirty="0" err="1">
                <a:solidFill>
                  <a:srgbClr val="FFFF00"/>
                </a:solidFill>
              </a:rPr>
              <a:t>Contribuciones</a:t>
            </a:r>
            <a:endParaRPr lang="en-US" sz="3600" dirty="0">
              <a:solidFill>
                <a:srgbClr val="FFFF00"/>
              </a:solidFill>
            </a:endParaRPr>
          </a:p>
        </p:txBody>
      </p:sp>
      <p:sp>
        <p:nvSpPr>
          <p:cNvPr id="543" name="Shape 543"/>
          <p:cNvSpPr txBox="1"/>
          <p:nvPr/>
        </p:nvSpPr>
        <p:spPr>
          <a:xfrm>
            <a:off x="1155700" y="2208255"/>
            <a:ext cx="7905173" cy="5690588"/>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rgbClr val="FFFFFF"/>
                </a:solidFill>
                <a:effectLst/>
                <a:uLnTx/>
                <a:uFillTx/>
                <a:latin typeface="Arial"/>
                <a:cs typeface="Arial"/>
                <a:sym typeface="Arial"/>
              </a:rPr>
              <a:t>Las diapositivas están bajo el Copyright 2010-  Charles R. </a:t>
            </a:r>
            <a:r>
              <a:rPr kumimoji="0" lang="es-MX" sz="1800" b="0" i="0" u="none" strike="noStrike" kern="0" cap="none" spc="0" normalizeH="0" baseline="0" noProof="0" dirty="0" err="1">
                <a:ln>
                  <a:noFill/>
                </a:ln>
                <a:solidFill>
                  <a:srgbClr val="FFFFFF"/>
                </a:solidFill>
                <a:effectLst/>
                <a:uLnTx/>
                <a:uFillTx/>
                <a:latin typeface="Arial"/>
                <a:cs typeface="Arial"/>
                <a:sym typeface="Arial"/>
              </a:rPr>
              <a:t>Severance</a:t>
            </a:r>
            <a:r>
              <a:rPr kumimoji="0" lang="es-MX" sz="1800" b="0" i="0" u="none" strike="noStrike" kern="0" cap="none" spc="0" normalizeH="0" baseline="0" noProof="0" dirty="0">
                <a:ln>
                  <a:noFill/>
                </a:ln>
                <a:solidFill>
                  <a:srgbClr val="FFFFFF"/>
                </a:solidFill>
                <a:effectLst/>
                <a:uLnTx/>
                <a:uFillTx/>
                <a:latin typeface="Arial"/>
                <a:cs typeface="Arial"/>
                <a:sym typeface="Arial"/>
              </a:rPr>
              <a:t> (</a:t>
            </a:r>
            <a:r>
              <a:rPr kumimoji="0" lang="es-MX" sz="1800" b="0" i="0" u="sng" strike="noStrike" kern="0" cap="none" spc="0" normalizeH="0" baseline="0" noProof="0" dirty="0">
                <a:ln>
                  <a:noFill/>
                </a:ln>
                <a:solidFill>
                  <a:srgbClr val="FFFF00"/>
                </a:solidFill>
                <a:effectLst/>
                <a:uLnTx/>
                <a:uFillTx/>
                <a:latin typeface="Arial"/>
                <a:cs typeface="Arial"/>
                <a:sym typeface="Arial"/>
                <a:hlinkClick r:id="rId3"/>
              </a:rPr>
              <a:t>www.dr-chuck.com</a:t>
            </a:r>
            <a:r>
              <a:rPr kumimoji="0" lang="es-MX" sz="1800" b="0" i="0" u="none" strike="noStrike" kern="0" cap="none" spc="0" normalizeH="0" baseline="0" noProof="0" dirty="0">
                <a:ln>
                  <a:noFill/>
                </a:ln>
                <a:solidFill>
                  <a:srgbClr val="FFFFFF"/>
                </a:solidFill>
                <a:effectLst/>
                <a:uLnTx/>
                <a:uFillTx/>
                <a:latin typeface="Arial"/>
                <a:cs typeface="Arial"/>
                <a:sym typeface="Arial"/>
              </a:rPr>
              <a:t>) de la Escuela de Informática  de la Universidad de Michigan y </a:t>
            </a:r>
            <a:r>
              <a:rPr kumimoji="0" lang="es-MX" sz="1800" b="0" i="0" u="sng" strike="noStrike" kern="0" cap="none" spc="0" normalizeH="0" baseline="0" noProof="0" dirty="0">
                <a:ln>
                  <a:noFill/>
                </a:ln>
                <a:solidFill>
                  <a:srgbClr val="FFFF00"/>
                </a:solidFill>
                <a:effectLst/>
                <a:uLnTx/>
                <a:uFillTx/>
                <a:latin typeface="Arial"/>
                <a:cs typeface="Arial"/>
                <a:sym typeface="Arial"/>
                <a:hlinkClick r:id="rId4"/>
              </a:rPr>
              <a:t>open.umich.edu</a:t>
            </a:r>
            <a:r>
              <a:rPr kumimoji="0" lang="es-MX" sz="1800" b="0" i="0" u="none" strike="noStrike" kern="0" cap="none" spc="0" normalizeH="0" baseline="0" noProof="0" dirty="0">
                <a:ln>
                  <a:noFill/>
                </a:ln>
                <a:solidFill>
                  <a:srgbClr val="FFFFFF"/>
                </a:solidFill>
                <a:effectLst/>
                <a:uLnTx/>
                <a:uFillTx/>
                <a:latin typeface="Arial"/>
                <a:cs typeface="Arial"/>
                <a:sym typeface="Arial"/>
              </a:rPr>
              <a:t>, y están disponibles públicamente bajo una Licencia Creative Commons </a:t>
            </a:r>
            <a:r>
              <a:rPr kumimoji="0" lang="es-MX" sz="1800" b="0" i="0" u="none" strike="noStrike" kern="0" cap="none" spc="0" normalizeH="0" baseline="0" noProof="0" dirty="0" err="1">
                <a:ln>
                  <a:noFill/>
                </a:ln>
                <a:solidFill>
                  <a:srgbClr val="FFFFFF"/>
                </a:solidFill>
                <a:effectLst/>
                <a:uLnTx/>
                <a:uFillTx/>
                <a:latin typeface="Arial"/>
                <a:cs typeface="Arial"/>
                <a:sym typeface="Arial"/>
              </a:rPr>
              <a:t>Attribution</a:t>
            </a:r>
            <a:r>
              <a:rPr kumimoji="0" lang="es-MX" sz="1800" b="0" i="0" u="none" strike="noStrike" kern="0" cap="none" spc="0" normalizeH="0" baseline="0" noProof="0" dirty="0">
                <a:ln>
                  <a:noFill/>
                </a:ln>
                <a:solidFill>
                  <a:srgbClr val="FFFFFF"/>
                </a:solidFill>
                <a:effectLst/>
                <a:uLnTx/>
                <a:uFillTx/>
                <a:latin typeface="Arial"/>
                <a:cs typeface="Arial"/>
                <a:sym typeface="Arial"/>
              </a:rPr>
              <a:t> 4.0. Favor de mantener esta última diapositiva en todas las copias del documento para cumplir con los requerimientos de atribución de la licencia. Si haces un cambio, siéntete libre de agregar tu nombre y organización a la lista de contribuidores en esta página conforme sean republicados los materiales.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rgbClr val="FFFFFF"/>
                </a:solidFill>
                <a:effectLst/>
                <a:uLnTx/>
                <a:uFillTx/>
                <a:latin typeface="Arial"/>
                <a:cs typeface="Arial"/>
                <a:sym typeface="Arial"/>
              </a:rPr>
              <a:t>Desarrollo inicial: Charles </a:t>
            </a:r>
            <a:r>
              <a:rPr kumimoji="0" lang="es-MX" sz="1800" b="0" i="0" u="none" strike="noStrike" kern="0" cap="none" spc="0" normalizeH="0" baseline="0" noProof="0" dirty="0" err="1">
                <a:ln>
                  <a:noFill/>
                </a:ln>
                <a:solidFill>
                  <a:srgbClr val="FFFFFF"/>
                </a:solidFill>
                <a:effectLst/>
                <a:uLnTx/>
                <a:uFillTx/>
                <a:latin typeface="Arial"/>
                <a:cs typeface="Arial"/>
                <a:sym typeface="Arial"/>
              </a:rPr>
              <a:t>Severance</a:t>
            </a:r>
            <a:r>
              <a:rPr kumimoji="0" lang="es-MX" sz="1800" b="0" i="0" u="none" strike="noStrike" kern="0" cap="none" spc="0" normalizeH="0" baseline="0" noProof="0" dirty="0">
                <a:ln>
                  <a:noFill/>
                </a:ln>
                <a:solidFill>
                  <a:srgbClr val="FFFFFF"/>
                </a:solidFill>
                <a:effectLst/>
                <a:uLnTx/>
                <a:uFillTx/>
                <a:latin typeface="Arial"/>
                <a:cs typeface="Arial"/>
                <a:sym typeface="Arial"/>
              </a:rPr>
              <a:t>, Escuela de Informática de la Universidad de Michigan.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FFFFFF"/>
                </a:solidFill>
                <a:effectLst/>
                <a:uLnTx/>
                <a:uFillTx/>
                <a:latin typeface="Arial"/>
                <a:cs typeface="Arial"/>
                <a:sym typeface="Arial"/>
              </a:rPr>
              <a:t>Traducción</a:t>
            </a:r>
            <a:r>
              <a:rPr kumimoji="0" lang="en-US" sz="1800" b="0" i="0" u="none" strike="noStrike" kern="0" cap="none" spc="0" normalizeH="0" baseline="0" noProof="0" dirty="0">
                <a:ln>
                  <a:noFill/>
                </a:ln>
                <a:solidFill>
                  <a:srgbClr val="FFFFFF"/>
                </a:solidFill>
                <a:effectLst/>
                <a:uLnTx/>
                <a:uFillTx/>
                <a:latin typeface="Arial"/>
                <a:cs typeface="Arial"/>
                <a:sym typeface="Arial"/>
              </a:rPr>
              <a:t> al </a:t>
            </a:r>
            <a:r>
              <a:rPr kumimoji="0" lang="en-US" sz="1800" b="0" i="0" u="none" strike="noStrike" kern="0" cap="none" spc="0" normalizeH="0" baseline="0" noProof="0" dirty="0" err="1">
                <a:ln>
                  <a:noFill/>
                </a:ln>
                <a:solidFill>
                  <a:srgbClr val="FFFFFF"/>
                </a:solidFill>
                <a:effectLst/>
                <a:uLnTx/>
                <a:uFillTx/>
                <a:latin typeface="Arial"/>
                <a:cs typeface="Arial"/>
                <a:sym typeface="Arial"/>
              </a:rPr>
              <a:t>Español</a:t>
            </a:r>
            <a:r>
              <a:rPr kumimoji="0" lang="en-US" sz="1800" b="0" i="0" u="none" strike="noStrike" kern="0" cap="none" spc="0" normalizeH="0" baseline="0" noProof="0" dirty="0">
                <a:ln>
                  <a:noFill/>
                </a:ln>
                <a:solidFill>
                  <a:srgbClr val="FFFFFF"/>
                </a:solidFill>
                <a:effectLst/>
                <a:uLnTx/>
                <a:uFillTx/>
                <a:latin typeface="Arial"/>
                <a:cs typeface="Arial"/>
                <a:sym typeface="Arial"/>
              </a:rPr>
              <a:t> por Juan Carlos Pérez Castellanos - 2020-06-20</a:t>
            </a:r>
            <a:endParaRPr kumimoji="0" lang="es-MX"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rgbClr val="FFFFFF"/>
              </a:solidFill>
              <a:effectLst/>
              <a:uLnTx/>
              <a:uFillTx/>
              <a:latin typeface="Arial"/>
              <a:cs typeface="Arial"/>
              <a:sym typeface="Arial"/>
            </a:endParaRPr>
          </a:p>
        </p:txBody>
      </p:sp>
      <p:pic>
        <p:nvPicPr>
          <p:cNvPr id="544" name="Shape 544"/>
          <p:cNvPicPr preferRelativeResize="0"/>
          <p:nvPr/>
        </p:nvPicPr>
        <p:blipFill rotWithShape="1">
          <a:blip r:embed="rId5">
            <a:alphaModFix/>
          </a:blip>
          <a:srcRect/>
          <a:stretch/>
        </p:blipFill>
        <p:spPr>
          <a:xfrm>
            <a:off x="437900" y="977618"/>
            <a:ext cx="1024800" cy="1024800"/>
          </a:xfrm>
          <a:prstGeom prst="rect">
            <a:avLst/>
          </a:prstGeom>
          <a:noFill/>
          <a:ln>
            <a:noFill/>
          </a:ln>
        </p:spPr>
      </p:pic>
      <p:pic>
        <p:nvPicPr>
          <p:cNvPr id="545" name="Shape 545"/>
          <p:cNvPicPr preferRelativeResize="0"/>
          <p:nvPr/>
        </p:nvPicPr>
        <p:blipFill rotWithShape="1">
          <a:blip r:embed="rId6">
            <a:alphaModFix/>
          </a:blip>
          <a:srcRect/>
          <a:stretch/>
        </p:blipFill>
        <p:spPr>
          <a:xfrm>
            <a:off x="13897687" y="1155818"/>
            <a:ext cx="1968599" cy="668400"/>
          </a:xfrm>
          <a:prstGeom prst="rect">
            <a:avLst/>
          </a:prstGeom>
          <a:noFill/>
          <a:ln>
            <a:noFill/>
          </a:ln>
        </p:spPr>
      </p:pic>
      <p:sp>
        <p:nvSpPr>
          <p:cNvPr id="546" name="Shape 546"/>
          <p:cNvSpPr txBox="1"/>
          <p:nvPr/>
        </p:nvSpPr>
        <p:spPr>
          <a:xfrm>
            <a:off x="8704400" y="2208255"/>
            <a:ext cx="6797699" cy="5690588"/>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a:cs typeface="Arial"/>
                <a:sym typeface="Aria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Shape 339"/>
          <p:cNvPicPr preferRelativeResize="0"/>
          <p:nvPr/>
        </p:nvPicPr>
        <p:blipFill rotWithShape="1">
          <a:blip r:embed="rId3">
            <a:alphaModFix/>
          </a:blip>
          <a:srcRect/>
          <a:stretch/>
        </p:blipFill>
        <p:spPr>
          <a:xfrm>
            <a:off x="9340848" y="3451225"/>
            <a:ext cx="2755900" cy="1498600"/>
          </a:xfrm>
          <a:prstGeom prst="rect">
            <a:avLst/>
          </a:prstGeom>
          <a:noFill/>
          <a:ln>
            <a:noFill/>
          </a:ln>
        </p:spPr>
      </p:pic>
      <p:sp>
        <p:nvSpPr>
          <p:cNvPr id="340" name="Shape 340"/>
          <p:cNvSpPr txBox="1"/>
          <p:nvPr/>
        </p:nvSpPr>
        <p:spPr>
          <a:xfrm>
            <a:off x="1955800" y="838200"/>
            <a:ext cx="6667500" cy="7416799"/>
          </a:xfrm>
          <a:prstGeom prst="rect">
            <a:avLst/>
          </a:prstGeom>
          <a:noFill/>
          <a:ln w="76200" cap="rnd" cmpd="sng">
            <a:solidFill>
              <a:srgbClr val="FF7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Cabin"/>
              <a:buNone/>
            </a:pPr>
            <a:r>
              <a:rPr lang="es-MX" sz="3200" u="none" strike="noStrike" cap="none" dirty="0">
                <a:solidFill>
                  <a:schemeClr val="lt1"/>
                </a:solidFill>
                <a:latin typeface="Arial" charset="0"/>
                <a:ea typeface="Arial" charset="0"/>
                <a:cs typeface="Arial" charset="0"/>
                <a:sym typeface="Cabin"/>
              </a:rPr>
              <a:t>www.umich.edu</a:t>
            </a:r>
          </a:p>
        </p:txBody>
      </p:sp>
      <p:grpSp>
        <p:nvGrpSpPr>
          <p:cNvPr id="341" name="Shape 341"/>
          <p:cNvGrpSpPr/>
          <p:nvPr/>
        </p:nvGrpSpPr>
        <p:grpSpPr>
          <a:xfrm>
            <a:off x="12898436" y="2736850"/>
            <a:ext cx="2578099" cy="1854200"/>
            <a:chOff x="0" y="0"/>
            <a:chExt cx="2576512" cy="1854200"/>
          </a:xfrm>
        </p:grpSpPr>
        <p:grpSp>
          <p:nvGrpSpPr>
            <p:cNvPr id="342" name="Shape 342"/>
            <p:cNvGrpSpPr/>
            <p:nvPr/>
          </p:nvGrpSpPr>
          <p:grpSpPr>
            <a:xfrm>
              <a:off x="0" y="0"/>
              <a:ext cx="2576512" cy="1854200"/>
              <a:chOff x="0" y="0"/>
              <a:chExt cx="2576512" cy="1854200"/>
            </a:xfrm>
          </p:grpSpPr>
          <p:grpSp>
            <p:nvGrpSpPr>
              <p:cNvPr id="343" name="Shape 343"/>
              <p:cNvGrpSpPr/>
              <p:nvPr/>
            </p:nvGrpSpPr>
            <p:grpSpPr>
              <a:xfrm>
                <a:off x="352425" y="0"/>
                <a:ext cx="1878011" cy="1184275"/>
                <a:chOff x="0" y="0"/>
                <a:chExt cx="1878011" cy="1184275"/>
              </a:xfrm>
            </p:grpSpPr>
            <p:sp>
              <p:nvSpPr>
                <p:cNvPr id="344" name="Shape 344"/>
                <p:cNvSpPr txBox="1"/>
                <p:nvPr/>
              </p:nvSpPr>
              <p:spPr>
                <a:xfrm>
                  <a:off x="0" y="0"/>
                  <a:ext cx="1878011" cy="1184275"/>
                </a:xfrm>
                <a:prstGeom prst="rect">
                  <a:avLst/>
                </a:prstGeom>
                <a:solidFill>
                  <a:schemeClr val="accent1"/>
                </a:solidFill>
                <a:ln w="12700" cap="rnd" cmpd="sng">
                  <a:solidFill>
                    <a:srgbClr val="618FFD"/>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lang="es-MX"/>
                </a:p>
              </p:txBody>
            </p:sp>
            <p:sp>
              <p:nvSpPr>
                <p:cNvPr id="345" name="Shape 345"/>
                <p:cNvSpPr/>
                <p:nvPr/>
              </p:nvSpPr>
              <p:spPr>
                <a:xfrm>
                  <a:off x="149225" y="106361"/>
                  <a:ext cx="1576386" cy="973136"/>
                </a:xfrm>
                <a:prstGeom prst="roundRect">
                  <a:avLst>
                    <a:gd name="adj" fmla="val 1490"/>
                  </a:avLst>
                </a:prstGeom>
                <a:solidFill>
                  <a:srgbClr val="FFFFFF"/>
                </a:solidFill>
                <a:ln w="12700" cap="rnd" cmpd="sng">
                  <a:solidFill>
                    <a:srgbClr val="618FFD"/>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lang="es-MX"/>
                </a:p>
              </p:txBody>
            </p:sp>
          </p:grpSp>
          <p:grpSp>
            <p:nvGrpSpPr>
              <p:cNvPr id="346" name="Shape 346"/>
              <p:cNvGrpSpPr/>
              <p:nvPr/>
            </p:nvGrpSpPr>
            <p:grpSpPr>
              <a:xfrm>
                <a:off x="0" y="1543050"/>
                <a:ext cx="2576512" cy="311150"/>
                <a:chOff x="0" y="0"/>
                <a:chExt cx="2576512" cy="309562"/>
              </a:xfrm>
            </p:grpSpPr>
            <p:cxnSp>
              <p:nvCxnSpPr>
                <p:cNvPr id="347" name="Shape 347"/>
                <p:cNvCxnSpPr/>
                <p:nvPr/>
              </p:nvCxnSpPr>
              <p:spPr>
                <a:xfrm flipH="1">
                  <a:off x="0" y="0"/>
                  <a:ext cx="341311" cy="241299"/>
                </a:xfrm>
                <a:prstGeom prst="straightConnector1">
                  <a:avLst/>
                </a:prstGeom>
                <a:noFill/>
                <a:ln w="12700" cap="rnd" cmpd="sng">
                  <a:solidFill>
                    <a:srgbClr val="618FFD"/>
                  </a:solidFill>
                  <a:prstDash val="solid"/>
                  <a:miter/>
                  <a:headEnd type="none" w="med" len="med"/>
                  <a:tailEnd type="none" w="med" len="med"/>
                </a:ln>
              </p:spPr>
            </p:cxnSp>
            <p:cxnSp>
              <p:nvCxnSpPr>
                <p:cNvPr id="348" name="Shape 348"/>
                <p:cNvCxnSpPr/>
                <p:nvPr/>
              </p:nvCxnSpPr>
              <p:spPr>
                <a:xfrm>
                  <a:off x="0" y="241300"/>
                  <a:ext cx="2574924" cy="1587"/>
                </a:xfrm>
                <a:prstGeom prst="straightConnector1">
                  <a:avLst/>
                </a:prstGeom>
                <a:noFill/>
                <a:ln w="12700" cap="rnd" cmpd="sng">
                  <a:solidFill>
                    <a:srgbClr val="618FFD"/>
                  </a:solidFill>
                  <a:prstDash val="solid"/>
                  <a:miter/>
                  <a:headEnd type="none" w="med" len="med"/>
                  <a:tailEnd type="none" w="med" len="med"/>
                </a:ln>
              </p:spPr>
            </p:cxnSp>
            <p:cxnSp>
              <p:nvCxnSpPr>
                <p:cNvPr id="349" name="Shape 349"/>
                <p:cNvCxnSpPr/>
                <p:nvPr/>
              </p:nvCxnSpPr>
              <p:spPr>
                <a:xfrm>
                  <a:off x="0" y="306387"/>
                  <a:ext cx="2574924" cy="3174"/>
                </a:xfrm>
                <a:prstGeom prst="straightConnector1">
                  <a:avLst/>
                </a:prstGeom>
                <a:noFill/>
                <a:ln w="12700" cap="rnd" cmpd="sng">
                  <a:solidFill>
                    <a:srgbClr val="618FFD"/>
                  </a:solidFill>
                  <a:prstDash val="solid"/>
                  <a:miter/>
                  <a:headEnd type="none" w="med" len="med"/>
                  <a:tailEnd type="none" w="med" len="med"/>
                </a:ln>
              </p:spPr>
            </p:cxnSp>
            <p:cxnSp>
              <p:nvCxnSpPr>
                <p:cNvPr id="350" name="Shape 350"/>
                <p:cNvCxnSpPr/>
                <p:nvPr/>
              </p:nvCxnSpPr>
              <p:spPr>
                <a:xfrm>
                  <a:off x="0" y="241300"/>
                  <a:ext cx="1587" cy="65086"/>
                </a:xfrm>
                <a:prstGeom prst="straightConnector1">
                  <a:avLst/>
                </a:prstGeom>
                <a:noFill/>
                <a:ln w="12700" cap="rnd" cmpd="sng">
                  <a:solidFill>
                    <a:srgbClr val="618FFD"/>
                  </a:solidFill>
                  <a:prstDash val="solid"/>
                  <a:miter/>
                  <a:headEnd type="none" w="med" len="med"/>
                  <a:tailEnd type="none" w="med" len="med"/>
                </a:ln>
              </p:spPr>
            </p:cxnSp>
            <p:cxnSp>
              <p:nvCxnSpPr>
                <p:cNvPr id="351" name="Shape 351"/>
                <p:cNvCxnSpPr/>
                <p:nvPr/>
              </p:nvCxnSpPr>
              <p:spPr>
                <a:xfrm>
                  <a:off x="2239961" y="0"/>
                  <a:ext cx="334961" cy="241299"/>
                </a:xfrm>
                <a:prstGeom prst="straightConnector1">
                  <a:avLst/>
                </a:prstGeom>
                <a:noFill/>
                <a:ln w="12700" cap="rnd" cmpd="sng">
                  <a:solidFill>
                    <a:srgbClr val="618FFD"/>
                  </a:solidFill>
                  <a:prstDash val="solid"/>
                  <a:miter/>
                  <a:headEnd type="none" w="med" len="med"/>
                  <a:tailEnd type="none" w="med" len="med"/>
                </a:ln>
              </p:spPr>
            </p:cxnSp>
            <p:cxnSp>
              <p:nvCxnSpPr>
                <p:cNvPr id="352" name="Shape 352"/>
                <p:cNvCxnSpPr/>
                <p:nvPr/>
              </p:nvCxnSpPr>
              <p:spPr>
                <a:xfrm>
                  <a:off x="2574925" y="241300"/>
                  <a:ext cx="1587" cy="65086"/>
                </a:xfrm>
                <a:prstGeom prst="straightConnector1">
                  <a:avLst/>
                </a:prstGeom>
                <a:noFill/>
                <a:ln w="12700" cap="rnd" cmpd="sng">
                  <a:solidFill>
                    <a:srgbClr val="618FFD"/>
                  </a:solidFill>
                  <a:prstDash val="solid"/>
                  <a:miter/>
                  <a:headEnd type="none" w="med" len="med"/>
                  <a:tailEnd type="none" w="med" len="med"/>
                </a:ln>
              </p:spPr>
            </p:cxnSp>
          </p:grpSp>
          <p:sp>
            <p:nvSpPr>
              <p:cNvPr id="353" name="Shape 353"/>
              <p:cNvSpPr txBox="1"/>
              <p:nvPr/>
            </p:nvSpPr>
            <p:spPr>
              <a:xfrm>
                <a:off x="357187" y="1220787"/>
                <a:ext cx="1874836" cy="304799"/>
              </a:xfrm>
              <a:prstGeom prst="rect">
                <a:avLst/>
              </a:prstGeom>
              <a:noFill/>
              <a:ln w="12700" cap="rnd" cmpd="sng">
                <a:solidFill>
                  <a:srgbClr val="618FFD"/>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lang="es-MX"/>
              </a:p>
            </p:txBody>
          </p:sp>
          <p:cxnSp>
            <p:nvCxnSpPr>
              <p:cNvPr id="354" name="Shape 354"/>
              <p:cNvCxnSpPr/>
              <p:nvPr/>
            </p:nvCxnSpPr>
            <p:spPr>
              <a:xfrm>
                <a:off x="1763711" y="1373187"/>
                <a:ext cx="374649" cy="3174"/>
              </a:xfrm>
              <a:prstGeom prst="straightConnector1">
                <a:avLst/>
              </a:prstGeom>
              <a:noFill/>
              <a:ln w="50800" cap="rnd" cmpd="sng">
                <a:solidFill>
                  <a:srgbClr val="618FFD"/>
                </a:solidFill>
                <a:prstDash val="solid"/>
                <a:miter/>
                <a:headEnd type="none" w="med" len="med"/>
                <a:tailEnd type="none" w="med" len="med"/>
              </a:ln>
            </p:spPr>
          </p:cxnSp>
        </p:grpSp>
        <p:sp>
          <p:nvSpPr>
            <p:cNvPr id="355" name="Shape 355"/>
            <p:cNvSpPr txBox="1"/>
            <p:nvPr/>
          </p:nvSpPr>
          <p:spPr>
            <a:xfrm rot="10800000" flipH="1">
              <a:off x="474662" y="1319212"/>
              <a:ext cx="203199" cy="31750"/>
            </a:xfrm>
            <a:prstGeom prst="rect">
              <a:avLst/>
            </a:prstGeom>
            <a:solidFill>
              <a:srgbClr val="000000"/>
            </a:solidFill>
            <a:ln w="50800" cap="rnd" cmpd="sng">
              <a:solidFill>
                <a:srgbClr val="0000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lang="es-MX"/>
            </a:p>
          </p:txBody>
        </p:sp>
      </p:grpSp>
      <p:sp>
        <p:nvSpPr>
          <p:cNvPr id="356" name="Shape 356"/>
          <p:cNvSpPr txBox="1"/>
          <p:nvPr/>
        </p:nvSpPr>
        <p:spPr>
          <a:xfrm>
            <a:off x="2933700" y="1460500"/>
            <a:ext cx="2603499" cy="1181100"/>
          </a:xfrm>
          <a:prstGeom prst="rect">
            <a:avLst/>
          </a:prstGeom>
          <a:noFill/>
          <a:ln w="76200" cap="rnd" cmpd="sng">
            <a:solidFill>
              <a:srgbClr val="FF00FF"/>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FF00FF"/>
              </a:buClr>
              <a:buSzPct val="25000"/>
              <a:buFont typeface="Cabin"/>
              <a:buNone/>
            </a:pPr>
            <a:r>
              <a:rPr lang="es-MX" sz="3200" u="none" strike="noStrike" cap="none" dirty="0">
                <a:solidFill>
                  <a:srgbClr val="FF00FF"/>
                </a:solidFill>
                <a:latin typeface="Arial" charset="0"/>
                <a:ea typeface="Arial" charset="0"/>
                <a:cs typeface="Arial" charset="0"/>
                <a:sym typeface="Cabin"/>
              </a:rPr>
              <a:t>E-Mail Entrante</a:t>
            </a:r>
          </a:p>
        </p:txBody>
      </p:sp>
      <p:sp>
        <p:nvSpPr>
          <p:cNvPr id="357" name="Shape 357"/>
          <p:cNvSpPr txBox="1"/>
          <p:nvPr/>
        </p:nvSpPr>
        <p:spPr>
          <a:xfrm>
            <a:off x="2933700" y="3060700"/>
            <a:ext cx="2603499" cy="1079500"/>
          </a:xfrm>
          <a:prstGeom prst="rect">
            <a:avLst/>
          </a:prstGeom>
          <a:noFill/>
          <a:ln w="76200" cap="rnd" cmpd="sng">
            <a:solidFill>
              <a:srgbClr val="FF00FF"/>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FF00FF"/>
              </a:buClr>
              <a:buSzPct val="25000"/>
              <a:buFont typeface="Cabin"/>
              <a:buNone/>
            </a:pPr>
            <a:r>
              <a:rPr lang="es-MX" sz="3200" u="none" strike="noStrike" cap="none" dirty="0">
                <a:solidFill>
                  <a:srgbClr val="FF00FF"/>
                </a:solidFill>
                <a:latin typeface="Arial" charset="0"/>
                <a:ea typeface="Arial" charset="0"/>
                <a:cs typeface="Arial" charset="0"/>
                <a:sym typeface="Cabin"/>
              </a:rPr>
              <a:t>Inicio de Sesión</a:t>
            </a:r>
          </a:p>
        </p:txBody>
      </p:sp>
      <p:sp>
        <p:nvSpPr>
          <p:cNvPr id="358" name="Shape 358"/>
          <p:cNvSpPr txBox="1"/>
          <p:nvPr/>
        </p:nvSpPr>
        <p:spPr>
          <a:xfrm>
            <a:off x="2933700" y="4775200"/>
            <a:ext cx="2603499" cy="723900"/>
          </a:xfrm>
          <a:prstGeom prst="rect">
            <a:avLst/>
          </a:prstGeom>
          <a:noFill/>
          <a:ln w="76200" cap="rnd" cmpd="sng">
            <a:solidFill>
              <a:srgbClr val="FF00FF"/>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FF00FF"/>
              </a:buClr>
              <a:buSzPct val="25000"/>
              <a:buFont typeface="Cabin"/>
              <a:buNone/>
            </a:pPr>
            <a:r>
              <a:rPr lang="es-MX" sz="3200" dirty="0">
                <a:solidFill>
                  <a:srgbClr val="FF00FF"/>
                </a:solidFill>
                <a:latin typeface="Arial" charset="0"/>
                <a:ea typeface="Arial" charset="0"/>
                <a:cs typeface="Arial" charset="0"/>
                <a:sym typeface="Cabin"/>
              </a:rPr>
              <a:t>Servidor Web</a:t>
            </a:r>
            <a:endParaRPr lang="es-MX" sz="3200" u="none" strike="noStrike" cap="none" dirty="0">
              <a:solidFill>
                <a:srgbClr val="FF00FF"/>
              </a:solidFill>
              <a:latin typeface="Arial" charset="0"/>
              <a:ea typeface="Arial" charset="0"/>
              <a:cs typeface="Arial" charset="0"/>
              <a:sym typeface="Cabin"/>
            </a:endParaRPr>
          </a:p>
        </p:txBody>
      </p:sp>
      <p:sp>
        <p:nvSpPr>
          <p:cNvPr id="359" name="Shape 359"/>
          <p:cNvSpPr txBox="1"/>
          <p:nvPr/>
        </p:nvSpPr>
        <p:spPr>
          <a:xfrm>
            <a:off x="6426200" y="1600200"/>
            <a:ext cx="1270000" cy="685799"/>
          </a:xfrm>
          <a:prstGeom prst="rect">
            <a:avLst/>
          </a:prstGeom>
          <a:noFill/>
          <a:ln w="76200" cap="rnd" cmpd="sng">
            <a:solidFill>
              <a:srgbClr val="00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FF00"/>
              </a:buClr>
              <a:buSzPct val="25000"/>
              <a:buFont typeface="Cabin"/>
              <a:buNone/>
            </a:pPr>
            <a:r>
              <a:rPr lang="es-MX" sz="3200" u="none" strike="noStrike" cap="none">
                <a:solidFill>
                  <a:srgbClr val="00FF00"/>
                </a:solidFill>
                <a:latin typeface="Arial" charset="0"/>
                <a:ea typeface="Arial" charset="0"/>
                <a:cs typeface="Arial" charset="0"/>
                <a:sym typeface="Cabin"/>
              </a:rPr>
              <a:t>25</a:t>
            </a:r>
          </a:p>
        </p:txBody>
      </p:sp>
      <p:pic>
        <p:nvPicPr>
          <p:cNvPr id="360" name="Shape 360"/>
          <p:cNvPicPr preferRelativeResize="0"/>
          <p:nvPr/>
        </p:nvPicPr>
        <p:blipFill rotWithShape="1">
          <a:blip r:embed="rId4">
            <a:alphaModFix/>
          </a:blip>
          <a:srcRect/>
          <a:stretch/>
        </p:blipFill>
        <p:spPr>
          <a:xfrm>
            <a:off x="12687300" y="838200"/>
            <a:ext cx="2717799" cy="1385887"/>
          </a:xfrm>
          <a:prstGeom prst="rect">
            <a:avLst/>
          </a:prstGeom>
          <a:noFill/>
          <a:ln>
            <a:noFill/>
          </a:ln>
        </p:spPr>
      </p:pic>
      <p:sp>
        <p:nvSpPr>
          <p:cNvPr id="361" name="Shape 361"/>
          <p:cNvSpPr txBox="1"/>
          <p:nvPr/>
        </p:nvSpPr>
        <p:spPr>
          <a:xfrm>
            <a:off x="2933700" y="6400799"/>
            <a:ext cx="2603499" cy="1515649"/>
          </a:xfrm>
          <a:prstGeom prst="rect">
            <a:avLst/>
          </a:prstGeom>
          <a:noFill/>
          <a:ln w="76200" cap="rnd" cmpd="sng">
            <a:solidFill>
              <a:srgbClr val="FF00FF"/>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FF00FF"/>
              </a:buClr>
              <a:buSzPct val="25000"/>
              <a:buFont typeface="Cabin"/>
              <a:buNone/>
            </a:pPr>
            <a:r>
              <a:rPr lang="es-MX" sz="3200" u="none" strike="noStrike" cap="none" dirty="0">
                <a:solidFill>
                  <a:srgbClr val="FF00FF"/>
                </a:solidFill>
                <a:latin typeface="Arial" charset="0"/>
                <a:ea typeface="Arial" charset="0"/>
                <a:cs typeface="Arial" charset="0"/>
                <a:sym typeface="Cabin"/>
              </a:rPr>
              <a:t>Bandeja de Entrada Personal</a:t>
            </a:r>
          </a:p>
        </p:txBody>
      </p:sp>
      <p:sp>
        <p:nvSpPr>
          <p:cNvPr id="362" name="Shape 362"/>
          <p:cNvSpPr txBox="1"/>
          <p:nvPr/>
        </p:nvSpPr>
        <p:spPr>
          <a:xfrm>
            <a:off x="6426200" y="3086100"/>
            <a:ext cx="1270000" cy="685799"/>
          </a:xfrm>
          <a:prstGeom prst="rect">
            <a:avLst/>
          </a:prstGeom>
          <a:noFill/>
          <a:ln w="76200" cap="rnd" cmpd="sng">
            <a:solidFill>
              <a:srgbClr val="00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FF00"/>
              </a:buClr>
              <a:buSzPct val="25000"/>
              <a:buFont typeface="Cabin"/>
              <a:buNone/>
            </a:pPr>
            <a:r>
              <a:rPr lang="es-MX" sz="3200" u="none" strike="noStrike" cap="none">
                <a:solidFill>
                  <a:srgbClr val="00FF00"/>
                </a:solidFill>
                <a:latin typeface="Arial" charset="0"/>
                <a:ea typeface="Arial" charset="0"/>
                <a:cs typeface="Arial" charset="0"/>
                <a:sym typeface="Cabin"/>
              </a:rPr>
              <a:t>23</a:t>
            </a:r>
          </a:p>
        </p:txBody>
      </p:sp>
      <p:sp>
        <p:nvSpPr>
          <p:cNvPr id="363" name="Shape 363"/>
          <p:cNvSpPr txBox="1"/>
          <p:nvPr/>
        </p:nvSpPr>
        <p:spPr>
          <a:xfrm>
            <a:off x="6426200" y="4140200"/>
            <a:ext cx="1270000" cy="685799"/>
          </a:xfrm>
          <a:prstGeom prst="rect">
            <a:avLst/>
          </a:prstGeom>
          <a:noFill/>
          <a:ln w="76200" cap="rnd" cmpd="sng">
            <a:solidFill>
              <a:srgbClr val="00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FF00"/>
              </a:buClr>
              <a:buSzPct val="25000"/>
              <a:buFont typeface="Cabin"/>
              <a:buNone/>
            </a:pPr>
            <a:r>
              <a:rPr lang="es-MX" sz="3200" u="none" strike="noStrike" cap="none">
                <a:solidFill>
                  <a:srgbClr val="00FF00"/>
                </a:solidFill>
                <a:latin typeface="Arial" charset="0"/>
                <a:ea typeface="Arial" charset="0"/>
                <a:cs typeface="Arial" charset="0"/>
                <a:sym typeface="Cabin"/>
              </a:rPr>
              <a:t>80</a:t>
            </a:r>
          </a:p>
        </p:txBody>
      </p:sp>
      <p:sp>
        <p:nvSpPr>
          <p:cNvPr id="364" name="Shape 364"/>
          <p:cNvSpPr txBox="1"/>
          <p:nvPr/>
        </p:nvSpPr>
        <p:spPr>
          <a:xfrm>
            <a:off x="6426200" y="5067300"/>
            <a:ext cx="1270000" cy="685799"/>
          </a:xfrm>
          <a:prstGeom prst="rect">
            <a:avLst/>
          </a:prstGeom>
          <a:noFill/>
          <a:ln w="76200" cap="rnd" cmpd="sng">
            <a:solidFill>
              <a:srgbClr val="E06666"/>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FF0000"/>
              </a:buClr>
              <a:buSzPct val="25000"/>
              <a:buFont typeface="Cabin"/>
              <a:buNone/>
            </a:pPr>
            <a:r>
              <a:rPr lang="es-MX" sz="3200" u="none" strike="noStrike" cap="none">
                <a:solidFill>
                  <a:srgbClr val="E06666"/>
                </a:solidFill>
                <a:latin typeface="Arial" charset="0"/>
                <a:ea typeface="Arial" charset="0"/>
                <a:cs typeface="Arial" charset="0"/>
                <a:sym typeface="Cabin"/>
              </a:rPr>
              <a:t>443</a:t>
            </a:r>
          </a:p>
        </p:txBody>
      </p:sp>
      <p:sp>
        <p:nvSpPr>
          <p:cNvPr id="365" name="Shape 365"/>
          <p:cNvSpPr txBox="1"/>
          <p:nvPr/>
        </p:nvSpPr>
        <p:spPr>
          <a:xfrm>
            <a:off x="6426200" y="6311900"/>
            <a:ext cx="1270000" cy="685799"/>
          </a:xfrm>
          <a:prstGeom prst="rect">
            <a:avLst/>
          </a:prstGeom>
          <a:noFill/>
          <a:ln w="76200" cap="rnd" cmpd="sng">
            <a:solidFill>
              <a:srgbClr val="00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FF00"/>
              </a:buClr>
              <a:buSzPct val="25000"/>
              <a:buFont typeface="Cabin"/>
              <a:buNone/>
            </a:pPr>
            <a:r>
              <a:rPr lang="es-MX" sz="3200" u="none" strike="noStrike" cap="none">
                <a:solidFill>
                  <a:srgbClr val="00FF00"/>
                </a:solidFill>
                <a:latin typeface="Arial" charset="0"/>
                <a:ea typeface="Arial" charset="0"/>
                <a:cs typeface="Arial" charset="0"/>
                <a:sym typeface="Cabin"/>
              </a:rPr>
              <a:t>109</a:t>
            </a:r>
          </a:p>
        </p:txBody>
      </p:sp>
      <p:sp>
        <p:nvSpPr>
          <p:cNvPr id="366" name="Shape 366"/>
          <p:cNvSpPr txBox="1"/>
          <p:nvPr/>
        </p:nvSpPr>
        <p:spPr>
          <a:xfrm>
            <a:off x="6426200" y="7340600"/>
            <a:ext cx="1270000" cy="685799"/>
          </a:xfrm>
          <a:prstGeom prst="rect">
            <a:avLst/>
          </a:prstGeom>
          <a:noFill/>
          <a:ln w="76200" cap="rnd" cmpd="sng">
            <a:solidFill>
              <a:srgbClr val="00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FF00"/>
              </a:buClr>
              <a:buSzPct val="25000"/>
              <a:buFont typeface="Cabin"/>
              <a:buNone/>
            </a:pPr>
            <a:r>
              <a:rPr lang="es-MX" sz="3200" u="none" strike="noStrike" cap="none">
                <a:solidFill>
                  <a:srgbClr val="00FF00"/>
                </a:solidFill>
                <a:latin typeface="Arial" charset="0"/>
                <a:ea typeface="Arial" charset="0"/>
                <a:cs typeface="Arial" charset="0"/>
                <a:sym typeface="Cabin"/>
              </a:rPr>
              <a:t>110</a:t>
            </a:r>
          </a:p>
        </p:txBody>
      </p:sp>
      <p:sp>
        <p:nvSpPr>
          <p:cNvPr id="367" name="Shape 367"/>
          <p:cNvSpPr txBox="1"/>
          <p:nvPr/>
        </p:nvSpPr>
        <p:spPr>
          <a:xfrm>
            <a:off x="8077200" y="3911600"/>
            <a:ext cx="2997199" cy="660400"/>
          </a:xfrm>
          <a:prstGeom prst="rect">
            <a:avLst/>
          </a:prstGeom>
          <a:solidFill>
            <a:srgbClr val="000000"/>
          </a:solidFill>
          <a:ln w="76200" cap="rnd" cmpd="sng">
            <a:solidFill>
              <a:srgbClr val="FF7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FF7F00"/>
              </a:buClr>
              <a:buSzPct val="25000"/>
              <a:buFont typeface="Cabin"/>
              <a:buNone/>
            </a:pPr>
            <a:r>
              <a:rPr lang="es-MX" sz="3200" u="none" strike="noStrike" cap="none">
                <a:solidFill>
                  <a:srgbClr val="FF7F00"/>
                </a:solidFill>
                <a:latin typeface="Arial" charset="0"/>
                <a:ea typeface="Arial" charset="0"/>
                <a:cs typeface="Arial" charset="0"/>
                <a:sym typeface="Cabin"/>
              </a:rPr>
              <a:t>74.208.28.177</a:t>
            </a:r>
          </a:p>
        </p:txBody>
      </p:sp>
      <p:cxnSp>
        <p:nvCxnSpPr>
          <p:cNvPr id="368" name="Shape 368"/>
          <p:cNvCxnSpPr>
            <a:stCxn id="362" idx="3"/>
          </p:cNvCxnSpPr>
          <p:nvPr/>
        </p:nvCxnSpPr>
        <p:spPr>
          <a:xfrm flipV="1">
            <a:off x="7696200" y="3414712"/>
            <a:ext cx="5422900" cy="14288"/>
          </a:xfrm>
          <a:prstGeom prst="straightConnector1">
            <a:avLst/>
          </a:prstGeom>
          <a:noFill/>
          <a:ln w="76200" cap="rnd" cmpd="sng">
            <a:solidFill>
              <a:srgbClr val="FFFF00"/>
            </a:solidFill>
            <a:prstDash val="solid"/>
            <a:miter/>
            <a:headEnd type="stealth" w="med" len="med"/>
            <a:tailEnd type="none" w="med" len="med"/>
          </a:ln>
        </p:spPr>
      </p:cxnSp>
      <p:cxnSp>
        <p:nvCxnSpPr>
          <p:cNvPr id="369" name="Shape 369"/>
          <p:cNvCxnSpPr>
            <a:endCxn id="359" idx="3"/>
          </p:cNvCxnSpPr>
          <p:nvPr/>
        </p:nvCxnSpPr>
        <p:spPr>
          <a:xfrm flipH="1">
            <a:off x="7696200" y="1547812"/>
            <a:ext cx="4975224" cy="395288"/>
          </a:xfrm>
          <a:prstGeom prst="straightConnector1">
            <a:avLst/>
          </a:prstGeom>
          <a:noFill/>
          <a:ln w="76200" cap="rnd" cmpd="sng">
            <a:solidFill>
              <a:srgbClr val="FFFF00"/>
            </a:solidFill>
            <a:prstDash val="solid"/>
            <a:miter/>
            <a:headEnd type="stealth" w="med" len="med"/>
            <a:tailEnd type="stealth" w="med" len="med"/>
          </a:ln>
        </p:spPr>
      </p:cxnSp>
      <p:grpSp>
        <p:nvGrpSpPr>
          <p:cNvPr id="370" name="Shape 370"/>
          <p:cNvGrpSpPr/>
          <p:nvPr/>
        </p:nvGrpSpPr>
        <p:grpSpPr>
          <a:xfrm>
            <a:off x="12898436" y="4959350"/>
            <a:ext cx="2578099" cy="1854200"/>
            <a:chOff x="0" y="0"/>
            <a:chExt cx="2576512" cy="1854200"/>
          </a:xfrm>
        </p:grpSpPr>
        <p:grpSp>
          <p:nvGrpSpPr>
            <p:cNvPr id="371" name="Shape 371"/>
            <p:cNvGrpSpPr/>
            <p:nvPr/>
          </p:nvGrpSpPr>
          <p:grpSpPr>
            <a:xfrm>
              <a:off x="0" y="0"/>
              <a:ext cx="2576512" cy="1854200"/>
              <a:chOff x="0" y="0"/>
              <a:chExt cx="2576512" cy="1854200"/>
            </a:xfrm>
          </p:grpSpPr>
          <p:grpSp>
            <p:nvGrpSpPr>
              <p:cNvPr id="372" name="Shape 372"/>
              <p:cNvGrpSpPr/>
              <p:nvPr/>
            </p:nvGrpSpPr>
            <p:grpSpPr>
              <a:xfrm>
                <a:off x="0" y="0"/>
                <a:ext cx="2576512" cy="1854200"/>
                <a:chOff x="0" y="0"/>
                <a:chExt cx="2576512" cy="1854200"/>
              </a:xfrm>
            </p:grpSpPr>
            <p:grpSp>
              <p:nvGrpSpPr>
                <p:cNvPr id="373" name="Shape 373"/>
                <p:cNvGrpSpPr/>
                <p:nvPr/>
              </p:nvGrpSpPr>
              <p:grpSpPr>
                <a:xfrm>
                  <a:off x="352425" y="0"/>
                  <a:ext cx="1878011" cy="1184275"/>
                  <a:chOff x="0" y="0"/>
                  <a:chExt cx="1878011" cy="1184275"/>
                </a:xfrm>
              </p:grpSpPr>
              <p:sp>
                <p:nvSpPr>
                  <p:cNvPr id="374" name="Shape 374"/>
                  <p:cNvSpPr txBox="1"/>
                  <p:nvPr/>
                </p:nvSpPr>
                <p:spPr>
                  <a:xfrm>
                    <a:off x="0" y="0"/>
                    <a:ext cx="1878011" cy="1184275"/>
                  </a:xfrm>
                  <a:prstGeom prst="rect">
                    <a:avLst/>
                  </a:prstGeom>
                  <a:solidFill>
                    <a:schemeClr val="accent1"/>
                  </a:solidFill>
                  <a:ln w="12700" cap="rnd" cmpd="sng">
                    <a:solidFill>
                      <a:srgbClr val="618FFD"/>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lang="es-MX"/>
                  </a:p>
                </p:txBody>
              </p:sp>
              <p:sp>
                <p:nvSpPr>
                  <p:cNvPr id="375" name="Shape 375"/>
                  <p:cNvSpPr/>
                  <p:nvPr/>
                </p:nvSpPr>
                <p:spPr>
                  <a:xfrm>
                    <a:off x="149225" y="106361"/>
                    <a:ext cx="1576386" cy="973136"/>
                  </a:xfrm>
                  <a:prstGeom prst="roundRect">
                    <a:avLst>
                      <a:gd name="adj" fmla="val 1490"/>
                    </a:avLst>
                  </a:prstGeom>
                  <a:solidFill>
                    <a:srgbClr val="FFFFFF"/>
                  </a:solidFill>
                  <a:ln w="12700" cap="rnd" cmpd="sng">
                    <a:solidFill>
                      <a:srgbClr val="618FFD"/>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lang="es-MX"/>
                  </a:p>
                </p:txBody>
              </p:sp>
            </p:grpSp>
            <p:grpSp>
              <p:nvGrpSpPr>
                <p:cNvPr id="376" name="Shape 376"/>
                <p:cNvGrpSpPr/>
                <p:nvPr/>
              </p:nvGrpSpPr>
              <p:grpSpPr>
                <a:xfrm>
                  <a:off x="0" y="1543050"/>
                  <a:ext cx="2576512" cy="311150"/>
                  <a:chOff x="0" y="0"/>
                  <a:chExt cx="2576512" cy="309562"/>
                </a:xfrm>
              </p:grpSpPr>
              <p:cxnSp>
                <p:nvCxnSpPr>
                  <p:cNvPr id="377" name="Shape 377"/>
                  <p:cNvCxnSpPr/>
                  <p:nvPr/>
                </p:nvCxnSpPr>
                <p:spPr>
                  <a:xfrm flipH="1">
                    <a:off x="0" y="0"/>
                    <a:ext cx="341311" cy="241299"/>
                  </a:xfrm>
                  <a:prstGeom prst="straightConnector1">
                    <a:avLst/>
                  </a:prstGeom>
                  <a:noFill/>
                  <a:ln w="12700" cap="rnd" cmpd="sng">
                    <a:solidFill>
                      <a:srgbClr val="618FFD"/>
                    </a:solidFill>
                    <a:prstDash val="solid"/>
                    <a:miter/>
                    <a:headEnd type="none" w="med" len="med"/>
                    <a:tailEnd type="none" w="med" len="med"/>
                  </a:ln>
                </p:spPr>
              </p:cxnSp>
              <p:cxnSp>
                <p:nvCxnSpPr>
                  <p:cNvPr id="378" name="Shape 378"/>
                  <p:cNvCxnSpPr/>
                  <p:nvPr/>
                </p:nvCxnSpPr>
                <p:spPr>
                  <a:xfrm>
                    <a:off x="0" y="241300"/>
                    <a:ext cx="2574924" cy="1587"/>
                  </a:xfrm>
                  <a:prstGeom prst="straightConnector1">
                    <a:avLst/>
                  </a:prstGeom>
                  <a:noFill/>
                  <a:ln w="12700" cap="rnd" cmpd="sng">
                    <a:solidFill>
                      <a:srgbClr val="618FFD"/>
                    </a:solidFill>
                    <a:prstDash val="solid"/>
                    <a:miter/>
                    <a:headEnd type="none" w="med" len="med"/>
                    <a:tailEnd type="none" w="med" len="med"/>
                  </a:ln>
                </p:spPr>
              </p:cxnSp>
              <p:cxnSp>
                <p:nvCxnSpPr>
                  <p:cNvPr id="379" name="Shape 379"/>
                  <p:cNvCxnSpPr/>
                  <p:nvPr/>
                </p:nvCxnSpPr>
                <p:spPr>
                  <a:xfrm>
                    <a:off x="0" y="306387"/>
                    <a:ext cx="2574924" cy="3174"/>
                  </a:xfrm>
                  <a:prstGeom prst="straightConnector1">
                    <a:avLst/>
                  </a:prstGeom>
                  <a:noFill/>
                  <a:ln w="12700" cap="rnd" cmpd="sng">
                    <a:solidFill>
                      <a:srgbClr val="618FFD"/>
                    </a:solidFill>
                    <a:prstDash val="solid"/>
                    <a:miter/>
                    <a:headEnd type="none" w="med" len="med"/>
                    <a:tailEnd type="none" w="med" len="med"/>
                  </a:ln>
                </p:spPr>
              </p:cxnSp>
              <p:cxnSp>
                <p:nvCxnSpPr>
                  <p:cNvPr id="380" name="Shape 380"/>
                  <p:cNvCxnSpPr/>
                  <p:nvPr/>
                </p:nvCxnSpPr>
                <p:spPr>
                  <a:xfrm>
                    <a:off x="0" y="241300"/>
                    <a:ext cx="1587" cy="65086"/>
                  </a:xfrm>
                  <a:prstGeom prst="straightConnector1">
                    <a:avLst/>
                  </a:prstGeom>
                  <a:noFill/>
                  <a:ln w="12700" cap="rnd" cmpd="sng">
                    <a:solidFill>
                      <a:srgbClr val="618FFD"/>
                    </a:solidFill>
                    <a:prstDash val="solid"/>
                    <a:miter/>
                    <a:headEnd type="none" w="med" len="med"/>
                    <a:tailEnd type="none" w="med" len="med"/>
                  </a:ln>
                </p:spPr>
              </p:cxnSp>
              <p:cxnSp>
                <p:nvCxnSpPr>
                  <p:cNvPr id="381" name="Shape 381"/>
                  <p:cNvCxnSpPr/>
                  <p:nvPr/>
                </p:nvCxnSpPr>
                <p:spPr>
                  <a:xfrm>
                    <a:off x="2239961" y="0"/>
                    <a:ext cx="334961" cy="241299"/>
                  </a:xfrm>
                  <a:prstGeom prst="straightConnector1">
                    <a:avLst/>
                  </a:prstGeom>
                  <a:noFill/>
                  <a:ln w="12700" cap="rnd" cmpd="sng">
                    <a:solidFill>
                      <a:srgbClr val="618FFD"/>
                    </a:solidFill>
                    <a:prstDash val="solid"/>
                    <a:miter/>
                    <a:headEnd type="none" w="med" len="med"/>
                    <a:tailEnd type="none" w="med" len="med"/>
                  </a:ln>
                </p:spPr>
              </p:cxnSp>
              <p:cxnSp>
                <p:nvCxnSpPr>
                  <p:cNvPr id="382" name="Shape 382"/>
                  <p:cNvCxnSpPr/>
                  <p:nvPr/>
                </p:nvCxnSpPr>
                <p:spPr>
                  <a:xfrm>
                    <a:off x="2574925" y="241300"/>
                    <a:ext cx="1587" cy="65086"/>
                  </a:xfrm>
                  <a:prstGeom prst="straightConnector1">
                    <a:avLst/>
                  </a:prstGeom>
                  <a:noFill/>
                  <a:ln w="12700" cap="rnd" cmpd="sng">
                    <a:solidFill>
                      <a:srgbClr val="618FFD"/>
                    </a:solidFill>
                    <a:prstDash val="solid"/>
                    <a:miter/>
                    <a:headEnd type="none" w="med" len="med"/>
                    <a:tailEnd type="none" w="med" len="med"/>
                  </a:ln>
                </p:spPr>
              </p:cxnSp>
            </p:grpSp>
            <p:sp>
              <p:nvSpPr>
                <p:cNvPr id="383" name="Shape 383"/>
                <p:cNvSpPr txBox="1"/>
                <p:nvPr/>
              </p:nvSpPr>
              <p:spPr>
                <a:xfrm>
                  <a:off x="357187" y="1220787"/>
                  <a:ext cx="1874836" cy="304799"/>
                </a:xfrm>
                <a:prstGeom prst="rect">
                  <a:avLst/>
                </a:prstGeom>
                <a:noFill/>
                <a:ln w="12700" cap="rnd" cmpd="sng">
                  <a:solidFill>
                    <a:srgbClr val="618FFD"/>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lang="es-MX"/>
                </a:p>
              </p:txBody>
            </p:sp>
            <p:cxnSp>
              <p:nvCxnSpPr>
                <p:cNvPr id="384" name="Shape 384"/>
                <p:cNvCxnSpPr/>
                <p:nvPr/>
              </p:nvCxnSpPr>
              <p:spPr>
                <a:xfrm>
                  <a:off x="1763711" y="1373187"/>
                  <a:ext cx="374649" cy="3174"/>
                </a:xfrm>
                <a:prstGeom prst="straightConnector1">
                  <a:avLst/>
                </a:prstGeom>
                <a:noFill/>
                <a:ln w="50800" cap="rnd" cmpd="sng">
                  <a:solidFill>
                    <a:srgbClr val="618FFD"/>
                  </a:solidFill>
                  <a:prstDash val="solid"/>
                  <a:miter/>
                  <a:headEnd type="none" w="med" len="med"/>
                  <a:tailEnd type="none" w="med" len="med"/>
                </a:ln>
              </p:spPr>
            </p:cxnSp>
          </p:grpSp>
          <p:sp>
            <p:nvSpPr>
              <p:cNvPr id="385" name="Shape 385"/>
              <p:cNvSpPr txBox="1"/>
              <p:nvPr/>
            </p:nvSpPr>
            <p:spPr>
              <a:xfrm rot="10800000" flipH="1">
                <a:off x="474662" y="1319212"/>
                <a:ext cx="203199" cy="31750"/>
              </a:xfrm>
              <a:prstGeom prst="rect">
                <a:avLst/>
              </a:prstGeom>
              <a:solidFill>
                <a:srgbClr val="000000"/>
              </a:solidFill>
              <a:ln w="50800" cap="rnd" cmpd="sng">
                <a:solidFill>
                  <a:srgbClr val="0000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lang="es-MX"/>
              </a:p>
            </p:txBody>
          </p:sp>
        </p:grpSp>
        <p:pic>
          <p:nvPicPr>
            <p:cNvPr id="386" name="Shape 386"/>
            <p:cNvPicPr preferRelativeResize="0"/>
            <p:nvPr/>
          </p:nvPicPr>
          <p:blipFill rotWithShape="1">
            <a:blip r:embed="rId5">
              <a:alphaModFix/>
            </a:blip>
            <a:srcRect/>
            <a:stretch/>
          </p:blipFill>
          <p:spPr>
            <a:xfrm>
              <a:off x="684212" y="158750"/>
              <a:ext cx="1206499" cy="863599"/>
            </a:xfrm>
            <a:prstGeom prst="rect">
              <a:avLst/>
            </a:prstGeom>
            <a:noFill/>
            <a:ln>
              <a:noFill/>
            </a:ln>
          </p:spPr>
        </p:pic>
      </p:grpSp>
      <p:sp>
        <p:nvSpPr>
          <p:cNvPr id="387" name="Shape 387"/>
          <p:cNvSpPr txBox="1"/>
          <p:nvPr/>
        </p:nvSpPr>
        <p:spPr>
          <a:xfrm>
            <a:off x="13360400" y="2832100"/>
            <a:ext cx="1701799" cy="1016000"/>
          </a:xfrm>
          <a:prstGeom prst="rect">
            <a:avLst/>
          </a:prstGeom>
          <a:solidFill>
            <a:srgbClr val="000000"/>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s-MX" sz="2600" u="none" strike="noStrike" cap="none" dirty="0">
                <a:solidFill>
                  <a:srgbClr val="00FF00"/>
                </a:solidFill>
                <a:latin typeface="Arial" charset="0"/>
                <a:ea typeface="Arial" charset="0"/>
                <a:cs typeface="Arial" charset="0"/>
                <a:sym typeface="Cabin"/>
              </a:rPr>
              <a:t>bla </a:t>
            </a:r>
            <a:r>
              <a:rPr lang="es-MX" sz="2600" u="none" strike="noStrike" cap="none" dirty="0" err="1">
                <a:solidFill>
                  <a:srgbClr val="00FF00"/>
                </a:solidFill>
                <a:latin typeface="Arial" charset="0"/>
                <a:ea typeface="Arial" charset="0"/>
                <a:cs typeface="Arial" charset="0"/>
                <a:sym typeface="Cabin"/>
              </a:rPr>
              <a:t>bla</a:t>
            </a:r>
            <a:r>
              <a:rPr lang="es-MX" sz="2600" u="none" strike="noStrike" cap="none" dirty="0">
                <a:solidFill>
                  <a:srgbClr val="00FF00"/>
                </a:solidFill>
                <a:latin typeface="Arial" charset="0"/>
                <a:ea typeface="Arial" charset="0"/>
                <a:cs typeface="Arial" charset="0"/>
                <a:sym typeface="Cabin"/>
              </a:rPr>
              <a:t> </a:t>
            </a:r>
            <a:r>
              <a:rPr lang="es-MX" sz="2600" u="none" strike="noStrike" cap="none" dirty="0" err="1">
                <a:solidFill>
                  <a:srgbClr val="00FF00"/>
                </a:solidFill>
                <a:latin typeface="Arial" charset="0"/>
                <a:ea typeface="Arial" charset="0"/>
                <a:cs typeface="Arial" charset="0"/>
                <a:sym typeface="Cabin"/>
              </a:rPr>
              <a:t>bla</a:t>
            </a:r>
            <a:r>
              <a:rPr lang="es-MX" sz="2600" u="none" strike="noStrike" cap="none" dirty="0">
                <a:solidFill>
                  <a:srgbClr val="00FF00"/>
                </a:solidFill>
                <a:latin typeface="Arial" charset="0"/>
                <a:ea typeface="Arial" charset="0"/>
                <a:cs typeface="Arial" charset="0"/>
                <a:sym typeface="Cabin"/>
              </a:rPr>
              <a:t> </a:t>
            </a:r>
            <a:r>
              <a:rPr lang="es-MX" sz="2600" u="none" strike="noStrike" cap="none" dirty="0" err="1">
                <a:solidFill>
                  <a:srgbClr val="00FF00"/>
                </a:solidFill>
                <a:latin typeface="Arial" charset="0"/>
                <a:ea typeface="Arial" charset="0"/>
                <a:cs typeface="Arial" charset="0"/>
                <a:sym typeface="Cabin"/>
              </a:rPr>
              <a:t>bla</a:t>
            </a:r>
            <a:r>
              <a:rPr lang="es-MX" sz="2600" u="none" strike="noStrike" cap="none" dirty="0">
                <a:solidFill>
                  <a:srgbClr val="00FF00"/>
                </a:solidFill>
                <a:latin typeface="Arial" charset="0"/>
                <a:ea typeface="Arial" charset="0"/>
                <a:cs typeface="Arial" charset="0"/>
                <a:sym typeface="Cabin"/>
              </a:rPr>
              <a:t> </a:t>
            </a:r>
            <a:r>
              <a:rPr lang="es-MX" sz="2600" u="none" strike="noStrike" cap="none" dirty="0" err="1">
                <a:solidFill>
                  <a:srgbClr val="00FF00"/>
                </a:solidFill>
                <a:latin typeface="Arial" charset="0"/>
                <a:ea typeface="Arial" charset="0"/>
                <a:cs typeface="Arial" charset="0"/>
                <a:sym typeface="Cabin"/>
              </a:rPr>
              <a:t>bla</a:t>
            </a:r>
            <a:endParaRPr lang="es-MX" sz="2600" u="none" strike="noStrike" cap="none" dirty="0">
              <a:solidFill>
                <a:srgbClr val="00FF00"/>
              </a:solidFill>
              <a:latin typeface="Arial" charset="0"/>
              <a:ea typeface="Arial" charset="0"/>
              <a:cs typeface="Arial" charset="0"/>
              <a:sym typeface="Cabin"/>
            </a:endParaRPr>
          </a:p>
        </p:txBody>
      </p:sp>
      <p:cxnSp>
        <p:nvCxnSpPr>
          <p:cNvPr id="388" name="Shape 388"/>
          <p:cNvCxnSpPr>
            <a:stCxn id="364" idx="3"/>
          </p:cNvCxnSpPr>
          <p:nvPr/>
        </p:nvCxnSpPr>
        <p:spPr>
          <a:xfrm>
            <a:off x="7696200" y="5410200"/>
            <a:ext cx="5461000" cy="131761"/>
          </a:xfrm>
          <a:prstGeom prst="straightConnector1">
            <a:avLst/>
          </a:prstGeom>
          <a:noFill/>
          <a:ln w="76200" cap="rnd" cmpd="sng">
            <a:solidFill>
              <a:srgbClr val="E06666"/>
            </a:solidFill>
            <a:prstDash val="solid"/>
            <a:miter/>
            <a:headEnd type="stealth" w="med" len="med"/>
            <a:tailEnd type="none" w="med" len="med"/>
          </a:ln>
        </p:spPr>
      </p:cxnSp>
      <p:cxnSp>
        <p:nvCxnSpPr>
          <p:cNvPr id="389" name="Shape 389"/>
          <p:cNvCxnSpPr>
            <a:stCxn id="365" idx="3"/>
          </p:cNvCxnSpPr>
          <p:nvPr/>
        </p:nvCxnSpPr>
        <p:spPr>
          <a:xfrm flipV="1">
            <a:off x="7696200" y="5691186"/>
            <a:ext cx="5460999" cy="963614"/>
          </a:xfrm>
          <a:prstGeom prst="straightConnector1">
            <a:avLst/>
          </a:prstGeom>
          <a:noFill/>
          <a:ln w="76200" cap="rnd" cmpd="sng">
            <a:solidFill>
              <a:srgbClr val="FFFF00"/>
            </a:solidFill>
            <a:prstDash val="solid"/>
            <a:miter/>
            <a:headEnd type="stealth" w="med" len="med"/>
            <a:tailEnd type="none" w="med" len="med"/>
          </a:ln>
        </p:spPr>
      </p:cxnSp>
      <p:sp>
        <p:nvSpPr>
          <p:cNvPr id="391" name="Shape 391"/>
          <p:cNvSpPr txBox="1"/>
          <p:nvPr/>
        </p:nvSpPr>
        <p:spPr>
          <a:xfrm>
            <a:off x="7815298" y="8480474"/>
            <a:ext cx="8562900" cy="469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s-MX" sz="2500" u="none" strike="noStrike" cap="none">
                <a:solidFill>
                  <a:schemeClr val="lt1"/>
                </a:solidFill>
                <a:latin typeface="Arial" charset="0"/>
                <a:ea typeface="Arial" charset="0"/>
                <a:cs typeface="Arial" charset="0"/>
                <a:sym typeface="Cabin"/>
              </a:rPr>
              <a:t>Clipart: </a:t>
            </a:r>
            <a:r>
              <a:rPr lang="es-MX" sz="2500" strike="noStrike" cap="none">
                <a:solidFill>
                  <a:schemeClr val="lt1"/>
                </a:solidFill>
                <a:latin typeface="Arial" charset="0"/>
                <a:ea typeface="Arial" charset="0"/>
                <a:cs typeface="Arial" charset="0"/>
                <a:sym typeface="Cabin"/>
              </a:rPr>
              <a:t>http://www.clker.com/search/networksym/1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Shape 397"/>
          <p:cNvSpPr txBox="1">
            <a:spLocks noGrp="1"/>
          </p:cNvSpPr>
          <p:nvPr>
            <p:ph type="title"/>
          </p:nvPr>
        </p:nvSpPr>
        <p:spPr>
          <a:xfrm>
            <a:off x="1151089" y="515581"/>
            <a:ext cx="13084537" cy="1692735"/>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dirty="0" err="1">
                <a:solidFill>
                  <a:srgbClr val="FFD966"/>
                </a:solidFill>
                <a:latin typeface="Arial" charset="0"/>
                <a:ea typeface="Arial" charset="0"/>
                <a:cs typeface="Arial" charset="0"/>
                <a:sym typeface="Cabin"/>
              </a:rPr>
              <a:t>Puertos</a:t>
            </a:r>
            <a:r>
              <a:rPr lang="en-US" sz="7600" u="none" strike="noStrike" cap="none" dirty="0">
                <a:solidFill>
                  <a:srgbClr val="FFD966"/>
                </a:solidFill>
                <a:latin typeface="Arial" charset="0"/>
                <a:ea typeface="Arial" charset="0"/>
                <a:cs typeface="Arial" charset="0"/>
                <a:sym typeface="Cabin"/>
              </a:rPr>
              <a:t> TCP </a:t>
            </a:r>
            <a:r>
              <a:rPr lang="en-US" sz="7600" u="none" strike="noStrike" cap="none" dirty="0" err="1">
                <a:solidFill>
                  <a:srgbClr val="FFD966"/>
                </a:solidFill>
                <a:latin typeface="Arial" charset="0"/>
                <a:ea typeface="Arial" charset="0"/>
                <a:cs typeface="Arial" charset="0"/>
                <a:sym typeface="Cabin"/>
              </a:rPr>
              <a:t>Comunes</a:t>
            </a:r>
            <a:endParaRPr lang="en-US" sz="7600" u="none" strike="noStrike" cap="none" dirty="0">
              <a:solidFill>
                <a:srgbClr val="FFD966"/>
              </a:solidFill>
              <a:latin typeface="Arial" charset="0"/>
              <a:ea typeface="Arial" charset="0"/>
              <a:cs typeface="Arial" charset="0"/>
              <a:sym typeface="Cabin"/>
            </a:endParaRPr>
          </a:p>
        </p:txBody>
      </p:sp>
      <p:sp>
        <p:nvSpPr>
          <p:cNvPr id="398" name="Shape 398"/>
          <p:cNvSpPr txBox="1"/>
          <p:nvPr/>
        </p:nvSpPr>
        <p:spPr>
          <a:xfrm>
            <a:off x="1405425" y="8083499"/>
            <a:ext cx="13682099" cy="660299"/>
          </a:xfrm>
          <a:prstGeom prst="rect">
            <a:avLst/>
          </a:prstGeom>
          <a:noFill/>
          <a:ln>
            <a:noFill/>
          </a:ln>
        </p:spPr>
        <p:txBody>
          <a:bodyPr lIns="0" tIns="0" rIns="0" bIns="0" anchor="ctr" anchorCtr="0">
            <a:noAutofit/>
          </a:bodyPr>
          <a:lstStyle/>
          <a:p>
            <a:pPr lvl="0" algn="ctr">
              <a:buClr>
                <a:srgbClr val="FFFF00"/>
              </a:buClr>
              <a:buSzPct val="25000"/>
            </a:pPr>
            <a:r>
              <a:rPr lang="en-US" sz="3200" dirty="0">
                <a:hlinkClick r:id="rId3"/>
              </a:rPr>
              <a:t>https://es.wikipedia.org/wiki/Anexo:Puertos_de_red</a:t>
            </a:r>
            <a:endParaRPr lang="en-US" sz="3000" u="none" strike="noStrike" cap="none" dirty="0">
              <a:solidFill>
                <a:srgbClr val="FFFF00"/>
              </a:solidFill>
              <a:latin typeface="Arial" charset="0"/>
              <a:ea typeface="Arial" charset="0"/>
              <a:cs typeface="Arial" charset="0"/>
              <a:sym typeface="Cabin"/>
            </a:endParaRPr>
          </a:p>
        </p:txBody>
      </p:sp>
      <p:sp>
        <p:nvSpPr>
          <p:cNvPr id="6" name="Shape 333">
            <a:extLst>
              <a:ext uri="{FF2B5EF4-FFF2-40B4-BE49-F238E27FC236}">
                <a16:creationId xmlns:a16="http://schemas.microsoft.com/office/drawing/2014/main" id="{C289F19B-FA9C-4188-AF56-F1FA22B15458}"/>
              </a:ext>
            </a:extLst>
          </p:cNvPr>
          <p:cNvSpPr txBox="1">
            <a:spLocks/>
          </p:cNvSpPr>
          <p:nvPr/>
        </p:nvSpPr>
        <p:spPr>
          <a:xfrm>
            <a:off x="103514" y="2238965"/>
            <a:ext cx="6823379" cy="4121150"/>
          </a:xfrm>
          <a:prstGeom prst="rect">
            <a:avLst/>
          </a:prstGeom>
          <a:noFill/>
          <a:ln>
            <a:noFill/>
          </a:ln>
        </p:spPr>
        <p:txBody>
          <a:bodyPr lIns="50800" tIns="50800" rIns="50800" bIns="50800" anchor="t" anchorCtr="0">
            <a:noAutofit/>
          </a:bodyPr>
          <a:lstStyle>
            <a:lvl1pPr marL="0" indent="0" algn="l" defTabSz="812764" rtl="0" eaLnBrk="1" latinLnBrk="0" hangingPunct="1">
              <a:spcBef>
                <a:spcPct val="20000"/>
              </a:spcBef>
              <a:buFont typeface="Arial"/>
              <a:buNone/>
              <a:defRPr sz="5700" b="1" i="0" kern="1200">
                <a:solidFill>
                  <a:schemeClr val="bg1"/>
                </a:solidFill>
                <a:latin typeface="Gill Sans SemiBold"/>
                <a:ea typeface="+mn-ea"/>
                <a:cs typeface="Lucida Grande"/>
              </a:defRPr>
            </a:lvl1pPr>
            <a:lvl2pPr marL="1320742" indent="-507978" algn="l" defTabSz="812764" rtl="0" eaLnBrk="1" latinLnBrk="0" hangingPunct="1">
              <a:spcBef>
                <a:spcPct val="20000"/>
              </a:spcBef>
              <a:buFont typeface="Arial"/>
              <a:buChar char="–"/>
              <a:defRPr sz="3600" b="1" i="0" kern="1200">
                <a:solidFill>
                  <a:schemeClr val="bg1"/>
                </a:solidFill>
                <a:latin typeface="Gill Sans SemiBold"/>
                <a:ea typeface="+mn-ea"/>
                <a:cs typeface="Lucida Grande"/>
              </a:defRPr>
            </a:lvl2pPr>
            <a:lvl3pPr marL="2031911" indent="-406382" algn="l" defTabSz="812764" rtl="0" eaLnBrk="1" latinLnBrk="0" hangingPunct="1">
              <a:spcBef>
                <a:spcPct val="20000"/>
              </a:spcBef>
              <a:buFont typeface="Arial"/>
              <a:buChar char="•"/>
              <a:defRPr sz="3200" b="0" i="1" kern="1200">
                <a:solidFill>
                  <a:schemeClr val="bg1"/>
                </a:solidFill>
                <a:latin typeface="Gill Sans SemiBold"/>
                <a:ea typeface="+mn-ea"/>
                <a:cs typeface="Lucida Grande"/>
              </a:defRPr>
            </a:lvl3pPr>
            <a:lvl4pPr marL="2844676" indent="-406382" algn="l" defTabSz="812764" rtl="0" eaLnBrk="1" latinLnBrk="0" hangingPunct="1">
              <a:spcBef>
                <a:spcPct val="20000"/>
              </a:spcBef>
              <a:buFont typeface="Arial"/>
              <a:buChar char="–"/>
              <a:defRPr sz="2700" b="0" i="1" kern="1200">
                <a:solidFill>
                  <a:schemeClr val="bg1"/>
                </a:solidFill>
                <a:latin typeface="Gill Sans SemiBold"/>
                <a:ea typeface="+mn-ea"/>
                <a:cs typeface="Lucida Grande"/>
              </a:defRPr>
            </a:lvl4pPr>
            <a:lvl5pPr marL="3657440" indent="-406382" algn="l" defTabSz="812764" rtl="0" eaLnBrk="1" latinLnBrk="0" hangingPunct="1">
              <a:spcBef>
                <a:spcPct val="20000"/>
              </a:spcBef>
              <a:buFont typeface="Arial"/>
              <a:buChar char="»"/>
              <a:defRPr sz="2100" b="0" i="1" kern="1200">
                <a:solidFill>
                  <a:schemeClr val="bg1"/>
                </a:solidFill>
                <a:latin typeface="Gill Sans SemiBold"/>
                <a:ea typeface="+mn-ea"/>
                <a:cs typeface="Lucida Grande"/>
              </a:defRPr>
            </a:lvl5pPr>
            <a:lvl6pPr marL="4470204" indent="-406382" algn="l" defTabSz="812764" rtl="0" eaLnBrk="1" latinLnBrk="0" hangingPunct="1">
              <a:spcBef>
                <a:spcPct val="20000"/>
              </a:spcBef>
              <a:buFont typeface="Arial"/>
              <a:buChar char="•"/>
              <a:defRPr sz="3600" kern="1200">
                <a:solidFill>
                  <a:schemeClr val="tx1"/>
                </a:solidFill>
                <a:latin typeface="+mn-lt"/>
                <a:ea typeface="+mn-ea"/>
                <a:cs typeface="+mn-cs"/>
              </a:defRPr>
            </a:lvl6pPr>
            <a:lvl7pPr marL="5282969" indent="-406382" algn="l" defTabSz="812764" rtl="0" eaLnBrk="1" latinLnBrk="0" hangingPunct="1">
              <a:spcBef>
                <a:spcPct val="20000"/>
              </a:spcBef>
              <a:buFont typeface="Arial"/>
              <a:buChar char="•"/>
              <a:defRPr sz="3600" kern="1200">
                <a:solidFill>
                  <a:schemeClr val="tx1"/>
                </a:solidFill>
                <a:latin typeface="+mn-lt"/>
                <a:ea typeface="+mn-ea"/>
                <a:cs typeface="+mn-cs"/>
              </a:defRPr>
            </a:lvl7pPr>
            <a:lvl8pPr marL="6095733" indent="-406382" algn="l" defTabSz="812764" rtl="0" eaLnBrk="1" latinLnBrk="0" hangingPunct="1">
              <a:spcBef>
                <a:spcPct val="20000"/>
              </a:spcBef>
              <a:buFont typeface="Arial"/>
              <a:buChar char="•"/>
              <a:defRPr sz="3600" kern="1200">
                <a:solidFill>
                  <a:schemeClr val="tx1"/>
                </a:solidFill>
                <a:latin typeface="+mn-lt"/>
                <a:ea typeface="+mn-ea"/>
                <a:cs typeface="+mn-cs"/>
              </a:defRPr>
            </a:lvl8pPr>
            <a:lvl9pPr marL="6908498" indent="-406382" algn="l" defTabSz="812764" rtl="0" eaLnBrk="1" latinLnBrk="0" hangingPunct="1">
              <a:spcBef>
                <a:spcPct val="20000"/>
              </a:spcBef>
              <a:buFont typeface="Arial"/>
              <a:buChar char="•"/>
              <a:defRPr sz="3600" kern="1200">
                <a:solidFill>
                  <a:schemeClr val="tx1"/>
                </a:solidFill>
                <a:latin typeface="+mn-lt"/>
                <a:ea typeface="+mn-ea"/>
                <a:cs typeface="+mn-cs"/>
              </a:defRPr>
            </a:lvl9pPr>
          </a:lstStyle>
          <a:p>
            <a:pPr marL="1104900" indent="-787400">
              <a:lnSpc>
                <a:spcPct val="150000"/>
              </a:lnSpc>
              <a:spcBef>
                <a:spcPts val="0"/>
              </a:spcBef>
              <a:buClr>
                <a:schemeClr val="lt1"/>
              </a:buClr>
              <a:buSzPct val="171000"/>
              <a:buFont typeface="Cabin"/>
              <a:buChar char="•"/>
            </a:pPr>
            <a:r>
              <a:rPr lang="es-MX" sz="3600" dirty="0">
                <a:solidFill>
                  <a:schemeClr val="lt1"/>
                </a:solidFill>
                <a:latin typeface="Arial" charset="0"/>
                <a:ea typeface="Arial" charset="0"/>
                <a:cs typeface="Arial" charset="0"/>
                <a:sym typeface="Cabin"/>
              </a:rPr>
              <a:t>Telnet (23) – Inicio de Sesión</a:t>
            </a:r>
          </a:p>
          <a:p>
            <a:pPr marL="1104900" indent="-787400">
              <a:lnSpc>
                <a:spcPct val="150000"/>
              </a:lnSpc>
              <a:spcBef>
                <a:spcPts val="0"/>
              </a:spcBef>
              <a:buClr>
                <a:schemeClr val="lt1"/>
              </a:buClr>
              <a:buSzPct val="171000"/>
              <a:buFont typeface="Cabin"/>
              <a:buChar char="•"/>
            </a:pPr>
            <a:r>
              <a:rPr lang="es-MX" sz="3600" dirty="0">
                <a:solidFill>
                  <a:schemeClr val="lt1"/>
                </a:solidFill>
                <a:latin typeface="Arial" charset="0"/>
                <a:ea typeface="Arial" charset="0"/>
                <a:cs typeface="Arial" charset="0"/>
                <a:sym typeface="Cabin"/>
              </a:rPr>
              <a:t>SSH (22) – Inicio de Sesión seguro</a:t>
            </a:r>
          </a:p>
          <a:p>
            <a:pPr marL="1104900" indent="-787400">
              <a:lnSpc>
                <a:spcPct val="150000"/>
              </a:lnSpc>
              <a:spcBef>
                <a:spcPts val="0"/>
              </a:spcBef>
              <a:buClr>
                <a:schemeClr val="lt1"/>
              </a:buClr>
              <a:buSzPct val="171000"/>
              <a:buFont typeface="Cabin"/>
              <a:buChar char="•"/>
            </a:pPr>
            <a:r>
              <a:rPr lang="es-MX" sz="3600" dirty="0">
                <a:solidFill>
                  <a:schemeClr val="lt1"/>
                </a:solidFill>
                <a:latin typeface="Arial" charset="0"/>
                <a:ea typeface="Arial" charset="0"/>
                <a:cs typeface="Arial" charset="0"/>
                <a:sym typeface="Cabin"/>
              </a:rPr>
              <a:t>HTTP (80)</a:t>
            </a:r>
          </a:p>
          <a:p>
            <a:pPr marL="1104900" indent="-787400">
              <a:lnSpc>
                <a:spcPct val="150000"/>
              </a:lnSpc>
              <a:spcBef>
                <a:spcPts val="0"/>
              </a:spcBef>
              <a:buClr>
                <a:schemeClr val="lt1"/>
              </a:buClr>
              <a:buSzPct val="171000"/>
              <a:buFont typeface="Cabin"/>
              <a:buChar char="•"/>
            </a:pPr>
            <a:r>
              <a:rPr lang="es-MX" sz="3600" dirty="0">
                <a:solidFill>
                  <a:schemeClr val="lt1"/>
                </a:solidFill>
                <a:latin typeface="Arial" charset="0"/>
                <a:ea typeface="Arial" charset="0"/>
                <a:cs typeface="Arial" charset="0"/>
                <a:sym typeface="Cabin"/>
              </a:rPr>
              <a:t>HTTPS (443) – Seguro </a:t>
            </a:r>
          </a:p>
          <a:p>
            <a:pPr marL="1104900" indent="-787400">
              <a:lnSpc>
                <a:spcPct val="150000"/>
              </a:lnSpc>
              <a:spcBef>
                <a:spcPts val="0"/>
              </a:spcBef>
              <a:buClr>
                <a:schemeClr val="lt1"/>
              </a:buClr>
              <a:buSzPct val="171000"/>
              <a:buFont typeface="Cabin"/>
              <a:buChar char="•"/>
            </a:pPr>
            <a:r>
              <a:rPr lang="es-MX" sz="3600" dirty="0">
                <a:solidFill>
                  <a:schemeClr val="lt1"/>
                </a:solidFill>
                <a:latin typeface="Arial" charset="0"/>
                <a:ea typeface="Arial" charset="0"/>
                <a:cs typeface="Arial" charset="0"/>
                <a:sym typeface="Cabin"/>
              </a:rPr>
              <a:t>SMTP (25) (Email)</a:t>
            </a:r>
          </a:p>
        </p:txBody>
      </p:sp>
      <p:sp>
        <p:nvSpPr>
          <p:cNvPr id="7" name="Shape 333">
            <a:extLst>
              <a:ext uri="{FF2B5EF4-FFF2-40B4-BE49-F238E27FC236}">
                <a16:creationId xmlns:a16="http://schemas.microsoft.com/office/drawing/2014/main" id="{D5C24819-FEEB-4B7C-B15C-5AEE7C03CBA2}"/>
              </a:ext>
            </a:extLst>
          </p:cNvPr>
          <p:cNvSpPr txBox="1">
            <a:spLocks/>
          </p:cNvSpPr>
          <p:nvPr/>
        </p:nvSpPr>
        <p:spPr>
          <a:xfrm>
            <a:off x="6688899" y="2268651"/>
            <a:ext cx="9244208" cy="4121150"/>
          </a:xfrm>
          <a:prstGeom prst="rect">
            <a:avLst/>
          </a:prstGeom>
          <a:noFill/>
          <a:ln>
            <a:noFill/>
          </a:ln>
        </p:spPr>
        <p:txBody>
          <a:bodyPr lIns="50800" tIns="50800" rIns="50800" bIns="50800" anchor="t" anchorCtr="0">
            <a:noAutofit/>
          </a:bodyPr>
          <a:lstStyle>
            <a:lvl1pPr marL="0" indent="0" algn="l" defTabSz="812764" rtl="0" eaLnBrk="1" latinLnBrk="0" hangingPunct="1">
              <a:spcBef>
                <a:spcPct val="20000"/>
              </a:spcBef>
              <a:buFont typeface="Arial"/>
              <a:buNone/>
              <a:defRPr sz="5700" b="1" i="0" kern="1200">
                <a:solidFill>
                  <a:schemeClr val="bg1"/>
                </a:solidFill>
                <a:latin typeface="Gill Sans SemiBold"/>
                <a:ea typeface="+mn-ea"/>
                <a:cs typeface="Lucida Grande"/>
              </a:defRPr>
            </a:lvl1pPr>
            <a:lvl2pPr marL="1320742" indent="-507978" algn="l" defTabSz="812764" rtl="0" eaLnBrk="1" latinLnBrk="0" hangingPunct="1">
              <a:spcBef>
                <a:spcPct val="20000"/>
              </a:spcBef>
              <a:buFont typeface="Arial"/>
              <a:buChar char="–"/>
              <a:defRPr sz="3600" b="1" i="0" kern="1200">
                <a:solidFill>
                  <a:schemeClr val="bg1"/>
                </a:solidFill>
                <a:latin typeface="Gill Sans SemiBold"/>
                <a:ea typeface="+mn-ea"/>
                <a:cs typeface="Lucida Grande"/>
              </a:defRPr>
            </a:lvl2pPr>
            <a:lvl3pPr marL="2031911" indent="-406382" algn="l" defTabSz="812764" rtl="0" eaLnBrk="1" latinLnBrk="0" hangingPunct="1">
              <a:spcBef>
                <a:spcPct val="20000"/>
              </a:spcBef>
              <a:buFont typeface="Arial"/>
              <a:buChar char="•"/>
              <a:defRPr sz="3200" b="0" i="1" kern="1200">
                <a:solidFill>
                  <a:schemeClr val="bg1"/>
                </a:solidFill>
                <a:latin typeface="Gill Sans SemiBold"/>
                <a:ea typeface="+mn-ea"/>
                <a:cs typeface="Lucida Grande"/>
              </a:defRPr>
            </a:lvl3pPr>
            <a:lvl4pPr marL="2844676" indent="-406382" algn="l" defTabSz="812764" rtl="0" eaLnBrk="1" latinLnBrk="0" hangingPunct="1">
              <a:spcBef>
                <a:spcPct val="20000"/>
              </a:spcBef>
              <a:buFont typeface="Arial"/>
              <a:buChar char="–"/>
              <a:defRPr sz="2700" b="0" i="1" kern="1200">
                <a:solidFill>
                  <a:schemeClr val="bg1"/>
                </a:solidFill>
                <a:latin typeface="Gill Sans SemiBold"/>
                <a:ea typeface="+mn-ea"/>
                <a:cs typeface="Lucida Grande"/>
              </a:defRPr>
            </a:lvl4pPr>
            <a:lvl5pPr marL="3657440" indent="-406382" algn="l" defTabSz="812764" rtl="0" eaLnBrk="1" latinLnBrk="0" hangingPunct="1">
              <a:spcBef>
                <a:spcPct val="20000"/>
              </a:spcBef>
              <a:buFont typeface="Arial"/>
              <a:buChar char="»"/>
              <a:defRPr sz="2100" b="0" i="1" kern="1200">
                <a:solidFill>
                  <a:schemeClr val="bg1"/>
                </a:solidFill>
                <a:latin typeface="Gill Sans SemiBold"/>
                <a:ea typeface="+mn-ea"/>
                <a:cs typeface="Lucida Grande"/>
              </a:defRPr>
            </a:lvl5pPr>
            <a:lvl6pPr marL="4470204" indent="-406382" algn="l" defTabSz="812764" rtl="0" eaLnBrk="1" latinLnBrk="0" hangingPunct="1">
              <a:spcBef>
                <a:spcPct val="20000"/>
              </a:spcBef>
              <a:buFont typeface="Arial"/>
              <a:buChar char="•"/>
              <a:defRPr sz="3600" kern="1200">
                <a:solidFill>
                  <a:schemeClr val="tx1"/>
                </a:solidFill>
                <a:latin typeface="+mn-lt"/>
                <a:ea typeface="+mn-ea"/>
                <a:cs typeface="+mn-cs"/>
              </a:defRPr>
            </a:lvl6pPr>
            <a:lvl7pPr marL="5282969" indent="-406382" algn="l" defTabSz="812764" rtl="0" eaLnBrk="1" latinLnBrk="0" hangingPunct="1">
              <a:spcBef>
                <a:spcPct val="20000"/>
              </a:spcBef>
              <a:buFont typeface="Arial"/>
              <a:buChar char="•"/>
              <a:defRPr sz="3600" kern="1200">
                <a:solidFill>
                  <a:schemeClr val="tx1"/>
                </a:solidFill>
                <a:latin typeface="+mn-lt"/>
                <a:ea typeface="+mn-ea"/>
                <a:cs typeface="+mn-cs"/>
              </a:defRPr>
            </a:lvl7pPr>
            <a:lvl8pPr marL="6095733" indent="-406382" algn="l" defTabSz="812764" rtl="0" eaLnBrk="1" latinLnBrk="0" hangingPunct="1">
              <a:spcBef>
                <a:spcPct val="20000"/>
              </a:spcBef>
              <a:buFont typeface="Arial"/>
              <a:buChar char="•"/>
              <a:defRPr sz="3600" kern="1200">
                <a:solidFill>
                  <a:schemeClr val="tx1"/>
                </a:solidFill>
                <a:latin typeface="+mn-lt"/>
                <a:ea typeface="+mn-ea"/>
                <a:cs typeface="+mn-cs"/>
              </a:defRPr>
            </a:lvl8pPr>
            <a:lvl9pPr marL="6908498" indent="-406382" algn="l" defTabSz="812764" rtl="0" eaLnBrk="1" latinLnBrk="0" hangingPunct="1">
              <a:spcBef>
                <a:spcPct val="20000"/>
              </a:spcBef>
              <a:buFont typeface="Arial"/>
              <a:buChar char="•"/>
              <a:defRPr sz="3600" kern="1200">
                <a:solidFill>
                  <a:schemeClr val="tx1"/>
                </a:solidFill>
                <a:latin typeface="+mn-lt"/>
                <a:ea typeface="+mn-ea"/>
                <a:cs typeface="+mn-cs"/>
              </a:defRPr>
            </a:lvl9pPr>
          </a:lstStyle>
          <a:p>
            <a:pPr marL="1104900" indent="-787400">
              <a:lnSpc>
                <a:spcPct val="150000"/>
              </a:lnSpc>
              <a:spcBef>
                <a:spcPts val="0"/>
              </a:spcBef>
              <a:buClr>
                <a:schemeClr val="lt1"/>
              </a:buClr>
              <a:buSzPct val="171000"/>
              <a:buFont typeface="Cabin"/>
              <a:buChar char="•"/>
            </a:pPr>
            <a:r>
              <a:rPr lang="es-MX" sz="3600" dirty="0">
                <a:solidFill>
                  <a:schemeClr val="lt1"/>
                </a:solidFill>
                <a:latin typeface="Arial" charset="0"/>
                <a:ea typeface="Arial" charset="0"/>
                <a:cs typeface="Arial" charset="0"/>
                <a:sym typeface="Cabin"/>
              </a:rPr>
              <a:t>IMAP (143/220/993) – Recuperación de Email</a:t>
            </a:r>
          </a:p>
          <a:p>
            <a:pPr marL="1104900" indent="-787400">
              <a:lnSpc>
                <a:spcPct val="150000"/>
              </a:lnSpc>
              <a:spcBef>
                <a:spcPts val="0"/>
              </a:spcBef>
              <a:buClr>
                <a:schemeClr val="lt1"/>
              </a:buClr>
              <a:buSzPct val="171000"/>
              <a:buFont typeface="Cabin"/>
              <a:buChar char="•"/>
            </a:pPr>
            <a:r>
              <a:rPr lang="es-MX" sz="3600" dirty="0">
                <a:solidFill>
                  <a:schemeClr val="lt1"/>
                </a:solidFill>
                <a:latin typeface="Arial" charset="0"/>
                <a:ea typeface="Arial" charset="0"/>
                <a:cs typeface="Arial" charset="0"/>
                <a:sym typeface="Cabin"/>
              </a:rPr>
              <a:t>POP (109/110) – Recuperación de Email</a:t>
            </a:r>
          </a:p>
          <a:p>
            <a:pPr marL="1104900" indent="-787400">
              <a:lnSpc>
                <a:spcPct val="150000"/>
              </a:lnSpc>
              <a:spcBef>
                <a:spcPts val="0"/>
              </a:spcBef>
              <a:buClr>
                <a:schemeClr val="lt1"/>
              </a:buClr>
              <a:buSzPct val="171000"/>
              <a:buFont typeface="Cabin"/>
              <a:buChar char="•"/>
            </a:pPr>
            <a:r>
              <a:rPr lang="es-MX" sz="3600" dirty="0">
                <a:solidFill>
                  <a:schemeClr val="lt1"/>
                </a:solidFill>
                <a:latin typeface="Arial" charset="0"/>
                <a:ea typeface="Arial" charset="0"/>
                <a:cs typeface="Arial" charset="0"/>
                <a:sym typeface="Cabin"/>
              </a:rPr>
              <a:t>DNS (53) – Nombre de dominio</a:t>
            </a:r>
          </a:p>
          <a:p>
            <a:pPr marL="1104900" indent="-787400">
              <a:lnSpc>
                <a:spcPct val="150000"/>
              </a:lnSpc>
              <a:spcBef>
                <a:spcPts val="0"/>
              </a:spcBef>
              <a:buClr>
                <a:schemeClr val="lt1"/>
              </a:buClr>
              <a:buSzPct val="171000"/>
              <a:buFont typeface="Cabin"/>
              <a:buChar char="•"/>
            </a:pPr>
            <a:r>
              <a:rPr lang="es-MX" sz="3600" dirty="0">
                <a:solidFill>
                  <a:schemeClr val="lt1"/>
                </a:solidFill>
                <a:latin typeface="Arial" charset="0"/>
                <a:ea typeface="Arial" charset="0"/>
                <a:cs typeface="Arial" charset="0"/>
                <a:sym typeface="Cabin"/>
              </a:rPr>
              <a:t>FTP (21) – Transferencia de Archivos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50" y="730250"/>
            <a:ext cx="9576360" cy="7442200"/>
          </a:xfrm>
          <a:prstGeom prst="rect">
            <a:avLst/>
          </a:prstGeom>
        </p:spPr>
      </p:pic>
      <p:sp>
        <p:nvSpPr>
          <p:cNvPr id="404" name="Shape 404"/>
          <p:cNvSpPr txBox="1"/>
          <p:nvPr/>
        </p:nvSpPr>
        <p:spPr>
          <a:xfrm>
            <a:off x="10446310" y="2876550"/>
            <a:ext cx="5318125" cy="28575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A </a:t>
            </a:r>
            <a:r>
              <a:rPr lang="en-US" sz="3600" u="none" strike="noStrike" cap="none" dirty="0" err="1">
                <a:solidFill>
                  <a:srgbClr val="00FF00"/>
                </a:solidFill>
                <a:latin typeface="Arial" charset="0"/>
                <a:ea typeface="Arial" charset="0"/>
                <a:cs typeface="Arial" charset="0"/>
                <a:sym typeface="Cabin"/>
              </a:rPr>
              <a:t>veces</a:t>
            </a:r>
            <a:r>
              <a:rPr lang="en-US" sz="3600" u="none" strike="noStrike" cap="none" dirty="0">
                <a:solidFill>
                  <a:srgbClr val="00FF00"/>
                </a:solidFill>
                <a:latin typeface="Arial" charset="0"/>
                <a:ea typeface="Arial" charset="0"/>
                <a:cs typeface="Arial" charset="0"/>
                <a:sym typeface="Cabin"/>
              </a:rPr>
              <a:t> </a:t>
            </a:r>
            <a:r>
              <a:rPr lang="en-US" sz="3600" u="none" strike="noStrike" cap="none" dirty="0" err="1">
                <a:solidFill>
                  <a:srgbClr val="00FF00"/>
                </a:solidFill>
                <a:latin typeface="Arial" charset="0"/>
                <a:ea typeface="Arial" charset="0"/>
                <a:cs typeface="Arial" charset="0"/>
                <a:sym typeface="Cabin"/>
              </a:rPr>
              <a:t>vemos</a:t>
            </a:r>
            <a:r>
              <a:rPr lang="en-US" sz="3600" u="none" strike="noStrike" cap="none" dirty="0">
                <a:solidFill>
                  <a:srgbClr val="00FF00"/>
                </a:solidFill>
                <a:latin typeface="Arial" charset="0"/>
                <a:ea typeface="Arial" charset="0"/>
                <a:cs typeface="Arial" charset="0"/>
                <a:sym typeface="Cabin"/>
              </a:rPr>
              <a:t> el </a:t>
            </a:r>
            <a:r>
              <a:rPr lang="en-US" sz="3600" u="none" strike="noStrike" cap="none" dirty="0" err="1">
                <a:solidFill>
                  <a:srgbClr val="00FF00"/>
                </a:solidFill>
                <a:latin typeface="Arial" charset="0"/>
                <a:ea typeface="Arial" charset="0"/>
                <a:cs typeface="Arial" charset="0"/>
                <a:sym typeface="Cabin"/>
              </a:rPr>
              <a:t>número</a:t>
            </a:r>
            <a:r>
              <a:rPr lang="en-US" sz="3600" u="none" strike="noStrike" cap="none" dirty="0">
                <a:solidFill>
                  <a:srgbClr val="00FF00"/>
                </a:solidFill>
                <a:latin typeface="Arial" charset="0"/>
                <a:ea typeface="Arial" charset="0"/>
                <a:cs typeface="Arial" charset="0"/>
                <a:sym typeface="Cabin"/>
              </a:rPr>
              <a:t> de </a:t>
            </a:r>
            <a:r>
              <a:rPr lang="en-US" sz="3600" u="none" strike="noStrike" cap="none" dirty="0" err="1">
                <a:solidFill>
                  <a:srgbClr val="00FF00"/>
                </a:solidFill>
                <a:latin typeface="Arial" charset="0"/>
                <a:ea typeface="Arial" charset="0"/>
                <a:cs typeface="Arial" charset="0"/>
                <a:sym typeface="Cabin"/>
              </a:rPr>
              <a:t>puerto</a:t>
            </a:r>
            <a:r>
              <a:rPr lang="en-US" sz="3600" u="none" strike="noStrike" cap="none" dirty="0">
                <a:solidFill>
                  <a:srgbClr val="00FF00"/>
                </a:solidFill>
                <a:latin typeface="Arial" charset="0"/>
                <a:ea typeface="Arial" charset="0"/>
                <a:cs typeface="Arial" charset="0"/>
                <a:sym typeface="Cabin"/>
              </a:rPr>
              <a:t> </a:t>
            </a:r>
            <a:r>
              <a:rPr lang="en-US" sz="3600" u="none" strike="noStrike" cap="none" dirty="0" err="1">
                <a:solidFill>
                  <a:srgbClr val="00FF00"/>
                </a:solidFill>
                <a:latin typeface="Arial" charset="0"/>
                <a:ea typeface="Arial" charset="0"/>
                <a:cs typeface="Arial" charset="0"/>
                <a:sym typeface="Cabin"/>
              </a:rPr>
              <a:t>en</a:t>
            </a:r>
            <a:r>
              <a:rPr lang="en-US" sz="3600" u="none" strike="noStrike" cap="none" dirty="0">
                <a:solidFill>
                  <a:srgbClr val="00FF00"/>
                </a:solidFill>
                <a:latin typeface="Arial" charset="0"/>
                <a:ea typeface="Arial" charset="0"/>
                <a:cs typeface="Arial" charset="0"/>
                <a:sym typeface="Cabin"/>
              </a:rPr>
              <a:t> la URL </a:t>
            </a:r>
            <a:r>
              <a:rPr lang="en-US" sz="3600" u="none" strike="noStrike" cap="none" dirty="0" err="1">
                <a:solidFill>
                  <a:srgbClr val="00FF00"/>
                </a:solidFill>
                <a:latin typeface="Arial" charset="0"/>
                <a:ea typeface="Arial" charset="0"/>
                <a:cs typeface="Arial" charset="0"/>
                <a:sym typeface="Cabin"/>
              </a:rPr>
              <a:t>si</a:t>
            </a:r>
            <a:r>
              <a:rPr lang="en-US" sz="3600" u="none" strike="noStrike" cap="none" dirty="0">
                <a:solidFill>
                  <a:srgbClr val="00FF00"/>
                </a:solidFill>
                <a:latin typeface="Arial" charset="0"/>
                <a:ea typeface="Arial" charset="0"/>
                <a:cs typeface="Arial" charset="0"/>
                <a:sym typeface="Cabin"/>
              </a:rPr>
              <a:t> el </a:t>
            </a:r>
            <a:r>
              <a:rPr lang="en-US" sz="3600" u="none" strike="noStrike" cap="none" dirty="0" err="1">
                <a:solidFill>
                  <a:srgbClr val="00FF00"/>
                </a:solidFill>
                <a:latin typeface="Arial" charset="0"/>
                <a:ea typeface="Arial" charset="0"/>
                <a:cs typeface="Arial" charset="0"/>
                <a:sym typeface="Cabin"/>
              </a:rPr>
              <a:t>servidor</a:t>
            </a:r>
            <a:r>
              <a:rPr lang="en-US" sz="3600" u="none" strike="noStrike" cap="none" dirty="0">
                <a:solidFill>
                  <a:srgbClr val="00FF00"/>
                </a:solidFill>
                <a:latin typeface="Arial" charset="0"/>
                <a:ea typeface="Arial" charset="0"/>
                <a:cs typeface="Arial" charset="0"/>
                <a:sym typeface="Cabin"/>
              </a:rPr>
              <a:t> web </a:t>
            </a:r>
            <a:r>
              <a:rPr lang="en-US" sz="3600" u="none" strike="noStrike" cap="none" dirty="0" err="1">
                <a:solidFill>
                  <a:srgbClr val="00FF00"/>
                </a:solidFill>
                <a:latin typeface="Arial" charset="0"/>
                <a:ea typeface="Arial" charset="0"/>
                <a:cs typeface="Arial" charset="0"/>
                <a:sym typeface="Cabin"/>
              </a:rPr>
              <a:t>está</a:t>
            </a:r>
            <a:r>
              <a:rPr lang="en-US" sz="3600" u="none" strike="noStrike" cap="none" dirty="0">
                <a:solidFill>
                  <a:srgbClr val="00FF00"/>
                </a:solidFill>
                <a:latin typeface="Arial" charset="0"/>
                <a:ea typeface="Arial" charset="0"/>
                <a:cs typeface="Arial" charset="0"/>
                <a:sym typeface="Cabin"/>
              </a:rPr>
              <a:t> </a:t>
            </a:r>
            <a:r>
              <a:rPr lang="en-US" sz="3600" u="none" strike="noStrike" cap="none" dirty="0" err="1">
                <a:solidFill>
                  <a:srgbClr val="00FF00"/>
                </a:solidFill>
                <a:latin typeface="Arial" charset="0"/>
                <a:ea typeface="Arial" charset="0"/>
                <a:cs typeface="Arial" charset="0"/>
                <a:sym typeface="Cabin"/>
              </a:rPr>
              <a:t>corriendo</a:t>
            </a:r>
            <a:r>
              <a:rPr lang="en-US" sz="3600" u="none" strike="noStrike" cap="none" dirty="0">
                <a:solidFill>
                  <a:srgbClr val="00FF00"/>
                </a:solidFill>
                <a:latin typeface="Arial" charset="0"/>
                <a:ea typeface="Arial" charset="0"/>
                <a:cs typeface="Arial" charset="0"/>
                <a:sym typeface="Cabin"/>
              </a:rPr>
              <a:t> </a:t>
            </a:r>
            <a:r>
              <a:rPr lang="en-US" sz="3600" u="none" strike="noStrike" cap="none" dirty="0" err="1">
                <a:solidFill>
                  <a:srgbClr val="00FF00"/>
                </a:solidFill>
                <a:latin typeface="Arial" charset="0"/>
                <a:ea typeface="Arial" charset="0"/>
                <a:cs typeface="Arial" charset="0"/>
                <a:sym typeface="Cabin"/>
              </a:rPr>
              <a:t>en</a:t>
            </a:r>
            <a:r>
              <a:rPr lang="en-US" sz="3600" u="none" strike="noStrike" cap="none" dirty="0">
                <a:solidFill>
                  <a:srgbClr val="00FF00"/>
                </a:solidFill>
                <a:latin typeface="Arial" charset="0"/>
                <a:ea typeface="Arial" charset="0"/>
                <a:cs typeface="Arial" charset="0"/>
                <a:sym typeface="Cabin"/>
              </a:rPr>
              <a:t> un </a:t>
            </a:r>
            <a:r>
              <a:rPr lang="en-US" sz="3600" u="none" strike="noStrike" cap="none" dirty="0" err="1">
                <a:solidFill>
                  <a:srgbClr val="00FF00"/>
                </a:solidFill>
                <a:latin typeface="Arial" charset="0"/>
                <a:ea typeface="Arial" charset="0"/>
                <a:cs typeface="Arial" charset="0"/>
                <a:sym typeface="Cabin"/>
              </a:rPr>
              <a:t>puerto</a:t>
            </a:r>
            <a:r>
              <a:rPr lang="en-US" sz="3600" u="none" strike="noStrike" cap="none" dirty="0">
                <a:solidFill>
                  <a:srgbClr val="00FF00"/>
                </a:solidFill>
                <a:latin typeface="Arial" charset="0"/>
                <a:ea typeface="Arial" charset="0"/>
                <a:cs typeface="Arial" charset="0"/>
                <a:sym typeface="Cabin"/>
              </a:rPr>
              <a:t> “no-</a:t>
            </a:r>
            <a:r>
              <a:rPr lang="en-US" sz="3600" u="none" strike="noStrike" cap="none" dirty="0" err="1">
                <a:solidFill>
                  <a:srgbClr val="00FF00"/>
                </a:solidFill>
                <a:latin typeface="Arial" charset="0"/>
                <a:ea typeface="Arial" charset="0"/>
                <a:cs typeface="Arial" charset="0"/>
                <a:sym typeface="Cabin"/>
              </a:rPr>
              <a:t>estándar</a:t>
            </a:r>
            <a:r>
              <a:rPr lang="en-US" sz="3600" u="none" strike="noStrike" cap="none" dirty="0">
                <a:solidFill>
                  <a:srgbClr val="00FF00"/>
                </a:solidFill>
                <a:latin typeface="Arial" charset="0"/>
                <a:ea typeface="Arial" charset="0"/>
                <a:cs typeface="Arial" charset="0"/>
                <a:sym typeface="Cabin"/>
              </a:rPr>
              <a:t>”.</a:t>
            </a:r>
          </a:p>
        </p:txBody>
      </p:sp>
      <p:cxnSp>
        <p:nvCxnSpPr>
          <p:cNvPr id="6" name="Straight Arrow Connector 5"/>
          <p:cNvCxnSpPr/>
          <p:nvPr/>
        </p:nvCxnSpPr>
        <p:spPr>
          <a:xfrm flipH="1" flipV="1">
            <a:off x="4381500" y="1879600"/>
            <a:ext cx="1829080" cy="2571750"/>
          </a:xfrm>
          <a:prstGeom prst="straightConnector1">
            <a:avLst/>
          </a:prstGeom>
          <a:ln w="63500">
            <a:solidFill>
              <a:srgbClr val="00FA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071215_powerpoint_template_b">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1426</TotalTime>
  <Words>3627</Words>
  <Application>Microsoft Office PowerPoint</Application>
  <PresentationFormat>Custom</PresentationFormat>
  <Paragraphs>491</Paragraphs>
  <Slides>62</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Arial Regular</vt:lpstr>
      <vt:lpstr>Cabin</vt:lpstr>
      <vt:lpstr>Courier</vt:lpstr>
      <vt:lpstr>Courier New</vt:lpstr>
      <vt:lpstr>Gill Sans</vt:lpstr>
      <vt:lpstr>Gill Sans SemiBold</vt:lpstr>
      <vt:lpstr>Lucida Grande</vt:lpstr>
      <vt:lpstr>Times New Roman</vt:lpstr>
      <vt:lpstr>071215_powerpoint_template_b</vt:lpstr>
      <vt:lpstr>Programas en Red</vt:lpstr>
      <vt:lpstr>Un Libro Gratis acerca de Arquitectura de Redes</vt:lpstr>
      <vt:lpstr>Protocolo de Control de Transmisión (TCP)</vt:lpstr>
      <vt:lpstr>PowerPoint Presentation</vt:lpstr>
      <vt:lpstr>Conexiones TCP / Sockets</vt:lpstr>
      <vt:lpstr>Números de Puerto TCP</vt:lpstr>
      <vt:lpstr>PowerPoint Presentation</vt:lpstr>
      <vt:lpstr>Puertos TCP Comunes</vt:lpstr>
      <vt:lpstr>PowerPoint Presentation</vt:lpstr>
      <vt:lpstr>Sockets en Python</vt:lpstr>
      <vt:lpstr>PowerPoint Presentation</vt:lpstr>
      <vt:lpstr>Protocolos de Aplicación</vt:lpstr>
      <vt:lpstr>Protocolos de Aplicación</vt:lpstr>
      <vt:lpstr>HTTP – Protocolo de Transferencia de Hypertexto</vt:lpstr>
      <vt:lpstr>HTTP</vt:lpstr>
      <vt:lpstr>¿Qué es un Protocolo?</vt:lpstr>
      <vt:lpstr>PowerPoint Presentation</vt:lpstr>
      <vt:lpstr>Obteniendo Datos desde El Servidor</vt:lpstr>
      <vt:lpstr>PowerPoint Presentation</vt:lpstr>
      <vt:lpstr>PowerPoint Presentation</vt:lpstr>
      <vt:lpstr>PowerPoint Presentation</vt:lpstr>
      <vt:lpstr>PowerPoint Presentation</vt:lpstr>
      <vt:lpstr>PowerPoint Presentation</vt:lpstr>
      <vt:lpstr>PowerPoint Presentation</vt:lpstr>
      <vt:lpstr>Estándares de Internet</vt:lpstr>
      <vt:lpstr>PowerPoint Presentation</vt:lpstr>
      <vt:lpstr>PowerPoint Presentation</vt:lpstr>
      <vt:lpstr>Haciendo una solicitud HTTP</vt:lpstr>
      <vt:lpstr>PowerPoint Presentation</vt:lpstr>
      <vt:lpstr>Hacking preciso en las Películas</vt:lpstr>
      <vt:lpstr>¡Vamos Escribiendo un Navegador Web!</vt:lpstr>
      <vt:lpstr>Una Solicitud HTTP en Python</vt:lpstr>
      <vt:lpstr>PowerPoint Presentation</vt:lpstr>
      <vt:lpstr>Acerca de Caracteres y Cadenas…</vt:lpstr>
      <vt:lpstr>ASCII</vt:lpstr>
      <vt:lpstr>Representando Cadenas Sencillas</vt:lpstr>
      <vt:lpstr>ASCII</vt:lpstr>
      <vt:lpstr>PowerPoint Presentation</vt:lpstr>
      <vt:lpstr>Caracteres Multi-Bytes</vt:lpstr>
      <vt:lpstr>Dos Tipos de Cadenas en Python</vt:lpstr>
      <vt:lpstr>Python 2 versus Python 3</vt:lpstr>
      <vt:lpstr>Python 3 y Unicode</vt:lpstr>
      <vt:lpstr>Cadenas de Python a Bytes</vt:lpstr>
      <vt:lpstr>Una solicitud HTTP en Python</vt:lpstr>
      <vt:lpstr>PowerPoint Presentation</vt:lpstr>
      <vt:lpstr>PowerPoint Presentation</vt:lpstr>
      <vt:lpstr>Haciendo HTTP Más Facil Con urllib</vt:lpstr>
      <vt:lpstr>Usando urllib en Python</vt:lpstr>
      <vt:lpstr>PowerPoint Presentation</vt:lpstr>
      <vt:lpstr>Como un Archivo...</vt:lpstr>
      <vt:lpstr>Leyendo Páginas Web</vt:lpstr>
      <vt:lpstr>Siguiendo Links</vt:lpstr>
      <vt:lpstr>¿Las Primeras Líneas de Código de Google?</vt:lpstr>
      <vt:lpstr>Analizando HTML  (conocido como Raspado Web, o Web Scrapping en inglés)</vt:lpstr>
      <vt:lpstr>¿Qué es el Raspado Web?</vt:lpstr>
      <vt:lpstr>¿Por qué hacer Raspado?</vt:lpstr>
      <vt:lpstr>Rascando Páginas Web</vt:lpstr>
      <vt:lpstr>El Camino Fácil - Beautiful Soup</vt:lpstr>
      <vt:lpstr>Instalación de BeautifulSoup</vt:lpstr>
      <vt:lpstr>PowerPoint Presentation</vt:lpstr>
      <vt:lpstr>Resumen</vt:lpstr>
      <vt:lpstr>Agradecimientos / Contribuciones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Networked Programs</dc:title>
  <cp:lastModifiedBy>Juan Carlos Pérez Castellanos</cp:lastModifiedBy>
  <cp:revision>74</cp:revision>
  <dcterms:modified xsi:type="dcterms:W3CDTF">2020-06-20T20:01:01Z</dcterms:modified>
</cp:coreProperties>
</file>