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90" r:id="rId2"/>
  </p:sldMasterIdLst>
  <p:notesMasterIdLst>
    <p:notesMasterId r:id="rId50"/>
  </p:notesMasterIdLst>
  <p:sldIdLst>
    <p:sldId id="256" r:id="rId3"/>
    <p:sldId id="257" r:id="rId4"/>
    <p:sldId id="258" r:id="rId5"/>
    <p:sldId id="259" r:id="rId6"/>
    <p:sldId id="260" r:id="rId7"/>
    <p:sldId id="302" r:id="rId8"/>
    <p:sldId id="262" r:id="rId9"/>
    <p:sldId id="263" r:id="rId10"/>
    <p:sldId id="266" r:id="rId11"/>
    <p:sldId id="267" r:id="rId12"/>
    <p:sldId id="315" r:id="rId13"/>
    <p:sldId id="269" r:id="rId14"/>
    <p:sldId id="270" r:id="rId15"/>
    <p:sldId id="271" r:id="rId16"/>
    <p:sldId id="273" r:id="rId17"/>
    <p:sldId id="274" r:id="rId18"/>
    <p:sldId id="308" r:id="rId19"/>
    <p:sldId id="275" r:id="rId20"/>
    <p:sldId id="276" r:id="rId21"/>
    <p:sldId id="305" r:id="rId22"/>
    <p:sldId id="309" r:id="rId23"/>
    <p:sldId id="310" r:id="rId24"/>
    <p:sldId id="280" r:id="rId25"/>
    <p:sldId id="281" r:id="rId26"/>
    <p:sldId id="283" r:id="rId27"/>
    <p:sldId id="282" r:id="rId28"/>
    <p:sldId id="284" r:id="rId29"/>
    <p:sldId id="285" r:id="rId30"/>
    <p:sldId id="286" r:id="rId31"/>
    <p:sldId id="287" r:id="rId32"/>
    <p:sldId id="288" r:id="rId33"/>
    <p:sldId id="289" r:id="rId34"/>
    <p:sldId id="290" r:id="rId35"/>
    <p:sldId id="311" r:id="rId36"/>
    <p:sldId id="312" r:id="rId37"/>
    <p:sldId id="291" r:id="rId38"/>
    <p:sldId id="313" r:id="rId39"/>
    <p:sldId id="293" r:id="rId40"/>
    <p:sldId id="294" r:id="rId41"/>
    <p:sldId id="295" r:id="rId42"/>
    <p:sldId id="296" r:id="rId43"/>
    <p:sldId id="306" r:id="rId44"/>
    <p:sldId id="307" r:id="rId45"/>
    <p:sldId id="299" r:id="rId46"/>
    <p:sldId id="300" r:id="rId47"/>
    <p:sldId id="314" r:id="rId48"/>
    <p:sldId id="304" r:id="rId4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a:srgbClr val="FF9300"/>
    <a:srgbClr val="FF40FF"/>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0"/>
    <p:restoredTop sz="93934"/>
  </p:normalViewPr>
  <p:slideViewPr>
    <p:cSldViewPr snapToGrid="0" snapToObjects="1">
      <p:cViewPr varScale="1">
        <p:scale>
          <a:sx n="107" d="100"/>
          <a:sy n="107" d="100"/>
        </p:scale>
        <p:origin x="92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634674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r>
              <a:rPr lang="en-US" dirty="0">
                <a:solidFill>
                  <a:schemeClr val="dk2"/>
                </a:solidFill>
              </a:rPr>
              <a:t>Note from Chuck.  If you are using these materials, you can remove the UM logo and replace it with your own, but please retain the CC-BY logo on the first page as well as the acknowledgement page(s) at the end.</a:t>
            </a: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17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8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7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98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2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1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40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97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37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9012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49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22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143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03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367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35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392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24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393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665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279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3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330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45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123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8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552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832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699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932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6" name="Shape 4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253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79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23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0496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503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926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571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570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428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52953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55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03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0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66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70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
        <p:nvSpPr>
          <p:cNvPr id="40" name="Shape 40"/>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192881" lvl="0" indent="-192881" algn="ctr" rtl="0">
              <a:spcBef>
                <a:spcPts val="0"/>
              </a:spcBef>
              <a:spcAft>
                <a:spcPts val="0"/>
              </a:spcAft>
              <a:defRPr/>
            </a:lvl1pPr>
            <a:lvl2pPr marL="417909" lvl="1" indent="-160734" algn="ctr" rtl="0">
              <a:spcBef>
                <a:spcPts val="0"/>
              </a:spcBef>
              <a:spcAft>
                <a:spcPts val="0"/>
              </a:spcAft>
              <a:defRPr/>
            </a:lvl2pPr>
            <a:lvl3pPr marL="642938" lvl="2" indent="-128588" algn="ctr" rtl="0">
              <a:spcBef>
                <a:spcPts val="0"/>
              </a:spcBef>
              <a:spcAft>
                <a:spcPts val="0"/>
              </a:spcAft>
              <a:defRPr/>
            </a:lvl3pPr>
            <a:lvl4pPr marL="900113" lvl="3" indent="-128588" algn="ctr" rtl="0">
              <a:spcBef>
                <a:spcPts val="0"/>
              </a:spcBef>
              <a:spcAft>
                <a:spcPts val="0"/>
              </a:spcAft>
              <a:defRPr/>
            </a:lvl4pPr>
            <a:lvl5pPr marL="1157288" lvl="4" indent="-128588"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31931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18368"/>
            <a:ext cx="8229600" cy="689722"/>
          </a:xfrm>
          <a:prstGeom prst="rect">
            <a:avLst/>
          </a:prstGeom>
        </p:spPr>
        <p:txBody>
          <a:bodyPr lIns="162553" tIns="81276" rIns="162553" bIns="81276"/>
          <a:lstStyle>
            <a:lvl1pPr>
              <a:defRPr sz="2981" b="1" i="0" cap="none">
                <a:solidFill>
                  <a:schemeClr val="bg1"/>
                </a:solidFill>
                <a:latin typeface="Gill Sans SemiBold"/>
                <a:cs typeface="Lucida Grande"/>
              </a:defRPr>
            </a:lvl1pPr>
          </a:lstStyle>
          <a:p>
            <a:r>
              <a:rPr lang="en-US"/>
              <a:t>Click to edit Master title style</a:t>
            </a:r>
            <a:endParaRPr lang="en-US" dirty="0"/>
          </a:p>
        </p:txBody>
      </p:sp>
    </p:spTree>
    <p:extLst>
      <p:ext uri="{BB962C8B-B14F-4D97-AF65-F5344CB8AC3E}">
        <p14:creationId xmlns:p14="http://schemas.microsoft.com/office/powerpoint/2010/main" val="403710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16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00047"/>
            <a:ext cx="3008313" cy="696593"/>
          </a:xfrm>
          <a:prstGeom prst="rect">
            <a:avLst/>
          </a:prstGeom>
        </p:spPr>
        <p:txBody>
          <a:bodyPr lIns="162553" tIns="81276" rIns="162553" bIns="81276" anchor="b"/>
          <a:lstStyle>
            <a:lvl1pPr algn="l">
              <a:defRPr sz="1800" b="0" i="0">
                <a:solidFill>
                  <a:schemeClr val="bg1"/>
                </a:solidFill>
                <a:latin typeface="Gill Sans SemiBold"/>
                <a:cs typeface="Lucida Grande"/>
              </a:defRPr>
            </a:lvl1pPr>
          </a:lstStyle>
          <a:p>
            <a:r>
              <a:rPr lang="en-US"/>
              <a:t>Click to edit Master title style</a:t>
            </a:r>
            <a:endParaRPr lang="en-US" dirty="0"/>
          </a:p>
        </p:txBody>
      </p:sp>
      <p:sp>
        <p:nvSpPr>
          <p:cNvPr id="3" name="Content Placeholder 2"/>
          <p:cNvSpPr>
            <a:spLocks noGrp="1"/>
          </p:cNvSpPr>
          <p:nvPr>
            <p:ph idx="1"/>
          </p:nvPr>
        </p:nvSpPr>
        <p:spPr>
          <a:xfrm>
            <a:off x="3575050" y="500049"/>
            <a:ext cx="5111750" cy="4214891"/>
          </a:xfrm>
          <a:prstGeom prst="rect">
            <a:avLst/>
          </a:prstGeom>
        </p:spPr>
        <p:txBody>
          <a:bodyPr/>
          <a:lstStyle>
            <a:lvl1pPr>
              <a:defRPr sz="2813" b="0" i="0">
                <a:solidFill>
                  <a:srgbClr val="FDC227"/>
                </a:solidFill>
                <a:latin typeface="Gill Sans SemiBold"/>
                <a:cs typeface="Lucida Grande"/>
              </a:defRPr>
            </a:lvl1pPr>
            <a:lvl2pPr>
              <a:defRPr sz="2813" b="0" i="1">
                <a:latin typeface="Gill Sans SemiBold"/>
                <a:cs typeface="Lucida Grande"/>
              </a:defRPr>
            </a:lvl2pPr>
            <a:lvl3pPr>
              <a:defRPr sz="2419" b="0" i="1">
                <a:latin typeface="Gill Sans SemiBold"/>
                <a:cs typeface="Lucida Grande"/>
              </a:defRPr>
            </a:lvl3pPr>
            <a:lvl4pPr>
              <a:defRPr sz="2025" b="0" i="1">
                <a:latin typeface="Gill Sans SemiBold"/>
                <a:cs typeface="Lucida Grande"/>
              </a:defRPr>
            </a:lvl4pPr>
            <a:lvl5pPr>
              <a:defRPr sz="2025" b="0" i="1">
                <a:latin typeface="Gill Sans SemiBold"/>
                <a:cs typeface="Lucida Grande"/>
              </a:defRPr>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196643"/>
            <a:ext cx="3008313" cy="3518297"/>
          </a:xfrm>
          <a:prstGeom prst="rect">
            <a:avLst/>
          </a:prstGeom>
        </p:spPr>
        <p:txBody>
          <a:bodyPr/>
          <a:lstStyle>
            <a:lvl1pPr marL="0" indent="0">
              <a:buNone/>
              <a:defRPr sz="1406">
                <a:solidFill>
                  <a:schemeClr val="bg1"/>
                </a:solidFill>
              </a:defRPr>
            </a:lvl1pPr>
            <a:lvl2pPr marL="457180" indent="0">
              <a:buNone/>
              <a:defRPr sz="1181"/>
            </a:lvl2pPr>
            <a:lvl3pPr marL="914360" indent="0">
              <a:buNone/>
              <a:defRPr sz="1013"/>
            </a:lvl3pPr>
            <a:lvl4pPr marL="1371540" indent="0">
              <a:buNone/>
              <a:defRPr sz="900"/>
            </a:lvl4pPr>
            <a:lvl5pPr marL="1828720" indent="0">
              <a:buNone/>
              <a:defRPr sz="900"/>
            </a:lvl5pPr>
            <a:lvl6pPr marL="2285900" indent="0">
              <a:buNone/>
              <a:defRPr sz="900"/>
            </a:lvl6pPr>
            <a:lvl7pPr marL="2743080" indent="0">
              <a:buNone/>
              <a:defRPr sz="900"/>
            </a:lvl7pPr>
            <a:lvl8pPr marL="3200260" indent="0">
              <a:buNone/>
              <a:defRPr sz="900"/>
            </a:lvl8pPr>
            <a:lvl9pPr marL="3657440" indent="0">
              <a:buNone/>
              <a:defRPr sz="900"/>
            </a:lvl9pPr>
          </a:lstStyle>
          <a:p>
            <a:pPr lvl="0"/>
            <a:r>
              <a:rPr lang="en-US"/>
              <a:t>Click to edit Master text styles</a:t>
            </a:r>
          </a:p>
        </p:txBody>
      </p:sp>
    </p:spTree>
    <p:extLst>
      <p:ext uri="{BB962C8B-B14F-4D97-AF65-F5344CB8AC3E}">
        <p14:creationId xmlns:p14="http://schemas.microsoft.com/office/powerpoint/2010/main" val="26444499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lIns="162553" tIns="81276" rIns="162553" bIns="81276" anchor="b"/>
          <a:lstStyle>
            <a:lvl1pPr algn="l">
              <a:defRPr sz="2025" b="0">
                <a:solidFill>
                  <a:schemeClr val="bg1"/>
                </a:solidFill>
                <a:latin typeface="Gill Sans SemiBold"/>
                <a:cs typeface="Lucida Grande"/>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6"/>
            </a:lvl1pPr>
            <a:lvl2pPr marL="457180" indent="0">
              <a:buNone/>
              <a:defRPr sz="2813"/>
            </a:lvl2pPr>
            <a:lvl3pPr marL="914360" indent="0">
              <a:buNone/>
              <a:defRPr sz="2419"/>
            </a:lvl3pPr>
            <a:lvl4pPr marL="1371540" indent="0">
              <a:buNone/>
              <a:defRPr sz="2025"/>
            </a:lvl4pPr>
            <a:lvl5pPr marL="1828720" indent="0">
              <a:buNone/>
              <a:defRPr sz="2025"/>
            </a:lvl5pPr>
            <a:lvl6pPr marL="2285900" indent="0">
              <a:buNone/>
              <a:defRPr sz="2025"/>
            </a:lvl6pPr>
            <a:lvl7pPr marL="2743080" indent="0">
              <a:buNone/>
              <a:defRPr sz="2025"/>
            </a:lvl7pPr>
            <a:lvl8pPr marL="3200260" indent="0">
              <a:buNone/>
              <a:defRPr sz="2025"/>
            </a:lvl8pPr>
            <a:lvl9pPr marL="3657440" indent="0">
              <a:buNone/>
              <a:defRPr sz="2025"/>
            </a:lvl9pPr>
          </a:lstStyle>
          <a:p>
            <a:r>
              <a:rPr lang="en-US" dirty="0"/>
              <a:t>Drag picture to placeholder or click icon to add</a:t>
            </a:r>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6" b="0" i="0">
                <a:solidFill>
                  <a:schemeClr val="bg1"/>
                </a:solidFill>
                <a:latin typeface="Gill Sans SemiBold"/>
                <a:cs typeface="Lucida Grande"/>
              </a:defRPr>
            </a:lvl1pPr>
            <a:lvl2pPr marL="457180" indent="0">
              <a:buNone/>
              <a:defRPr sz="1181"/>
            </a:lvl2pPr>
            <a:lvl3pPr marL="914360" indent="0">
              <a:buNone/>
              <a:defRPr sz="1013"/>
            </a:lvl3pPr>
            <a:lvl4pPr marL="1371540" indent="0">
              <a:buNone/>
              <a:defRPr sz="900"/>
            </a:lvl4pPr>
            <a:lvl5pPr marL="1828720" indent="0">
              <a:buNone/>
              <a:defRPr sz="900"/>
            </a:lvl5pPr>
            <a:lvl6pPr marL="2285900" indent="0">
              <a:buNone/>
              <a:defRPr sz="900"/>
            </a:lvl6pPr>
            <a:lvl7pPr marL="2743080" indent="0">
              <a:buNone/>
              <a:defRPr sz="900"/>
            </a:lvl7pPr>
            <a:lvl8pPr marL="3200260" indent="0">
              <a:buNone/>
              <a:defRPr sz="900"/>
            </a:lvl8pPr>
            <a:lvl9pPr marL="3657440" indent="0">
              <a:buNone/>
              <a:defRPr sz="900"/>
            </a:lvl9pPr>
          </a:lstStyle>
          <a:p>
            <a:pPr lvl="0"/>
            <a:r>
              <a:rPr lang="en-US"/>
              <a:t>Click to edit Master text styles</a:t>
            </a:r>
          </a:p>
        </p:txBody>
      </p:sp>
    </p:spTree>
    <p:extLst>
      <p:ext uri="{BB962C8B-B14F-4D97-AF65-F5344CB8AC3E}">
        <p14:creationId xmlns:p14="http://schemas.microsoft.com/office/powerpoint/2010/main" val="11854298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432054"/>
            <a:ext cx="8229600" cy="768096"/>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111410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204"/>
        <p:cNvGrpSpPr/>
        <p:nvPr/>
      </p:nvGrpSpPr>
      <p:grpSpPr>
        <a:xfrm>
          <a:off x="0" y="0"/>
          <a:ext cx="0" cy="0"/>
          <a:chOff x="0" y="0"/>
          <a:chExt cx="0" cy="0"/>
        </a:xfrm>
      </p:grpSpPr>
    </p:spTree>
    <p:extLst>
      <p:ext uri="{BB962C8B-B14F-4D97-AF65-F5344CB8AC3E}">
        <p14:creationId xmlns:p14="http://schemas.microsoft.com/office/powerpoint/2010/main" val="207738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8967"/>
            <a:ext cx="7836750" cy="959727"/>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200385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42484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50081" y="444211"/>
            <a:ext cx="7836694" cy="984538"/>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424432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30010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28625"/>
            <a:ext cx="7836750" cy="100006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
        <p:nvSpPr>
          <p:cNvPr id="196" name="Shape 196"/>
          <p:cNvSpPr txBox="1">
            <a:spLocks noGrp="1"/>
          </p:cNvSpPr>
          <p:nvPr>
            <p:ph type="body" idx="1"/>
          </p:nvPr>
        </p:nvSpPr>
        <p:spPr>
          <a:xfrm>
            <a:off x="650081" y="1464469"/>
            <a:ext cx="7836750" cy="3207599"/>
          </a:xfrm>
          <a:prstGeom prst="rect">
            <a:avLst/>
          </a:prstGeom>
          <a:noFill/>
          <a:ln>
            <a:noFill/>
          </a:ln>
        </p:spPr>
        <p:txBody>
          <a:bodyPr lIns="91425" tIns="91425" rIns="91425" bIns="91425" anchor="t" anchorCtr="0"/>
          <a:lstStyle>
            <a:lvl1pPr marL="400050" lvl="0" indent="-80153" algn="l" rtl="0">
              <a:spcBef>
                <a:spcPts val="1969"/>
              </a:spcBef>
              <a:spcAft>
                <a:spcPts val="0"/>
              </a:spcAft>
              <a:buClr>
                <a:schemeClr val="lt1"/>
              </a:buClr>
              <a:buFont typeface="Cabin"/>
              <a:buChar char="•"/>
              <a:defRPr sz="3200"/>
            </a:lvl1pPr>
            <a:lvl2pPr marL="564356" lvl="1" indent="-80153" algn="l" rtl="0">
              <a:spcBef>
                <a:spcPts val="1969"/>
              </a:spcBef>
              <a:spcAft>
                <a:spcPts val="0"/>
              </a:spcAft>
              <a:buClr>
                <a:schemeClr val="lt1"/>
              </a:buClr>
              <a:buFont typeface="Cabin"/>
              <a:buChar char="•"/>
              <a:defRPr/>
            </a:lvl2pPr>
            <a:lvl3pPr marL="728663" lvl="2" indent="-80153" algn="l" rtl="0">
              <a:spcBef>
                <a:spcPts val="1969"/>
              </a:spcBef>
              <a:spcAft>
                <a:spcPts val="0"/>
              </a:spcAft>
              <a:buClr>
                <a:schemeClr val="lt1"/>
              </a:buClr>
              <a:buFont typeface="Cabin"/>
              <a:buChar char="•"/>
              <a:defRPr/>
            </a:lvl3pPr>
            <a:lvl4pPr marL="900113" lvl="3" indent="-80153" algn="l" rtl="0">
              <a:spcBef>
                <a:spcPts val="1969"/>
              </a:spcBef>
              <a:spcAft>
                <a:spcPts val="0"/>
              </a:spcAft>
              <a:buClr>
                <a:schemeClr val="lt1"/>
              </a:buClr>
              <a:buFont typeface="Cabin"/>
              <a:buChar char="•"/>
              <a:defRPr/>
            </a:lvl4pPr>
            <a:lvl5pPr marL="1064419" lvl="4" indent="-80153" algn="l" rtl="0">
              <a:spcBef>
                <a:spcPts val="1969"/>
              </a:spcBef>
              <a:spcAft>
                <a:spcPts val="0"/>
              </a:spcAft>
              <a:buClr>
                <a:schemeClr val="lt1"/>
              </a:buClr>
              <a:buFont typeface="Cabin"/>
              <a:buChar char="•"/>
              <a:defRPr/>
            </a:lvl5pPr>
            <a:lvl6pPr marL="1321594" lvl="5" indent="-80153" algn="l" rtl="0">
              <a:spcBef>
                <a:spcPts val="1969"/>
              </a:spcBef>
              <a:spcAft>
                <a:spcPts val="0"/>
              </a:spcAft>
              <a:buClr>
                <a:schemeClr val="lt1"/>
              </a:buClr>
              <a:buFont typeface="Cabin"/>
              <a:buChar char="•"/>
              <a:defRPr/>
            </a:lvl6pPr>
            <a:lvl7pPr marL="1578769" lvl="6" indent="-80153" algn="l" rtl="0">
              <a:spcBef>
                <a:spcPts val="1969"/>
              </a:spcBef>
              <a:spcAft>
                <a:spcPts val="0"/>
              </a:spcAft>
              <a:buClr>
                <a:schemeClr val="lt1"/>
              </a:buClr>
              <a:buFont typeface="Cabin"/>
              <a:buChar char="•"/>
              <a:defRPr/>
            </a:lvl7pPr>
            <a:lvl8pPr marL="1835944" lvl="7" indent="-80153" algn="l" rtl="0">
              <a:spcBef>
                <a:spcPts val="1969"/>
              </a:spcBef>
              <a:spcAft>
                <a:spcPts val="0"/>
              </a:spcAft>
              <a:buClr>
                <a:schemeClr val="lt1"/>
              </a:buClr>
              <a:buFont typeface="Cabin"/>
              <a:buChar char="•"/>
              <a:defRPr/>
            </a:lvl8pPr>
            <a:lvl9pPr marL="2093119" lvl="8" indent="-80153" algn="l" rtl="0">
              <a:spcBef>
                <a:spcPts val="1969"/>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003144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50081" y="444211"/>
            <a:ext cx="7836750" cy="98448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3375" b="0" i="0" u="none" strike="noStrike" cap="none">
                <a:solidFill>
                  <a:srgbClr val="FFFC00"/>
                </a:solidFill>
                <a:latin typeface="Arial"/>
                <a:ea typeface="Arial"/>
                <a:cs typeface="Arial"/>
                <a:sym typeface="Arial"/>
              </a:defRPr>
            </a:lvl1pPr>
            <a:lvl2pPr marL="0" marR="0" lvl="1" indent="0" algn="ctr" rtl="0">
              <a:spcBef>
                <a:spcPts val="0"/>
              </a:spcBef>
              <a:spcAft>
                <a:spcPts val="0"/>
              </a:spcAft>
              <a:buNone/>
              <a:defRPr sz="1013"/>
            </a:lvl2pPr>
            <a:lvl3pPr marL="0" marR="0" lvl="2" indent="0" algn="ctr" rtl="0">
              <a:spcBef>
                <a:spcPts val="0"/>
              </a:spcBef>
              <a:spcAft>
                <a:spcPts val="0"/>
              </a:spcAft>
              <a:buNone/>
              <a:defRPr sz="1013"/>
            </a:lvl3pPr>
            <a:lvl4pPr marL="0" marR="0" lvl="3" indent="0" algn="ctr" rtl="0">
              <a:spcBef>
                <a:spcPts val="0"/>
              </a:spcBef>
              <a:spcAft>
                <a:spcPts val="0"/>
              </a:spcAft>
              <a:buNone/>
              <a:defRPr sz="1013"/>
            </a:lvl4pPr>
            <a:lvl5pPr marL="0" marR="0" lvl="4" indent="0" algn="ctr" rtl="0">
              <a:spcBef>
                <a:spcPts val="0"/>
              </a:spcBef>
              <a:spcAft>
                <a:spcPts val="0"/>
              </a:spcAft>
              <a:buNone/>
              <a:defRPr sz="1013"/>
            </a:lvl5pPr>
            <a:lvl6pPr marL="257175" marR="0" lvl="5" indent="0" algn="ctr" rtl="0">
              <a:spcBef>
                <a:spcPts val="0"/>
              </a:spcBef>
              <a:spcAft>
                <a:spcPts val="0"/>
              </a:spcAft>
              <a:buNone/>
              <a:defRPr sz="1013"/>
            </a:lvl6pPr>
            <a:lvl7pPr marL="514350" marR="0" lvl="6" indent="0" algn="ctr" rtl="0">
              <a:spcBef>
                <a:spcPts val="0"/>
              </a:spcBef>
              <a:spcAft>
                <a:spcPts val="0"/>
              </a:spcAft>
              <a:buNone/>
              <a:defRPr sz="1013"/>
            </a:lvl7pPr>
            <a:lvl8pPr marL="771525" marR="0" lvl="7" indent="0" algn="ctr" rtl="0">
              <a:spcBef>
                <a:spcPts val="0"/>
              </a:spcBef>
              <a:spcAft>
                <a:spcPts val="0"/>
              </a:spcAft>
              <a:buNone/>
              <a:defRPr sz="1013"/>
            </a:lvl8pPr>
            <a:lvl9pPr marL="1028700" marR="0" lvl="8" indent="0" algn="ctr" rtl="0">
              <a:spcBef>
                <a:spcPts val="0"/>
              </a:spcBef>
              <a:spcAft>
                <a:spcPts val="0"/>
              </a:spcAft>
              <a:buNone/>
              <a:defRPr sz="1013"/>
            </a:lvl9pPr>
          </a:lstStyle>
          <a:p>
            <a:endParaRPr dirty="0"/>
          </a:p>
        </p:txBody>
      </p:sp>
    </p:spTree>
    <p:extLst>
      <p:ext uri="{BB962C8B-B14F-4D97-AF65-F5344CB8AC3E}">
        <p14:creationId xmlns:p14="http://schemas.microsoft.com/office/powerpoint/2010/main" val="823337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Shape 125"/>
        <p:cNvGrpSpPr/>
        <p:nvPr/>
      </p:nvGrpSpPr>
      <p:grpSpPr>
        <a:xfrm>
          <a:off x="0" y="0"/>
          <a:ext cx="0" cy="0"/>
          <a:chOff x="0" y="0"/>
          <a:chExt cx="0" cy="0"/>
        </a:xfrm>
      </p:grpSpPr>
    </p:spTree>
    <p:extLst>
      <p:ext uri="{BB962C8B-B14F-4D97-AF65-F5344CB8AC3E}">
        <p14:creationId xmlns:p14="http://schemas.microsoft.com/office/powerpoint/2010/main" val="3704070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50081" y="458093"/>
            <a:ext cx="7836750" cy="970601"/>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dirty="0"/>
          </a:p>
        </p:txBody>
      </p:sp>
    </p:spTree>
    <p:extLst>
      <p:ext uri="{BB962C8B-B14F-4D97-AF65-F5344CB8AC3E}">
        <p14:creationId xmlns:p14="http://schemas.microsoft.com/office/powerpoint/2010/main" val="3054856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600532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28625"/>
            <a:ext cx="7836750" cy="100006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584460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198940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28625"/>
            <a:ext cx="7836750" cy="100006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25094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28625"/>
            <a:ext cx="7836750" cy="100006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90121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35200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28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132" y="500185"/>
            <a:ext cx="8535737" cy="1537285"/>
          </a:xfrm>
          <a:prstGeom prst="rect">
            <a:avLst/>
          </a:prstGeom>
          <a:effectLst>
            <a:innerShdw blurRad="482600" dist="50800" dir="13500000">
              <a:srgbClr val="000000">
                <a:alpha val="37000"/>
              </a:srgbClr>
            </a:innerShdw>
          </a:effectLst>
          <a:scene3d>
            <a:camera prst="orthographicFront"/>
            <a:lightRig rig="threePt" dir="t"/>
          </a:scene3d>
          <a:sp3d>
            <a:bevelT w="139700" prst="cross"/>
          </a:sp3d>
        </p:spPr>
        <p:txBody>
          <a:bodyPr lIns="162553" tIns="81276" rIns="162553" bIns="81276"/>
          <a:lstStyle>
            <a:lvl1pPr>
              <a:defRPr sz="3488" b="1" i="0" cap="none">
                <a:solidFill>
                  <a:schemeClr val="bg1"/>
                </a:solidFill>
                <a:latin typeface="Gill Sans SemiBold"/>
                <a:cs typeface="Lucida Grande"/>
              </a:defRPr>
            </a:lvl1pPr>
          </a:lstStyle>
          <a:p>
            <a:r>
              <a:rPr lang="en-US"/>
              <a:t>Click to edit Master title style</a:t>
            </a:r>
            <a:endParaRPr lang="en-US" dirty="0"/>
          </a:p>
        </p:txBody>
      </p:sp>
      <p:sp>
        <p:nvSpPr>
          <p:cNvPr id="3" name="Subtitle 2"/>
          <p:cNvSpPr>
            <a:spLocks noGrp="1"/>
          </p:cNvSpPr>
          <p:nvPr>
            <p:ph type="subTitle" idx="1"/>
          </p:nvPr>
        </p:nvSpPr>
        <p:spPr>
          <a:xfrm>
            <a:off x="735264" y="2914650"/>
            <a:ext cx="7533105" cy="1314450"/>
          </a:xfrm>
          <a:prstGeom prst="rect">
            <a:avLst/>
          </a:prstGeom>
        </p:spPr>
        <p:txBody>
          <a:bodyPr>
            <a:normAutofit/>
          </a:bodyPr>
          <a:lstStyle>
            <a:lvl1pPr marL="0" indent="0" algn="ctr">
              <a:buNone/>
              <a:defRPr sz="3094" b="1" i="0" baseline="0">
                <a:solidFill>
                  <a:srgbClr val="FDC227"/>
                </a:solidFill>
                <a:effectLst>
                  <a:innerShdw blurRad="63500" dist="50800" dir="13500000">
                    <a:srgbClr val="000000">
                      <a:alpha val="9000"/>
                    </a:srgbClr>
                  </a:innerShdw>
                </a:effectLst>
                <a:latin typeface="Gill Sans SemiBold"/>
                <a:cs typeface="Georgia"/>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60" indent="0" algn="ctr">
              <a:buNone/>
              <a:defRPr>
                <a:solidFill>
                  <a:schemeClr val="tx1">
                    <a:tint val="75000"/>
                  </a:schemeClr>
                </a:solidFill>
              </a:defRPr>
            </a:lvl8pPr>
            <a:lvl9pPr marL="365744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84310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509110"/>
            <a:ext cx="8432800" cy="701843"/>
          </a:xfrm>
          <a:prstGeom prst="rect">
            <a:avLst/>
          </a:prstGeom>
        </p:spPr>
        <p:txBody>
          <a:bodyPr lIns="162553" tIns="81276" rIns="162553" bIns="81276"/>
          <a:lstStyle>
            <a:lvl1pPr>
              <a:defRPr sz="3488" b="1" i="0" cap="none" baseline="0">
                <a:solidFill>
                  <a:srgbClr val="FFCB05"/>
                </a:solidFill>
                <a:effectLst>
                  <a:innerShdw blurRad="63500" dist="50800" dir="13500000">
                    <a:srgbClr val="000000">
                      <a:alpha val="14000"/>
                    </a:srgbClr>
                  </a:innerShdw>
                </a:effectLst>
                <a:latin typeface="Gill Sans SemiBold"/>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457200" y="1392583"/>
            <a:ext cx="8229600" cy="3319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899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768684"/>
            <a:ext cx="8662737" cy="1021556"/>
          </a:xfrm>
          <a:prstGeom prst="rect">
            <a:avLst/>
          </a:prstGeom>
        </p:spPr>
        <p:txBody>
          <a:bodyPr lIns="162553" tIns="81276" rIns="162553" bIns="81276" anchor="t"/>
          <a:lstStyle>
            <a:lvl1pPr algn="ctr">
              <a:defRPr sz="3488" b="1" i="0" cap="none">
                <a:solidFill>
                  <a:schemeClr val="bg1"/>
                </a:solidFill>
                <a:latin typeface="Gill Sans SemiBold"/>
              </a:defRPr>
            </a:lvl1pPr>
          </a:lstStyle>
          <a:p>
            <a:r>
              <a:rPr lang="en-US"/>
              <a:t>Click to edit Master title style</a:t>
            </a:r>
            <a:endParaRPr lang="en-US" dirty="0"/>
          </a:p>
        </p:txBody>
      </p:sp>
      <p:sp>
        <p:nvSpPr>
          <p:cNvPr id="3" name="Text Placeholder 2"/>
          <p:cNvSpPr>
            <a:spLocks noGrp="1"/>
          </p:cNvSpPr>
          <p:nvPr>
            <p:ph type="body" idx="1"/>
          </p:nvPr>
        </p:nvSpPr>
        <p:spPr>
          <a:xfrm>
            <a:off x="722313" y="2767263"/>
            <a:ext cx="7772400" cy="537912"/>
          </a:xfrm>
          <a:prstGeom prst="rect">
            <a:avLst/>
          </a:prstGeom>
        </p:spPr>
        <p:txBody>
          <a:bodyPr anchor="b">
            <a:normAutofit/>
          </a:bodyPr>
          <a:lstStyle>
            <a:lvl1pPr marL="0" indent="0" algn="ctr">
              <a:buNone/>
              <a:defRPr sz="2419">
                <a:solidFill>
                  <a:srgbClr val="FDC227"/>
                </a:solidFill>
              </a:defRPr>
            </a:lvl1pPr>
            <a:lvl2pPr marL="457180" indent="0">
              <a:buNone/>
              <a:defRPr sz="1800">
                <a:solidFill>
                  <a:schemeClr val="tx1">
                    <a:tint val="75000"/>
                  </a:schemeClr>
                </a:solidFill>
              </a:defRPr>
            </a:lvl2pPr>
            <a:lvl3pPr marL="914360" indent="0">
              <a:buNone/>
              <a:defRPr sz="1575">
                <a:solidFill>
                  <a:schemeClr val="tx1">
                    <a:tint val="75000"/>
                  </a:schemeClr>
                </a:solidFill>
              </a:defRPr>
            </a:lvl3pPr>
            <a:lvl4pPr marL="1371540" indent="0">
              <a:buNone/>
              <a:defRPr sz="1406">
                <a:solidFill>
                  <a:schemeClr val="tx1">
                    <a:tint val="75000"/>
                  </a:schemeClr>
                </a:solidFill>
              </a:defRPr>
            </a:lvl4pPr>
            <a:lvl5pPr marL="1828720" indent="0">
              <a:buNone/>
              <a:defRPr sz="1406">
                <a:solidFill>
                  <a:schemeClr val="tx1">
                    <a:tint val="75000"/>
                  </a:schemeClr>
                </a:solidFill>
              </a:defRPr>
            </a:lvl5pPr>
            <a:lvl6pPr marL="2285900" indent="0">
              <a:buNone/>
              <a:defRPr sz="1406">
                <a:solidFill>
                  <a:schemeClr val="tx1">
                    <a:tint val="75000"/>
                  </a:schemeClr>
                </a:solidFill>
              </a:defRPr>
            </a:lvl6pPr>
            <a:lvl7pPr marL="2743080" indent="0">
              <a:buNone/>
              <a:defRPr sz="1406">
                <a:solidFill>
                  <a:schemeClr val="tx1">
                    <a:tint val="75000"/>
                  </a:schemeClr>
                </a:solidFill>
              </a:defRPr>
            </a:lvl7pPr>
            <a:lvl8pPr marL="3200260" indent="0">
              <a:buNone/>
              <a:defRPr sz="1406">
                <a:solidFill>
                  <a:schemeClr val="tx1">
                    <a:tint val="75000"/>
                  </a:schemeClr>
                </a:solidFill>
              </a:defRPr>
            </a:lvl8pPr>
            <a:lvl9pPr marL="3657440" indent="0">
              <a:buNone/>
              <a:defRPr sz="1406">
                <a:solidFill>
                  <a:schemeClr val="tx1">
                    <a:tint val="75000"/>
                  </a:schemeClr>
                </a:solidFill>
              </a:defRPr>
            </a:lvl9pPr>
          </a:lstStyle>
          <a:p>
            <a:pPr lvl="0"/>
            <a:r>
              <a:rPr lang="en-US"/>
              <a:t>Click to edit Master text styles</a:t>
            </a:r>
          </a:p>
        </p:txBody>
      </p:sp>
      <p:pic>
        <p:nvPicPr>
          <p:cNvPr id="4" name="Picture 3" descr="introhtml_SC_topbar.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b="92428"/>
          <a:stretch/>
        </p:blipFill>
        <p:spPr>
          <a:xfrm>
            <a:off x="0" y="6804"/>
            <a:ext cx="5143500" cy="219075"/>
          </a:xfrm>
          <a:prstGeom prst="rect">
            <a:avLst/>
          </a:prstGeom>
          <a:effectLst>
            <a:outerShdw blurRad="50800" dist="38100" dir="5400000" algn="t" rotWithShape="0">
              <a:prstClr val="black">
                <a:alpha val="40000"/>
              </a:prstClr>
            </a:outerShdw>
          </a:effectLst>
        </p:spPr>
      </p:pic>
      <p:sp>
        <p:nvSpPr>
          <p:cNvPr id="5" name="TextBox 4"/>
          <p:cNvSpPr txBox="1"/>
          <p:nvPr userDrawn="1"/>
        </p:nvSpPr>
        <p:spPr>
          <a:xfrm>
            <a:off x="47204" y="29779"/>
            <a:ext cx="1454698" cy="213585"/>
          </a:xfrm>
          <a:prstGeom prst="rect">
            <a:avLst/>
          </a:prstGeom>
          <a:noFill/>
        </p:spPr>
        <p:txBody>
          <a:bodyPr wrap="square" rtlCol="0">
            <a:spAutoFit/>
          </a:bodyPr>
          <a:lstStyle/>
          <a:p>
            <a:r>
              <a:rPr lang="en-US" sz="788" dirty="0">
                <a:solidFill>
                  <a:schemeClr val="bg1"/>
                </a:solidFill>
                <a:effectLst>
                  <a:outerShdw blurRad="50800" dist="38100" dir="2700000" algn="tl" rotWithShape="0">
                    <a:prstClr val="black">
                      <a:alpha val="40000"/>
                    </a:prstClr>
                  </a:outerShdw>
                </a:effectLst>
                <a:latin typeface="Lucida Grande"/>
                <a:cs typeface="Lucida Grande"/>
              </a:rPr>
              <a:t>LECTURE</a:t>
            </a:r>
            <a:r>
              <a:rPr lang="en-US" sz="788" baseline="0" dirty="0">
                <a:solidFill>
                  <a:schemeClr val="bg1"/>
                </a:solidFill>
                <a:effectLst>
                  <a:outerShdw blurRad="50800" dist="38100" dir="2700000" algn="tl" rotWithShape="0">
                    <a:prstClr val="black">
                      <a:alpha val="40000"/>
                    </a:prstClr>
                  </a:outerShdw>
                </a:effectLst>
                <a:latin typeface="Lucida Grande"/>
                <a:cs typeface="Lucida Grande"/>
              </a:rPr>
              <a:t> NAME</a:t>
            </a:r>
            <a:endParaRPr lang="en-US" sz="788" dirty="0">
              <a:solidFill>
                <a:schemeClr val="bg1"/>
              </a:solidFill>
              <a:effectLst>
                <a:outerShdw blurRad="50800" dist="38100" dir="2700000" algn="tl" rotWithShape="0">
                  <a:prstClr val="black">
                    <a:alpha val="40000"/>
                  </a:prstClr>
                </a:outerShdw>
              </a:effectLst>
              <a:latin typeface="Lucida Grande"/>
              <a:cs typeface="Lucida Grande"/>
            </a:endParaRPr>
          </a:p>
        </p:txBody>
      </p:sp>
      <p:sp>
        <p:nvSpPr>
          <p:cNvPr id="6" name="TextBox 5"/>
          <p:cNvSpPr txBox="1"/>
          <p:nvPr userDrawn="1"/>
        </p:nvSpPr>
        <p:spPr>
          <a:xfrm>
            <a:off x="4079852" y="-1897"/>
            <a:ext cx="911679" cy="187615"/>
          </a:xfrm>
          <a:prstGeom prst="rect">
            <a:avLst/>
          </a:prstGeom>
          <a:noFill/>
        </p:spPr>
        <p:txBody>
          <a:bodyPr wrap="square" rtlCol="0">
            <a:spAutoFit/>
          </a:bodyPr>
          <a:lstStyle/>
          <a:p>
            <a:pPr marL="0" algn="ctr">
              <a:lnSpc>
                <a:spcPct val="100000"/>
              </a:lnSpc>
              <a:spcBef>
                <a:spcPts val="0"/>
              </a:spcBef>
              <a:spcAft>
                <a:spcPts val="0"/>
              </a:spcAft>
            </a:pPr>
            <a:r>
              <a:rPr lang="en-US" sz="619" baseline="0" dirty="0">
                <a:solidFill>
                  <a:srgbClr val="FFFFFF"/>
                </a:solidFill>
                <a:effectLst>
                  <a:outerShdw blurRad="50800" dist="38100" dir="2700000" algn="tl" rotWithShape="0">
                    <a:prstClr val="black">
                      <a:alpha val="40000"/>
                    </a:prstClr>
                  </a:outerShdw>
                </a:effectLst>
              </a:rPr>
              <a:t>PYTHON FOR</a:t>
            </a:r>
          </a:p>
        </p:txBody>
      </p:sp>
      <p:sp>
        <p:nvSpPr>
          <p:cNvPr id="7" name="TextBox 6"/>
          <p:cNvSpPr txBox="1"/>
          <p:nvPr userDrawn="1"/>
        </p:nvSpPr>
        <p:spPr>
          <a:xfrm>
            <a:off x="4199968" y="71056"/>
            <a:ext cx="676955" cy="308867"/>
          </a:xfrm>
          <a:prstGeom prst="rect">
            <a:avLst/>
          </a:prstGeom>
          <a:noFill/>
        </p:spPr>
        <p:txBody>
          <a:bodyPr wrap="square" rtlCol="0">
            <a:spAutoFit/>
          </a:bodyPr>
          <a:lstStyle/>
          <a:p>
            <a:pPr marL="0" marR="0" indent="0" algn="ctr" defTabSz="257175" rtl="0" eaLnBrk="1" fontAlgn="auto" latinLnBrk="0" hangingPunct="1">
              <a:lnSpc>
                <a:spcPct val="100000"/>
              </a:lnSpc>
              <a:spcBef>
                <a:spcPts val="0"/>
              </a:spcBef>
              <a:spcAft>
                <a:spcPts val="0"/>
              </a:spcAft>
              <a:buClrTx/>
              <a:buSzTx/>
              <a:buFontTx/>
              <a:buNone/>
              <a:tabLst/>
              <a:defRPr/>
            </a:pPr>
            <a:r>
              <a:rPr lang="en-US" sz="619" baseline="0" dirty="0">
                <a:solidFill>
                  <a:srgbClr val="FFFFFF"/>
                </a:solidFill>
                <a:effectLst>
                  <a:outerShdw blurRad="50800" dist="38100" dir="2700000" algn="tl" rotWithShape="0">
                    <a:prstClr val="black">
                      <a:alpha val="40000"/>
                    </a:prstClr>
                  </a:outerShdw>
                </a:effectLst>
              </a:rPr>
              <a:t>EVERYBODY</a:t>
            </a:r>
            <a:endParaRPr lang="en-US" sz="619" dirty="0">
              <a:solidFill>
                <a:srgbClr val="FFFFFF"/>
              </a:solidFill>
              <a:effectLst>
                <a:outerShdw blurRad="50800" dist="38100" dir="2700000" algn="tl" rotWithShape="0">
                  <a:prstClr val="black">
                    <a:alpha val="40000"/>
                  </a:prstClr>
                </a:outerShdw>
              </a:effectLst>
            </a:endParaRPr>
          </a:p>
          <a:p>
            <a:endParaRPr lang="en-US" sz="788" dirty="0"/>
          </a:p>
        </p:txBody>
      </p:sp>
    </p:spTree>
    <p:extLst>
      <p:ext uri="{BB962C8B-B14F-4D97-AF65-F5344CB8AC3E}">
        <p14:creationId xmlns:p14="http://schemas.microsoft.com/office/powerpoint/2010/main" val="2732720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97979"/>
            <a:ext cx="8229600" cy="702172"/>
          </a:xfrm>
          <a:prstGeom prst="rect">
            <a:avLst/>
          </a:prstGeom>
        </p:spPr>
        <p:txBody>
          <a:bodyPr lIns="162553" tIns="81276" rIns="162553" bIns="81276"/>
          <a:lstStyle>
            <a:lvl1pPr>
              <a:defRPr sz="3206" b="1" i="0" cap="none">
                <a:solidFill>
                  <a:schemeClr val="bg1"/>
                </a:solidFill>
                <a:latin typeface="Gill Sans SemiBold"/>
                <a:cs typeface="Lucida Grande"/>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1800" b="1" i="0" cap="none">
                <a:solidFill>
                  <a:srgbClr val="FDC227"/>
                </a:solidFill>
                <a:latin typeface="Gill Sans SemiBold"/>
                <a:cs typeface="Lucida Grande"/>
              </a:defRPr>
            </a:lvl1pPr>
            <a:lvl2pPr>
              <a:defRPr sz="1575" b="0" i="1">
                <a:latin typeface="Gill Sans SemiBold"/>
                <a:cs typeface="Lucida Grande"/>
              </a:defRPr>
            </a:lvl2pPr>
            <a:lvl3pPr>
              <a:defRPr sz="1575" b="0" i="1">
                <a:latin typeface="Gill Sans SemiBold"/>
                <a:cs typeface="Lucida Grande"/>
              </a:defRPr>
            </a:lvl3pPr>
            <a:lvl4pPr>
              <a:defRPr sz="1575" b="0" i="1">
                <a:latin typeface="Gill Sans SemiBold"/>
                <a:cs typeface="Lucida Grande"/>
              </a:defRPr>
            </a:lvl4pPr>
            <a:lvl5pPr>
              <a:defRPr sz="1575" b="0" i="1">
                <a:latin typeface="Gill Sans SemiBold"/>
                <a:cs typeface="Lucida Grand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1800" b="0" i="0">
                <a:solidFill>
                  <a:srgbClr val="FDC227"/>
                </a:solidFill>
                <a:latin typeface="Gill Sans SemiBold"/>
                <a:cs typeface="Lucida Grande"/>
              </a:defRPr>
            </a:lvl1pPr>
            <a:lvl2pPr>
              <a:defRPr sz="1575" b="0" i="1">
                <a:latin typeface="Gill Sans SemiBold"/>
                <a:cs typeface="Lucida Grande"/>
              </a:defRPr>
            </a:lvl2pPr>
            <a:lvl3pPr>
              <a:defRPr sz="1575" b="0" i="1">
                <a:latin typeface="Gill Sans SemiBold"/>
                <a:cs typeface="Lucida Grande"/>
              </a:defRPr>
            </a:lvl3pPr>
            <a:lvl4pPr>
              <a:defRPr sz="1575" b="0" i="1">
                <a:latin typeface="Gill Sans SemiBold"/>
                <a:cs typeface="Lucida Grande"/>
              </a:defRPr>
            </a:lvl4pPr>
            <a:lvl5pPr>
              <a:defRPr sz="1575" b="0" i="1">
                <a:latin typeface="Gill Sans SemiBold"/>
                <a:cs typeface="Lucida Grand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50353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1613"/>
            <a:ext cx="8229600" cy="689722"/>
          </a:xfrm>
          <a:prstGeom prst="rect">
            <a:avLst/>
          </a:prstGeom>
        </p:spPr>
        <p:txBody>
          <a:bodyPr lIns="162553" tIns="81276" rIns="162553" bIns="81276"/>
          <a:lstStyle>
            <a:lvl1pPr>
              <a:defRPr sz="3206" b="0" i="0" cap="none">
                <a:solidFill>
                  <a:schemeClr val="bg1"/>
                </a:solidFill>
                <a:latin typeface="Gill Sans SemiBold"/>
                <a:cs typeface="Lucida Grande"/>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a:prstGeom prst="rect">
            <a:avLst/>
          </a:prstGeom>
        </p:spPr>
        <p:txBody>
          <a:bodyPr anchor="b">
            <a:noAutofit/>
          </a:bodyPr>
          <a:lstStyle>
            <a:lvl1pPr marL="0" indent="0" algn="ctr">
              <a:buNone/>
              <a:defRPr sz="2025" b="0" i="0" cap="none">
                <a:solidFill>
                  <a:srgbClr val="FDC227"/>
                </a:solidFill>
                <a:effectLst/>
                <a:latin typeface="Gill Sans SemiBold"/>
                <a:cs typeface="Lucida Grande"/>
              </a:defRPr>
            </a:lvl1pPr>
            <a:lvl2pPr marL="457180" indent="0">
              <a:buNone/>
              <a:defRPr sz="2025" b="1"/>
            </a:lvl2pPr>
            <a:lvl3pPr marL="914360" indent="0">
              <a:buNone/>
              <a:defRPr sz="1800" b="1"/>
            </a:lvl3pPr>
            <a:lvl4pPr marL="1371540" indent="0">
              <a:buNone/>
              <a:defRPr sz="1575" b="1"/>
            </a:lvl4pPr>
            <a:lvl5pPr marL="1828720" indent="0">
              <a:buNone/>
              <a:defRPr sz="1575" b="1"/>
            </a:lvl5pPr>
            <a:lvl6pPr marL="2285900" indent="0">
              <a:buNone/>
              <a:defRPr sz="1575" b="1"/>
            </a:lvl6pPr>
            <a:lvl7pPr marL="2743080" indent="0">
              <a:buNone/>
              <a:defRPr sz="1575" b="1"/>
            </a:lvl7pPr>
            <a:lvl8pPr marL="3200260" indent="0">
              <a:buNone/>
              <a:defRPr sz="1575" b="1"/>
            </a:lvl8pPr>
            <a:lvl9pPr marL="3657440" indent="0">
              <a:buNone/>
              <a:defRPr sz="1575" b="1"/>
            </a:lvl9pPr>
          </a:lstStyle>
          <a:p>
            <a:pPr lvl="0"/>
            <a:r>
              <a:rPr lang="en-US"/>
              <a:t>Click to edit Master text styles</a:t>
            </a:r>
          </a:p>
        </p:txBody>
      </p:sp>
      <p:sp>
        <p:nvSpPr>
          <p:cNvPr id="4" name="Content Placeholder 3"/>
          <p:cNvSpPr>
            <a:spLocks noGrp="1"/>
          </p:cNvSpPr>
          <p:nvPr>
            <p:ph sz="half" idx="2"/>
          </p:nvPr>
        </p:nvSpPr>
        <p:spPr>
          <a:xfrm>
            <a:off x="457200" y="1818105"/>
            <a:ext cx="4040188" cy="2963466"/>
          </a:xfrm>
          <a:prstGeom prst="rect">
            <a:avLst/>
          </a:prstGeom>
        </p:spPr>
        <p:txBody>
          <a:bodyPr/>
          <a:lstStyle>
            <a:lvl1pPr>
              <a:defRPr sz="1800">
                <a:latin typeface="Gill Sans SemiBold"/>
                <a:cs typeface="Lucida Grande"/>
              </a:defRPr>
            </a:lvl1pPr>
            <a:lvl2pPr>
              <a:defRPr sz="1575" b="0" i="1">
                <a:latin typeface="Gill Sans SemiBold"/>
                <a:cs typeface="Lucida Grande"/>
              </a:defRPr>
            </a:lvl2pPr>
            <a:lvl3pPr>
              <a:defRPr sz="1575" b="0" i="1">
                <a:latin typeface="Gill Sans SemiBold"/>
                <a:cs typeface="Lucida Grande"/>
              </a:defRPr>
            </a:lvl3pPr>
            <a:lvl4pPr>
              <a:defRPr sz="1575" b="0" i="1">
                <a:latin typeface="Gill Sans SemiBold"/>
                <a:cs typeface="Lucida Grande"/>
              </a:defRPr>
            </a:lvl4pPr>
            <a:lvl5pPr>
              <a:defRPr sz="1575" b="0" i="1">
                <a:latin typeface="Gill Sans SemiBold"/>
                <a:cs typeface="Lucida Grande"/>
              </a:defRPr>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151335"/>
            <a:ext cx="4041775" cy="479822"/>
          </a:xfrm>
          <a:prstGeom prst="rect">
            <a:avLst/>
          </a:prstGeom>
        </p:spPr>
        <p:txBody>
          <a:bodyPr anchor="b">
            <a:normAutofit/>
          </a:bodyPr>
          <a:lstStyle>
            <a:lvl1pPr marL="0" indent="0" algn="ctr">
              <a:buNone/>
              <a:defRPr sz="2025" b="0">
                <a:solidFill>
                  <a:srgbClr val="FDC227"/>
                </a:solidFill>
                <a:effectLst/>
                <a:latin typeface="Gill Sans SemiBold"/>
                <a:cs typeface="Lucida Grande"/>
              </a:defRPr>
            </a:lvl1pPr>
            <a:lvl2pPr marL="457180" indent="0">
              <a:buNone/>
              <a:defRPr sz="2025" b="1"/>
            </a:lvl2pPr>
            <a:lvl3pPr marL="914360" indent="0">
              <a:buNone/>
              <a:defRPr sz="1800" b="1"/>
            </a:lvl3pPr>
            <a:lvl4pPr marL="1371540" indent="0">
              <a:buNone/>
              <a:defRPr sz="1575" b="1"/>
            </a:lvl4pPr>
            <a:lvl5pPr marL="1828720" indent="0">
              <a:buNone/>
              <a:defRPr sz="1575" b="1"/>
            </a:lvl5pPr>
            <a:lvl6pPr marL="2285900" indent="0">
              <a:buNone/>
              <a:defRPr sz="1575" b="1"/>
            </a:lvl6pPr>
            <a:lvl7pPr marL="2743080" indent="0">
              <a:buNone/>
              <a:defRPr sz="1575" b="1"/>
            </a:lvl7pPr>
            <a:lvl8pPr marL="3200260" indent="0">
              <a:buNone/>
              <a:defRPr sz="1575" b="1"/>
            </a:lvl8pPr>
            <a:lvl9pPr marL="365744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45026" y="1818105"/>
            <a:ext cx="4041775" cy="2963466"/>
          </a:xfrm>
          <a:prstGeom prst="rect">
            <a:avLst/>
          </a:prstGeom>
        </p:spPr>
        <p:txBody>
          <a:bodyPr/>
          <a:lstStyle>
            <a:lvl1pPr>
              <a:defRPr sz="1800">
                <a:latin typeface="Gill Sans SemiBold"/>
                <a:cs typeface="Lucida Grande"/>
              </a:defRPr>
            </a:lvl1pPr>
            <a:lvl2pPr>
              <a:defRPr sz="1575" b="0" i="1">
                <a:latin typeface="Gill Sans SemiBold"/>
                <a:cs typeface="Lucida Grande"/>
              </a:defRPr>
            </a:lvl2pPr>
            <a:lvl3pPr>
              <a:defRPr sz="1575" b="0" i="1">
                <a:latin typeface="Gill Sans SemiBold"/>
                <a:cs typeface="Lucida Grande"/>
              </a:defRPr>
            </a:lvl3pPr>
            <a:lvl4pPr>
              <a:defRPr sz="1575" b="0" i="1">
                <a:latin typeface="Gill Sans SemiBold"/>
                <a:cs typeface="Lucida Grande"/>
              </a:defRPr>
            </a:lvl4pPr>
            <a:lvl5pPr>
              <a:defRPr sz="1575" b="0" i="1">
                <a:latin typeface="Gill Sans SemiBold"/>
                <a:cs typeface="Lucida Grande"/>
              </a:defRPr>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05262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heme" Target="../theme/theme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9144000" cy="43205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
        <p:nvSpPr>
          <p:cNvPr id="5" name="Rectangle 3"/>
          <p:cNvSpPr>
            <a:spLocks noChangeArrowheads="1"/>
          </p:cNvSpPr>
          <p:nvPr userDrawn="1"/>
        </p:nvSpPr>
        <p:spPr bwMode="auto">
          <a:xfrm>
            <a:off x="0" y="4701159"/>
            <a:ext cx="9144000" cy="442341"/>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a:p>
        </p:txBody>
      </p:sp>
    </p:spTree>
    <p:extLst>
      <p:ext uri="{BB962C8B-B14F-4D97-AF65-F5344CB8AC3E}">
        <p14:creationId xmlns:p14="http://schemas.microsoft.com/office/powerpoint/2010/main" val="800868835"/>
      </p:ext>
    </p:extLst>
  </p:cSld>
  <p:clrMap bg1="lt1" tx1="dk1" bg2="dk2" tx2="lt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sp>
        <p:nvSpPr>
          <p:cNvPr id="21" name="Text Placeholder 2"/>
          <p:cNvSpPr>
            <a:spLocks noGrp="1"/>
          </p:cNvSpPr>
          <p:nvPr>
            <p:ph type="body" idx="1"/>
          </p:nvPr>
        </p:nvSpPr>
        <p:spPr>
          <a:xfrm>
            <a:off x="457200" y="1200151"/>
            <a:ext cx="8229600" cy="3394472"/>
          </a:xfrm>
          <a:prstGeom prst="rect">
            <a:avLst/>
          </a:prstGeom>
        </p:spPr>
        <p:txBody>
          <a:bodyPr vert="horz" lIns="162553" tIns="81276" rIns="162553" bIns="812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08135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Lst>
  <p:hf sldNum="0" hdr="0" ftr="0" dt="0"/>
  <p:txStyles>
    <p:titleStyle>
      <a:lvl1pPr algn="ctr" defTabSz="457180" rtl="0" eaLnBrk="1" latinLnBrk="0" hangingPunct="1">
        <a:spcBef>
          <a:spcPct val="0"/>
        </a:spcBef>
        <a:buNone/>
        <a:defRPr sz="4388" kern="1200">
          <a:solidFill>
            <a:schemeClr val="tx1"/>
          </a:solidFill>
          <a:latin typeface="+mj-lt"/>
          <a:ea typeface="+mj-ea"/>
          <a:cs typeface="+mj-cs"/>
        </a:defRPr>
      </a:lvl1pPr>
    </p:titleStyle>
    <p:bodyStyle>
      <a:lvl1pPr marL="0" indent="0" algn="l" defTabSz="457180" rtl="0" eaLnBrk="1" latinLnBrk="0" hangingPunct="1">
        <a:spcBef>
          <a:spcPct val="20000"/>
        </a:spcBef>
        <a:buFont typeface="Arial"/>
        <a:buNone/>
        <a:defRPr sz="3206" b="1" i="0" kern="1200">
          <a:solidFill>
            <a:schemeClr val="bg1"/>
          </a:solidFill>
          <a:latin typeface="Gill Sans SemiBold"/>
          <a:ea typeface="+mn-ea"/>
          <a:cs typeface="Lucida Grande"/>
        </a:defRPr>
      </a:lvl1pPr>
      <a:lvl2pPr marL="742917" indent="-285738" algn="l" defTabSz="457180" rtl="0" eaLnBrk="1" latinLnBrk="0" hangingPunct="1">
        <a:spcBef>
          <a:spcPct val="20000"/>
        </a:spcBef>
        <a:buFont typeface="Arial"/>
        <a:buChar char="–"/>
        <a:defRPr sz="2025" b="1" i="0" kern="1200">
          <a:solidFill>
            <a:schemeClr val="bg1"/>
          </a:solidFill>
          <a:latin typeface="Gill Sans SemiBold"/>
          <a:ea typeface="+mn-ea"/>
          <a:cs typeface="Lucida Grande"/>
        </a:defRPr>
      </a:lvl2pPr>
      <a:lvl3pPr marL="1142950" indent="-228590" algn="l" defTabSz="457180" rtl="0" eaLnBrk="1" latinLnBrk="0" hangingPunct="1">
        <a:spcBef>
          <a:spcPct val="20000"/>
        </a:spcBef>
        <a:buFont typeface="Arial"/>
        <a:buChar char="•"/>
        <a:defRPr sz="1800" b="0" i="1" kern="1200">
          <a:solidFill>
            <a:schemeClr val="bg1"/>
          </a:solidFill>
          <a:latin typeface="Gill Sans SemiBold"/>
          <a:ea typeface="+mn-ea"/>
          <a:cs typeface="Lucida Grande"/>
        </a:defRPr>
      </a:lvl3pPr>
      <a:lvl4pPr marL="1600130" indent="-228590" algn="l" defTabSz="457180" rtl="0" eaLnBrk="1" latinLnBrk="0" hangingPunct="1">
        <a:spcBef>
          <a:spcPct val="20000"/>
        </a:spcBef>
        <a:buFont typeface="Arial"/>
        <a:buChar char="–"/>
        <a:defRPr sz="1519" b="0" i="1" kern="1200">
          <a:solidFill>
            <a:schemeClr val="bg1"/>
          </a:solidFill>
          <a:latin typeface="Gill Sans SemiBold"/>
          <a:ea typeface="+mn-ea"/>
          <a:cs typeface="Lucida Grande"/>
        </a:defRPr>
      </a:lvl4pPr>
      <a:lvl5pPr marL="2057310" indent="-228590" algn="l" defTabSz="457180" rtl="0" eaLnBrk="1" latinLnBrk="0" hangingPunct="1">
        <a:spcBef>
          <a:spcPct val="20000"/>
        </a:spcBef>
        <a:buFont typeface="Arial"/>
        <a:buChar char="»"/>
        <a:defRPr sz="1181" b="0" i="1" kern="1200">
          <a:solidFill>
            <a:schemeClr val="bg1"/>
          </a:solidFill>
          <a:latin typeface="Gill Sans SemiBold"/>
          <a:ea typeface="+mn-ea"/>
          <a:cs typeface="Lucida Grande"/>
        </a:defRPr>
      </a:lvl5pPr>
      <a:lvl6pPr marL="2514490" indent="-228590" algn="l" defTabSz="457180" rtl="0" eaLnBrk="1" latinLnBrk="0" hangingPunct="1">
        <a:spcBef>
          <a:spcPct val="20000"/>
        </a:spcBef>
        <a:buFont typeface="Arial"/>
        <a:buChar char="•"/>
        <a:defRPr sz="2025" kern="1200">
          <a:solidFill>
            <a:schemeClr val="tx1"/>
          </a:solidFill>
          <a:latin typeface="+mn-lt"/>
          <a:ea typeface="+mn-ea"/>
          <a:cs typeface="+mn-cs"/>
        </a:defRPr>
      </a:lvl6pPr>
      <a:lvl7pPr marL="2971670" indent="-228590" algn="l" defTabSz="457180" rtl="0" eaLnBrk="1" latinLnBrk="0" hangingPunct="1">
        <a:spcBef>
          <a:spcPct val="20000"/>
        </a:spcBef>
        <a:buFont typeface="Arial"/>
        <a:buChar char="•"/>
        <a:defRPr sz="2025" kern="1200">
          <a:solidFill>
            <a:schemeClr val="tx1"/>
          </a:solidFill>
          <a:latin typeface="+mn-lt"/>
          <a:ea typeface="+mn-ea"/>
          <a:cs typeface="+mn-cs"/>
        </a:defRPr>
      </a:lvl7pPr>
      <a:lvl8pPr marL="3428850" indent="-228590" algn="l" defTabSz="457180" rtl="0" eaLnBrk="1" latinLnBrk="0" hangingPunct="1">
        <a:spcBef>
          <a:spcPct val="20000"/>
        </a:spcBef>
        <a:buFont typeface="Arial"/>
        <a:buChar char="•"/>
        <a:defRPr sz="2025" kern="1200">
          <a:solidFill>
            <a:schemeClr val="tx1"/>
          </a:solidFill>
          <a:latin typeface="+mn-lt"/>
          <a:ea typeface="+mn-ea"/>
          <a:cs typeface="+mn-cs"/>
        </a:defRPr>
      </a:lvl8pPr>
      <a:lvl9pPr marL="3886030" indent="-228590" algn="l" defTabSz="457180"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80" rtl="0" eaLnBrk="1" latinLnBrk="0" hangingPunct="1">
        <a:defRPr sz="1800" kern="1200">
          <a:solidFill>
            <a:schemeClr val="tx1"/>
          </a:solidFill>
          <a:latin typeface="+mn-lt"/>
          <a:ea typeface="+mn-ea"/>
          <a:cs typeface="+mn-cs"/>
        </a:defRPr>
      </a:lvl1pPr>
      <a:lvl2pPr marL="457180" algn="l" defTabSz="457180" rtl="0" eaLnBrk="1" latinLnBrk="0" hangingPunct="1">
        <a:defRPr sz="1800" kern="1200">
          <a:solidFill>
            <a:schemeClr val="tx1"/>
          </a:solidFill>
          <a:latin typeface="+mn-lt"/>
          <a:ea typeface="+mn-ea"/>
          <a:cs typeface="+mn-cs"/>
        </a:defRPr>
      </a:lvl2pPr>
      <a:lvl3pPr marL="914360" algn="l" defTabSz="457180" rtl="0" eaLnBrk="1" latinLnBrk="0" hangingPunct="1">
        <a:defRPr sz="1800" kern="1200">
          <a:solidFill>
            <a:schemeClr val="tx1"/>
          </a:solidFill>
          <a:latin typeface="+mn-lt"/>
          <a:ea typeface="+mn-ea"/>
          <a:cs typeface="+mn-cs"/>
        </a:defRPr>
      </a:lvl3pPr>
      <a:lvl4pPr marL="1371540" algn="l" defTabSz="457180" rtl="0" eaLnBrk="1" latinLnBrk="0" hangingPunct="1">
        <a:defRPr sz="1800" kern="1200">
          <a:solidFill>
            <a:schemeClr val="tx1"/>
          </a:solidFill>
          <a:latin typeface="+mn-lt"/>
          <a:ea typeface="+mn-ea"/>
          <a:cs typeface="+mn-cs"/>
        </a:defRPr>
      </a:lvl4pPr>
      <a:lvl5pPr marL="1828720" algn="l" defTabSz="457180" rtl="0" eaLnBrk="1" latinLnBrk="0" hangingPunct="1">
        <a:defRPr sz="1800" kern="1200">
          <a:solidFill>
            <a:schemeClr val="tx1"/>
          </a:solidFill>
          <a:latin typeface="+mn-lt"/>
          <a:ea typeface="+mn-ea"/>
          <a:cs typeface="+mn-cs"/>
        </a:defRPr>
      </a:lvl5pPr>
      <a:lvl6pPr marL="2285900" algn="l" defTabSz="457180" rtl="0" eaLnBrk="1" latinLnBrk="0" hangingPunct="1">
        <a:defRPr sz="1800" kern="1200">
          <a:solidFill>
            <a:schemeClr val="tx1"/>
          </a:solidFill>
          <a:latin typeface="+mn-lt"/>
          <a:ea typeface="+mn-ea"/>
          <a:cs typeface="+mn-cs"/>
        </a:defRPr>
      </a:lvl6pPr>
      <a:lvl7pPr marL="2743080" algn="l" defTabSz="457180" rtl="0" eaLnBrk="1" latinLnBrk="0" hangingPunct="1">
        <a:defRPr sz="1800" kern="1200">
          <a:solidFill>
            <a:schemeClr val="tx1"/>
          </a:solidFill>
          <a:latin typeface="+mn-lt"/>
          <a:ea typeface="+mn-ea"/>
          <a:cs typeface="+mn-cs"/>
        </a:defRPr>
      </a:lvl7pPr>
      <a:lvl8pPr marL="3200260" algn="l" defTabSz="457180" rtl="0" eaLnBrk="1" latinLnBrk="0" hangingPunct="1">
        <a:defRPr sz="1800" kern="1200">
          <a:solidFill>
            <a:schemeClr val="tx1"/>
          </a:solidFill>
          <a:latin typeface="+mn-lt"/>
          <a:ea typeface="+mn-ea"/>
          <a:cs typeface="+mn-cs"/>
        </a:defRPr>
      </a:lvl8pPr>
      <a:lvl9pPr marL="3657440" algn="l" defTabSz="457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dr-chuck.com/"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hyperlink" Target="http://open.umich.edu/"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Lassie#/media/File:Lassie_and_Tommy_Rettig_1956.JPG" TargetMode="External"/><Relationship Id="rId2" Type="http://schemas.openxmlformats.org/officeDocument/2006/relationships/hyperlink" Target="https://www.flickr.com/photos/dinnerseries/23570475099"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700" u="none" strike="noStrike" cap="none" dirty="0">
                <a:solidFill>
                  <a:srgbClr val="FFD966"/>
                </a:solidFill>
                <a:latin typeface="Arial" charset="0"/>
                <a:ea typeface="Arial" charset="0"/>
                <a:cs typeface="Arial" charset="0"/>
                <a:sym typeface="Cabin"/>
              </a:rPr>
              <a:t>Objetos en Python</a:t>
            </a:r>
          </a:p>
        </p:txBody>
      </p:sp>
      <p:sp>
        <p:nvSpPr>
          <p:cNvPr id="144" name="Shape 144"/>
          <p:cNvSpPr txBox="1">
            <a:spLocks noGrp="1"/>
          </p:cNvSpPr>
          <p:nvPr>
            <p:ph idx="1"/>
          </p:nvPr>
        </p:nvSpPr>
        <p:spPr>
          <a:prstGeom prst="rect">
            <a:avLst/>
          </a:prstGeom>
          <a:noFill/>
          <a:ln>
            <a:noFill/>
          </a:ln>
        </p:spPr>
        <p:txBody>
          <a:bodyPr lIns="21050" tIns="21050" rIns="21050" bIns="21050" anchor="t" anchorCtr="0">
            <a:noAutofit/>
          </a:bodyPr>
          <a:lstStyle/>
          <a:p>
            <a:pPr marL="0" marR="0" lvl="0" indent="0" algn="ctr" rtl="0">
              <a:lnSpc>
                <a:spcPct val="100000"/>
              </a:lnSpc>
              <a:spcBef>
                <a:spcPts val="0"/>
              </a:spcBef>
              <a:spcAft>
                <a:spcPts val="0"/>
              </a:spcAft>
              <a:buClr>
                <a:srgbClr val="FFFB00"/>
              </a:buClr>
              <a:buSzPct val="25000"/>
              <a:buFont typeface="Cabin"/>
              <a:buNone/>
            </a:pPr>
            <a:r>
              <a:rPr lang="en" sz="2000" u="none" strike="noStrike" cap="none" dirty="0">
                <a:solidFill>
                  <a:srgbClr val="FFFB00"/>
                </a:solidFill>
                <a:latin typeface="Arial" charset="0"/>
                <a:ea typeface="Arial" charset="0"/>
                <a:cs typeface="Arial" charset="0"/>
                <a:sym typeface="Cabin"/>
              </a:rPr>
              <a:t>Charles Severance</a:t>
            </a:r>
          </a:p>
        </p:txBody>
      </p:sp>
      <p:grpSp>
        <p:nvGrpSpPr>
          <p:cNvPr id="2" name="Group 1"/>
          <p:cNvGrpSpPr/>
          <p:nvPr/>
        </p:nvGrpSpPr>
        <p:grpSpPr>
          <a:xfrm>
            <a:off x="233081" y="3689514"/>
            <a:ext cx="8633012" cy="797468"/>
            <a:chOff x="212560" y="3293268"/>
            <a:chExt cx="14572387" cy="1346112"/>
          </a:xfrm>
        </p:grpSpPr>
        <p:sp>
          <p:nvSpPr>
            <p:cNvPr id="10" name="Shape 206"/>
            <p:cNvSpPr txBox="1"/>
            <p:nvPr/>
          </p:nvSpPr>
          <p:spPr>
            <a:xfrm>
              <a:off x="2676260" y="3612268"/>
              <a:ext cx="99857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1800" u="none" strike="noStrike" cap="none" dirty="0">
                  <a:solidFill>
                    <a:srgbClr val="FFFF00"/>
                  </a:solidFill>
                  <a:latin typeface="Arial Regular" charset="0"/>
                  <a:ea typeface="Arial Regular" charset="0"/>
                  <a:cs typeface="Arial Regular" charset="0"/>
                  <a:sym typeface="Cabin"/>
                </a:rPr>
                <a:t>Python </a:t>
              </a:r>
              <a:r>
                <a:rPr lang="en-US" sz="1800" dirty="0">
                  <a:solidFill>
                    <a:srgbClr val="FFFF00"/>
                  </a:solidFill>
                  <a:latin typeface="Arial Regular" charset="0"/>
                  <a:ea typeface="Arial Regular" charset="0"/>
                  <a:cs typeface="Arial Regular" charset="0"/>
                  <a:sym typeface="Cabin"/>
                </a:rPr>
                <a:t>para </a:t>
              </a:r>
              <a:r>
                <a:rPr lang="en-US" sz="1800" dirty="0" err="1">
                  <a:solidFill>
                    <a:srgbClr val="FFFF00"/>
                  </a:solidFill>
                  <a:latin typeface="Arial Regular" charset="0"/>
                  <a:ea typeface="Arial Regular" charset="0"/>
                  <a:cs typeface="Arial Regular" charset="0"/>
                  <a:sym typeface="Cabin"/>
                </a:rPr>
                <a:t>Todos</a:t>
              </a:r>
              <a:endParaRPr lang="en-US" sz="1800" dirty="0">
                <a:solidFill>
                  <a:srgbClr val="FFFF00"/>
                </a:solidFill>
                <a:latin typeface="Arial Regular" charset="0"/>
                <a:ea typeface="Arial Regular" charset="0"/>
                <a:cs typeface="Arial Regular"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1800" dirty="0">
                  <a:solidFill>
                    <a:srgbClr val="FFFF00"/>
                  </a:solidFill>
                  <a:latin typeface="Arial Regular" charset="0"/>
                  <a:ea typeface="Arial Regular" charset="0"/>
                  <a:cs typeface="Arial Regular" charset="0"/>
                  <a:sym typeface="Cabin"/>
                </a:rPr>
                <a:t>es.py4e.com</a:t>
              </a:r>
              <a:endParaRPr lang="en-US" sz="1800" u="none" strike="noStrike" cap="none" dirty="0">
                <a:solidFill>
                  <a:srgbClr val="FFFF00"/>
                </a:solidFill>
                <a:latin typeface="Arial Regular" charset="0"/>
                <a:ea typeface="Arial Regular" charset="0"/>
                <a:cs typeface="Arial Regular" charset="0"/>
                <a:sym typeface="Cabin"/>
              </a:endParaRPr>
            </a:p>
          </p:txBody>
        </p:sp>
        <p:pic>
          <p:nvPicPr>
            <p:cNvPr id="11" name="Shape 207"/>
            <p:cNvPicPr preferRelativeResize="0"/>
            <p:nvPr/>
          </p:nvPicPr>
          <p:blipFill rotWithShape="1">
            <a:blip r:embed="rId3">
              <a:alphaModFix/>
            </a:blip>
            <a:srcRect/>
            <a:stretch/>
          </p:blipFill>
          <p:spPr>
            <a:xfrm>
              <a:off x="12816447" y="3971043"/>
              <a:ext cx="1968500" cy="668337"/>
            </a:xfrm>
            <a:prstGeom prst="rect">
              <a:avLst/>
            </a:prstGeom>
            <a:noFill/>
            <a:ln>
              <a:noFill/>
            </a:ln>
          </p:spPr>
        </p:pic>
        <p:pic>
          <p:nvPicPr>
            <p:cNvPr id="12" name="Shape 208"/>
            <p:cNvPicPr preferRelativeResize="0"/>
            <p:nvPr/>
          </p:nvPicPr>
          <p:blipFill rotWithShape="1">
            <a:blip r:embed="rId4">
              <a:alphaModFix/>
            </a:blip>
            <a:srcRect/>
            <a:stretch/>
          </p:blipFill>
          <p:spPr>
            <a:xfrm>
              <a:off x="212560" y="3293268"/>
              <a:ext cx="1346100" cy="1346100"/>
            </a:xfrm>
            <a:prstGeom prst="rect">
              <a:avLst/>
            </a:prstGeom>
            <a:noFill/>
            <a:ln>
              <a:noFill/>
            </a:ln>
          </p:spPr>
        </p:pic>
      </p:grpSp>
      <p:sp>
        <p:nvSpPr>
          <p:cNvPr id="8" name="Shape 205">
            <a:extLst>
              <a:ext uri="{FF2B5EF4-FFF2-40B4-BE49-F238E27FC236}">
                <a16:creationId xmlns:a16="http://schemas.microsoft.com/office/drawing/2014/main" id="{8BFCDB6A-2D66-49E3-B671-0980FC34F448}"/>
              </a:ext>
            </a:extLst>
          </p:cNvPr>
          <p:cNvSpPr txBox="1">
            <a:spLocks/>
          </p:cNvSpPr>
          <p:nvPr/>
        </p:nvSpPr>
        <p:spPr>
          <a:xfrm>
            <a:off x="2134370" y="2291047"/>
            <a:ext cx="4875259" cy="1562099"/>
          </a:xfrm>
          <a:prstGeom prst="rect">
            <a:avLst/>
          </a:prstGeom>
          <a:noFill/>
          <a:ln>
            <a:noFill/>
          </a:ln>
        </p:spPr>
        <p:txBody>
          <a:bodyPr vert="horz" lIns="38100" tIns="38100" rIns="38100" bIns="38100" rtlCol="0" anchor="t" anchorCtr="0">
            <a:noAutofit/>
          </a:bodyPr>
          <a:lstStyle>
            <a:lvl1pPr marL="0" indent="0" algn="l" defTabSz="457180" rtl="0" eaLnBrk="1" latinLnBrk="0" hangingPunct="1">
              <a:spcBef>
                <a:spcPct val="20000"/>
              </a:spcBef>
              <a:buFont typeface="Arial"/>
              <a:buNone/>
              <a:defRPr sz="3206" b="1" i="0" kern="1200">
                <a:solidFill>
                  <a:schemeClr val="bg1"/>
                </a:solidFill>
                <a:latin typeface="Gill Sans SemiBold"/>
                <a:ea typeface="+mn-ea"/>
                <a:cs typeface="Lucida Grande"/>
              </a:defRPr>
            </a:lvl1pPr>
            <a:lvl2pPr marL="742917" indent="-285738" algn="l" defTabSz="457180" rtl="0" eaLnBrk="1" latinLnBrk="0" hangingPunct="1">
              <a:spcBef>
                <a:spcPct val="20000"/>
              </a:spcBef>
              <a:buFont typeface="Arial"/>
              <a:buChar char="–"/>
              <a:defRPr sz="2025" b="1" i="0" kern="1200">
                <a:solidFill>
                  <a:schemeClr val="bg1"/>
                </a:solidFill>
                <a:latin typeface="Gill Sans SemiBold"/>
                <a:ea typeface="+mn-ea"/>
                <a:cs typeface="Lucida Grande"/>
              </a:defRPr>
            </a:lvl2pPr>
            <a:lvl3pPr marL="1142950" indent="-228590" algn="l" defTabSz="457180" rtl="0" eaLnBrk="1" latinLnBrk="0" hangingPunct="1">
              <a:spcBef>
                <a:spcPct val="20000"/>
              </a:spcBef>
              <a:buFont typeface="Arial"/>
              <a:buChar char="•"/>
              <a:defRPr sz="1800" b="0" i="1" kern="1200">
                <a:solidFill>
                  <a:schemeClr val="bg1"/>
                </a:solidFill>
                <a:latin typeface="Gill Sans SemiBold"/>
                <a:ea typeface="+mn-ea"/>
                <a:cs typeface="Lucida Grande"/>
              </a:defRPr>
            </a:lvl3pPr>
            <a:lvl4pPr marL="1600130" indent="-228590" algn="l" defTabSz="457180" rtl="0" eaLnBrk="1" latinLnBrk="0" hangingPunct="1">
              <a:spcBef>
                <a:spcPct val="20000"/>
              </a:spcBef>
              <a:buFont typeface="Arial"/>
              <a:buChar char="–"/>
              <a:defRPr sz="1519" b="0" i="1" kern="1200">
                <a:solidFill>
                  <a:schemeClr val="bg1"/>
                </a:solidFill>
                <a:latin typeface="Gill Sans SemiBold"/>
                <a:ea typeface="+mn-ea"/>
                <a:cs typeface="Lucida Grande"/>
              </a:defRPr>
            </a:lvl4pPr>
            <a:lvl5pPr marL="2057310" indent="-228590" algn="l" defTabSz="457180" rtl="0" eaLnBrk="1" latinLnBrk="0" hangingPunct="1">
              <a:spcBef>
                <a:spcPct val="20000"/>
              </a:spcBef>
              <a:buFont typeface="Arial"/>
              <a:buChar char="»"/>
              <a:defRPr sz="1181" b="0" i="1" kern="1200">
                <a:solidFill>
                  <a:schemeClr val="bg1"/>
                </a:solidFill>
                <a:latin typeface="Gill Sans SemiBold"/>
                <a:ea typeface="+mn-ea"/>
                <a:cs typeface="Lucida Grande"/>
              </a:defRPr>
            </a:lvl5pPr>
            <a:lvl6pPr marL="2514490" indent="-228590" algn="l" defTabSz="457180" rtl="0" eaLnBrk="1" latinLnBrk="0" hangingPunct="1">
              <a:spcBef>
                <a:spcPct val="20000"/>
              </a:spcBef>
              <a:buFont typeface="Arial"/>
              <a:buChar char="•"/>
              <a:defRPr sz="2025" kern="1200">
                <a:solidFill>
                  <a:schemeClr val="tx1"/>
                </a:solidFill>
                <a:latin typeface="+mn-lt"/>
                <a:ea typeface="+mn-ea"/>
                <a:cs typeface="+mn-cs"/>
              </a:defRPr>
            </a:lvl6pPr>
            <a:lvl7pPr marL="2971670" indent="-228590" algn="l" defTabSz="457180" rtl="0" eaLnBrk="1" latinLnBrk="0" hangingPunct="1">
              <a:spcBef>
                <a:spcPct val="20000"/>
              </a:spcBef>
              <a:buFont typeface="Arial"/>
              <a:buChar char="•"/>
              <a:defRPr sz="2025" kern="1200">
                <a:solidFill>
                  <a:schemeClr val="tx1"/>
                </a:solidFill>
                <a:latin typeface="+mn-lt"/>
                <a:ea typeface="+mn-ea"/>
                <a:cs typeface="+mn-cs"/>
              </a:defRPr>
            </a:lvl7pPr>
            <a:lvl8pPr marL="3428850" indent="-228590" algn="l" defTabSz="457180" rtl="0" eaLnBrk="1" latinLnBrk="0" hangingPunct="1">
              <a:spcBef>
                <a:spcPct val="20000"/>
              </a:spcBef>
              <a:buFont typeface="Arial"/>
              <a:buChar char="•"/>
              <a:defRPr sz="2025" kern="1200">
                <a:solidFill>
                  <a:schemeClr val="tx1"/>
                </a:solidFill>
                <a:latin typeface="+mn-lt"/>
                <a:ea typeface="+mn-ea"/>
                <a:cs typeface="+mn-cs"/>
              </a:defRPr>
            </a:lvl8pPr>
            <a:lvl9pPr marL="3886030" indent="-228590" algn="l" defTabSz="457180" rtl="0" eaLnBrk="1" latinLnBrk="0" hangingPunct="1">
              <a:spcBef>
                <a:spcPct val="20000"/>
              </a:spcBef>
              <a:buFont typeface="Arial"/>
              <a:buChar char="•"/>
              <a:defRPr sz="2025" kern="1200">
                <a:solidFill>
                  <a:schemeClr val="tx1"/>
                </a:solidFill>
                <a:latin typeface="+mn-lt"/>
                <a:ea typeface="+mn-ea"/>
                <a:cs typeface="+mn-cs"/>
              </a:defRPr>
            </a:lvl9pPr>
          </a:lstStyle>
          <a:p>
            <a:pPr algn="ctr">
              <a:spcBef>
                <a:spcPts val="0"/>
              </a:spcBef>
              <a:buClr>
                <a:schemeClr val="lt1"/>
              </a:buClr>
              <a:buSzPct val="25000"/>
              <a:buFont typeface="Cabin"/>
              <a:buNone/>
            </a:pPr>
            <a:r>
              <a:rPr lang="en-US" sz="2000" dirty="0">
                <a:solidFill>
                  <a:schemeClr val="lt1"/>
                </a:solidFill>
                <a:latin typeface="Arial" charset="0"/>
                <a:ea typeface="Arial" charset="0"/>
                <a:cs typeface="Arial" charset="0"/>
                <a:sym typeface="Cabin"/>
              </a:rPr>
              <a:t>Cap</a:t>
            </a:r>
            <a:r>
              <a:rPr lang="es-MX" sz="2000" dirty="0" err="1">
                <a:solidFill>
                  <a:schemeClr val="lt1"/>
                </a:solidFill>
                <a:latin typeface="Arial" charset="0"/>
                <a:ea typeface="Arial" charset="0"/>
                <a:cs typeface="Arial" charset="0"/>
                <a:sym typeface="Cabin"/>
              </a:rPr>
              <a:t>ítulo</a:t>
            </a:r>
            <a:r>
              <a:rPr lang="en-US" sz="2000" dirty="0">
                <a:solidFill>
                  <a:schemeClr val="lt1"/>
                </a:solidFill>
                <a:latin typeface="Arial" charset="0"/>
                <a:ea typeface="Arial" charset="0"/>
                <a:cs typeface="Arial" charset="0"/>
                <a:sym typeface="Cabin"/>
              </a:rPr>
              <a:t> 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a:stretch/>
        </p:blipFill>
        <p:spPr>
          <a:xfrm>
            <a:off x="1872342" y="411479"/>
            <a:ext cx="5513700" cy="3754800"/>
          </a:xfrm>
          <a:prstGeom prst="rect">
            <a:avLst/>
          </a:prstGeom>
          <a:noFill/>
          <a:ln>
            <a:noFill/>
          </a:ln>
        </p:spPr>
      </p:pic>
      <p:sp>
        <p:nvSpPr>
          <p:cNvPr id="232" name="Shape 232"/>
          <p:cNvSpPr/>
          <p:nvPr/>
        </p:nvSpPr>
        <p:spPr>
          <a:xfrm>
            <a:off x="183885" y="715191"/>
            <a:ext cx="1366199" cy="612299"/>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600" u="none" strike="noStrike" cap="none" dirty="0">
                <a:solidFill>
                  <a:srgbClr val="000000"/>
                </a:solidFill>
                <a:latin typeface="Arial" charset="0"/>
                <a:ea typeface="Arial" charset="0"/>
                <a:cs typeface="Arial" charset="0"/>
                <a:sym typeface="Cabin"/>
              </a:rPr>
              <a:t>Entrada</a:t>
            </a:r>
          </a:p>
        </p:txBody>
      </p:sp>
      <p:sp>
        <p:nvSpPr>
          <p:cNvPr id="233" name="Shape 233"/>
          <p:cNvSpPr/>
          <p:nvPr/>
        </p:nvSpPr>
        <p:spPr>
          <a:xfrm>
            <a:off x="7554685" y="3913958"/>
            <a:ext cx="1366199" cy="612299"/>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600" u="none" strike="noStrike" cap="none" dirty="0">
                <a:solidFill>
                  <a:srgbClr val="000000"/>
                </a:solidFill>
                <a:latin typeface="Arial" charset="0"/>
                <a:ea typeface="Arial" charset="0"/>
                <a:cs typeface="Arial" charset="0"/>
                <a:sym typeface="Cabin"/>
              </a:rPr>
              <a:t>Salida</a:t>
            </a:r>
          </a:p>
        </p:txBody>
      </p:sp>
      <p:sp>
        <p:nvSpPr>
          <p:cNvPr id="234" name="Shape 234"/>
          <p:cNvSpPr/>
          <p:nvPr/>
        </p:nvSpPr>
        <p:spPr>
          <a:xfrm>
            <a:off x="2690275" y="2659925"/>
            <a:ext cx="2053175"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cxnSp>
        <p:nvCxnSpPr>
          <p:cNvPr id="237" name="Shape 237"/>
          <p:cNvCxnSpPr/>
          <p:nvPr/>
        </p:nvCxnSpPr>
        <p:spPr>
          <a:xfrm flipH="1">
            <a:off x="4516749" y="1159098"/>
            <a:ext cx="634800" cy="579899"/>
          </a:xfrm>
          <a:prstGeom prst="straightConnector1">
            <a:avLst/>
          </a:prstGeom>
          <a:noFill/>
          <a:ln w="38100" cap="flat" cmpd="sng">
            <a:solidFill>
              <a:srgbClr val="FF40FF"/>
            </a:solidFill>
            <a:prstDash val="solid"/>
            <a:miter/>
            <a:headEnd type="triangle" w="lg" len="lg"/>
            <a:tailEnd type="none" w="med" len="med"/>
          </a:ln>
        </p:spPr>
      </p:cxnSp>
      <p:cxnSp>
        <p:nvCxnSpPr>
          <p:cNvPr id="238" name="Shape 238"/>
          <p:cNvCxnSpPr/>
          <p:nvPr/>
        </p:nvCxnSpPr>
        <p:spPr>
          <a:xfrm rot="10800000" flipH="1">
            <a:off x="4486140" y="1535713"/>
            <a:ext cx="837000" cy="376799"/>
          </a:xfrm>
          <a:prstGeom prst="straightConnector1">
            <a:avLst/>
          </a:prstGeom>
          <a:noFill/>
          <a:ln w="38100" cap="flat" cmpd="sng">
            <a:solidFill>
              <a:srgbClr val="FF40FF"/>
            </a:solidFill>
            <a:prstDash val="solid"/>
            <a:miter/>
            <a:headEnd type="triangle" w="lg" len="lg"/>
            <a:tailEnd type="none" w="med" len="med"/>
          </a:ln>
        </p:spPr>
      </p:cxnSp>
      <p:cxnSp>
        <p:nvCxnSpPr>
          <p:cNvPr id="239" name="Shape 239"/>
          <p:cNvCxnSpPr/>
          <p:nvPr/>
        </p:nvCxnSpPr>
        <p:spPr>
          <a:xfrm rot="10800000" flipH="1">
            <a:off x="3670478" y="2067008"/>
            <a:ext cx="42899" cy="579600"/>
          </a:xfrm>
          <a:prstGeom prst="straightConnector1">
            <a:avLst/>
          </a:prstGeom>
          <a:noFill/>
          <a:ln w="38100" cap="flat" cmpd="sng">
            <a:solidFill>
              <a:srgbClr val="FF40FF"/>
            </a:solidFill>
            <a:prstDash val="solid"/>
            <a:miter/>
            <a:headEnd type="triangle" w="lg" len="lg"/>
            <a:tailEnd type="none" w="med" len="med"/>
          </a:ln>
        </p:spPr>
      </p:cxnSp>
      <p:cxnSp>
        <p:nvCxnSpPr>
          <p:cNvPr id="240" name="Shape 240"/>
          <p:cNvCxnSpPr/>
          <p:nvPr/>
        </p:nvCxnSpPr>
        <p:spPr>
          <a:xfrm rot="10800000">
            <a:off x="4443118" y="2018856"/>
            <a:ext cx="1062600" cy="309000"/>
          </a:xfrm>
          <a:prstGeom prst="straightConnector1">
            <a:avLst/>
          </a:prstGeom>
          <a:noFill/>
          <a:ln w="38100" cap="flat" cmpd="sng">
            <a:solidFill>
              <a:srgbClr val="FF40FF"/>
            </a:solidFill>
            <a:prstDash val="solid"/>
            <a:miter/>
            <a:headEnd type="triangle" w="lg" len="lg"/>
            <a:tailEnd type="none" w="med" len="med"/>
          </a:ln>
        </p:spPr>
      </p:cxnSp>
      <p:cxnSp>
        <p:nvCxnSpPr>
          <p:cNvPr id="241" name="Shape 241"/>
          <p:cNvCxnSpPr/>
          <p:nvPr/>
        </p:nvCxnSpPr>
        <p:spPr>
          <a:xfrm flipH="1">
            <a:off x="3831544" y="2086377"/>
            <a:ext cx="225299" cy="521699"/>
          </a:xfrm>
          <a:prstGeom prst="straightConnector1">
            <a:avLst/>
          </a:prstGeom>
          <a:noFill/>
          <a:ln w="38100" cap="flat" cmpd="sng">
            <a:solidFill>
              <a:srgbClr val="FF40FF"/>
            </a:solidFill>
            <a:prstDash val="solid"/>
            <a:miter/>
            <a:headEnd type="triangle" w="lg" len="lg"/>
            <a:tailEnd type="none" w="med" len="med"/>
          </a:ln>
        </p:spPr>
      </p:cxnSp>
      <p:cxnSp>
        <p:nvCxnSpPr>
          <p:cNvPr id="242" name="Shape 242"/>
          <p:cNvCxnSpPr/>
          <p:nvPr/>
        </p:nvCxnSpPr>
        <p:spPr>
          <a:xfrm rot="10800000">
            <a:off x="1695600" y="1081906"/>
            <a:ext cx="1352400" cy="453899"/>
          </a:xfrm>
          <a:prstGeom prst="straightConnector1">
            <a:avLst/>
          </a:prstGeom>
          <a:noFill/>
          <a:ln w="76200" cap="flat" cmpd="sng">
            <a:solidFill>
              <a:srgbClr val="00F900"/>
            </a:solidFill>
            <a:prstDash val="solid"/>
            <a:miter/>
            <a:headEnd type="triangle" w="lg" len="lg"/>
            <a:tailEnd type="none" w="med" len="med"/>
          </a:ln>
        </p:spPr>
      </p:cxnSp>
      <p:cxnSp>
        <p:nvCxnSpPr>
          <p:cNvPr id="243" name="Shape 243"/>
          <p:cNvCxnSpPr/>
          <p:nvPr/>
        </p:nvCxnSpPr>
        <p:spPr>
          <a:xfrm rot="10800000">
            <a:off x="6257050" y="2810763"/>
            <a:ext cx="1180500" cy="1265399"/>
          </a:xfrm>
          <a:prstGeom prst="straightConnector1">
            <a:avLst/>
          </a:prstGeom>
          <a:noFill/>
          <a:ln w="76200" cap="flat" cmpd="sng">
            <a:solidFill>
              <a:srgbClr val="FF9300"/>
            </a:solidFill>
            <a:prstDash val="solid"/>
            <a:miter/>
            <a:headEnd type="triangle" w="lg" len="lg"/>
            <a:tailEnd type="none" w="med" len="med"/>
          </a:ln>
        </p:spPr>
      </p:cxnSp>
      <p:sp>
        <p:nvSpPr>
          <p:cNvPr id="244" name="Shape 244"/>
          <p:cNvSpPr/>
          <p:nvPr/>
        </p:nvSpPr>
        <p:spPr>
          <a:xfrm>
            <a:off x="233776" y="3331028"/>
            <a:ext cx="1806899" cy="97979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Los Objetos son partes de código y datos</a:t>
            </a:r>
          </a:p>
        </p:txBody>
      </p:sp>
      <p:sp>
        <p:nvSpPr>
          <p:cNvPr id="2" name="Shape 234">
            <a:extLst>
              <a:ext uri="{FF2B5EF4-FFF2-40B4-BE49-F238E27FC236}">
                <a16:creationId xmlns:a16="http://schemas.microsoft.com/office/drawing/2014/main" id="{03A2892D-A15D-4AC7-83B5-198779B8210F}"/>
              </a:ext>
            </a:extLst>
          </p:cNvPr>
          <p:cNvSpPr/>
          <p:nvPr/>
        </p:nvSpPr>
        <p:spPr>
          <a:xfrm>
            <a:off x="2384310" y="1459720"/>
            <a:ext cx="2053175"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sp>
        <p:nvSpPr>
          <p:cNvPr id="3" name="Shape 234">
            <a:extLst>
              <a:ext uri="{FF2B5EF4-FFF2-40B4-BE49-F238E27FC236}">
                <a16:creationId xmlns:a16="http://schemas.microsoft.com/office/drawing/2014/main" id="{FF901C67-A408-495F-9F2D-9C749D2AC0AE}"/>
              </a:ext>
            </a:extLst>
          </p:cNvPr>
          <p:cNvSpPr/>
          <p:nvPr/>
        </p:nvSpPr>
        <p:spPr>
          <a:xfrm>
            <a:off x="5473191" y="2173356"/>
            <a:ext cx="2053175"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sp>
        <p:nvSpPr>
          <p:cNvPr id="4" name="Shape 234">
            <a:extLst>
              <a:ext uri="{FF2B5EF4-FFF2-40B4-BE49-F238E27FC236}">
                <a16:creationId xmlns:a16="http://schemas.microsoft.com/office/drawing/2014/main" id="{0FEE7608-F0C7-4D93-871A-E29FAB8E383B}"/>
              </a:ext>
            </a:extLst>
          </p:cNvPr>
          <p:cNvSpPr/>
          <p:nvPr/>
        </p:nvSpPr>
        <p:spPr>
          <a:xfrm>
            <a:off x="5158693" y="892579"/>
            <a:ext cx="2053175"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a:stretch/>
        </p:blipFill>
        <p:spPr>
          <a:xfrm>
            <a:off x="1872342" y="411479"/>
            <a:ext cx="5513700" cy="3754800"/>
          </a:xfrm>
          <a:prstGeom prst="rect">
            <a:avLst/>
          </a:prstGeom>
          <a:noFill/>
          <a:ln>
            <a:noFill/>
          </a:ln>
        </p:spPr>
      </p:pic>
      <p:sp>
        <p:nvSpPr>
          <p:cNvPr id="232" name="Shape 232"/>
          <p:cNvSpPr/>
          <p:nvPr/>
        </p:nvSpPr>
        <p:spPr>
          <a:xfrm>
            <a:off x="183885" y="715191"/>
            <a:ext cx="1366199" cy="612299"/>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600" u="none" strike="noStrike" cap="none" dirty="0">
                <a:solidFill>
                  <a:srgbClr val="000000"/>
                </a:solidFill>
                <a:latin typeface="Arial" charset="0"/>
                <a:ea typeface="Arial" charset="0"/>
                <a:cs typeface="Arial" charset="0"/>
                <a:sym typeface="Cabin"/>
              </a:rPr>
              <a:t>Entrada</a:t>
            </a:r>
          </a:p>
        </p:txBody>
      </p:sp>
      <p:sp>
        <p:nvSpPr>
          <p:cNvPr id="233" name="Shape 233"/>
          <p:cNvSpPr/>
          <p:nvPr/>
        </p:nvSpPr>
        <p:spPr>
          <a:xfrm>
            <a:off x="7554685" y="3913958"/>
            <a:ext cx="1366199" cy="612299"/>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600" u="none" strike="noStrike" cap="none" dirty="0">
                <a:solidFill>
                  <a:srgbClr val="000000"/>
                </a:solidFill>
                <a:latin typeface="Arial" charset="0"/>
                <a:ea typeface="Arial" charset="0"/>
                <a:cs typeface="Arial" charset="0"/>
                <a:sym typeface="Cabin"/>
              </a:rPr>
              <a:t>Salida</a:t>
            </a:r>
          </a:p>
        </p:txBody>
      </p:sp>
      <p:sp>
        <p:nvSpPr>
          <p:cNvPr id="234" name="Shape 234"/>
          <p:cNvSpPr/>
          <p:nvPr/>
        </p:nvSpPr>
        <p:spPr>
          <a:xfrm>
            <a:off x="2690275" y="2659925"/>
            <a:ext cx="2053175"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cxnSp>
        <p:nvCxnSpPr>
          <p:cNvPr id="237" name="Shape 237"/>
          <p:cNvCxnSpPr/>
          <p:nvPr/>
        </p:nvCxnSpPr>
        <p:spPr>
          <a:xfrm flipH="1">
            <a:off x="4516749" y="1159098"/>
            <a:ext cx="634800" cy="579899"/>
          </a:xfrm>
          <a:prstGeom prst="straightConnector1">
            <a:avLst/>
          </a:prstGeom>
          <a:noFill/>
          <a:ln w="38100" cap="flat" cmpd="sng">
            <a:solidFill>
              <a:srgbClr val="FF40FF"/>
            </a:solidFill>
            <a:prstDash val="solid"/>
            <a:miter/>
            <a:headEnd type="triangle" w="lg" len="lg"/>
            <a:tailEnd type="none" w="med" len="med"/>
          </a:ln>
        </p:spPr>
      </p:cxnSp>
      <p:cxnSp>
        <p:nvCxnSpPr>
          <p:cNvPr id="238" name="Shape 238"/>
          <p:cNvCxnSpPr/>
          <p:nvPr/>
        </p:nvCxnSpPr>
        <p:spPr>
          <a:xfrm rot="10800000" flipH="1">
            <a:off x="4486140" y="1535713"/>
            <a:ext cx="837000" cy="376799"/>
          </a:xfrm>
          <a:prstGeom prst="straightConnector1">
            <a:avLst/>
          </a:prstGeom>
          <a:noFill/>
          <a:ln w="38100" cap="flat" cmpd="sng">
            <a:solidFill>
              <a:srgbClr val="FF40FF"/>
            </a:solidFill>
            <a:prstDash val="solid"/>
            <a:miter/>
            <a:headEnd type="triangle" w="lg" len="lg"/>
            <a:tailEnd type="none" w="med" len="med"/>
          </a:ln>
        </p:spPr>
      </p:cxnSp>
      <p:cxnSp>
        <p:nvCxnSpPr>
          <p:cNvPr id="239" name="Shape 239"/>
          <p:cNvCxnSpPr/>
          <p:nvPr/>
        </p:nvCxnSpPr>
        <p:spPr>
          <a:xfrm rot="10800000" flipH="1">
            <a:off x="3670478" y="2067008"/>
            <a:ext cx="42899" cy="579600"/>
          </a:xfrm>
          <a:prstGeom prst="straightConnector1">
            <a:avLst/>
          </a:prstGeom>
          <a:noFill/>
          <a:ln w="38100" cap="flat" cmpd="sng">
            <a:solidFill>
              <a:srgbClr val="FF40FF"/>
            </a:solidFill>
            <a:prstDash val="solid"/>
            <a:miter/>
            <a:headEnd type="triangle" w="lg" len="lg"/>
            <a:tailEnd type="none" w="med" len="med"/>
          </a:ln>
        </p:spPr>
      </p:cxnSp>
      <p:cxnSp>
        <p:nvCxnSpPr>
          <p:cNvPr id="240" name="Shape 240"/>
          <p:cNvCxnSpPr/>
          <p:nvPr/>
        </p:nvCxnSpPr>
        <p:spPr>
          <a:xfrm rot="10800000">
            <a:off x="4443118" y="2018856"/>
            <a:ext cx="1062600" cy="309000"/>
          </a:xfrm>
          <a:prstGeom prst="straightConnector1">
            <a:avLst/>
          </a:prstGeom>
          <a:noFill/>
          <a:ln w="38100" cap="flat" cmpd="sng">
            <a:solidFill>
              <a:srgbClr val="FF40FF"/>
            </a:solidFill>
            <a:prstDash val="solid"/>
            <a:miter/>
            <a:headEnd type="triangle" w="lg" len="lg"/>
            <a:tailEnd type="none" w="med" len="med"/>
          </a:ln>
        </p:spPr>
      </p:cxnSp>
      <p:cxnSp>
        <p:nvCxnSpPr>
          <p:cNvPr id="241" name="Shape 241"/>
          <p:cNvCxnSpPr/>
          <p:nvPr/>
        </p:nvCxnSpPr>
        <p:spPr>
          <a:xfrm flipH="1">
            <a:off x="3831544" y="2086377"/>
            <a:ext cx="225299" cy="521699"/>
          </a:xfrm>
          <a:prstGeom prst="straightConnector1">
            <a:avLst/>
          </a:prstGeom>
          <a:noFill/>
          <a:ln w="38100" cap="flat" cmpd="sng">
            <a:solidFill>
              <a:srgbClr val="FF40FF"/>
            </a:solidFill>
            <a:prstDash val="solid"/>
            <a:miter/>
            <a:headEnd type="triangle" w="lg" len="lg"/>
            <a:tailEnd type="none" w="med" len="med"/>
          </a:ln>
        </p:spPr>
      </p:cxnSp>
      <p:cxnSp>
        <p:nvCxnSpPr>
          <p:cNvPr id="242" name="Shape 242"/>
          <p:cNvCxnSpPr/>
          <p:nvPr/>
        </p:nvCxnSpPr>
        <p:spPr>
          <a:xfrm rot="10800000">
            <a:off x="1695600" y="1081906"/>
            <a:ext cx="1352400" cy="453899"/>
          </a:xfrm>
          <a:prstGeom prst="straightConnector1">
            <a:avLst/>
          </a:prstGeom>
          <a:noFill/>
          <a:ln w="76200" cap="flat" cmpd="sng">
            <a:solidFill>
              <a:srgbClr val="00F900"/>
            </a:solidFill>
            <a:prstDash val="solid"/>
            <a:miter/>
            <a:headEnd type="triangle" w="lg" len="lg"/>
            <a:tailEnd type="none" w="med" len="med"/>
          </a:ln>
        </p:spPr>
      </p:cxnSp>
      <p:cxnSp>
        <p:nvCxnSpPr>
          <p:cNvPr id="243" name="Shape 243"/>
          <p:cNvCxnSpPr/>
          <p:nvPr/>
        </p:nvCxnSpPr>
        <p:spPr>
          <a:xfrm rot="10800000">
            <a:off x="6257050" y="2810763"/>
            <a:ext cx="1180500" cy="1265399"/>
          </a:xfrm>
          <a:prstGeom prst="straightConnector1">
            <a:avLst/>
          </a:prstGeom>
          <a:noFill/>
          <a:ln w="76200" cap="flat" cmpd="sng">
            <a:solidFill>
              <a:srgbClr val="FF9300"/>
            </a:solidFill>
            <a:prstDash val="solid"/>
            <a:miter/>
            <a:headEnd type="triangle" w="lg" len="lg"/>
            <a:tailEnd type="none" w="med" len="med"/>
          </a:ln>
        </p:spPr>
      </p:cxnSp>
      <p:sp>
        <p:nvSpPr>
          <p:cNvPr id="2" name="Shape 234">
            <a:extLst>
              <a:ext uri="{FF2B5EF4-FFF2-40B4-BE49-F238E27FC236}">
                <a16:creationId xmlns:a16="http://schemas.microsoft.com/office/drawing/2014/main" id="{03A2892D-A15D-4AC7-83B5-198779B8210F}"/>
              </a:ext>
            </a:extLst>
          </p:cNvPr>
          <p:cNvSpPr/>
          <p:nvPr/>
        </p:nvSpPr>
        <p:spPr>
          <a:xfrm>
            <a:off x="2384310" y="1459720"/>
            <a:ext cx="2053175"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sp>
        <p:nvSpPr>
          <p:cNvPr id="3" name="Shape 234">
            <a:extLst>
              <a:ext uri="{FF2B5EF4-FFF2-40B4-BE49-F238E27FC236}">
                <a16:creationId xmlns:a16="http://schemas.microsoft.com/office/drawing/2014/main" id="{FF901C67-A408-495F-9F2D-9C749D2AC0AE}"/>
              </a:ext>
            </a:extLst>
          </p:cNvPr>
          <p:cNvSpPr/>
          <p:nvPr/>
        </p:nvSpPr>
        <p:spPr>
          <a:xfrm>
            <a:off x="5473191" y="2173356"/>
            <a:ext cx="2053175"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sp>
        <p:nvSpPr>
          <p:cNvPr id="4" name="Shape 234">
            <a:extLst>
              <a:ext uri="{FF2B5EF4-FFF2-40B4-BE49-F238E27FC236}">
                <a16:creationId xmlns:a16="http://schemas.microsoft.com/office/drawing/2014/main" id="{0FEE7608-F0C7-4D93-871A-E29FAB8E383B}"/>
              </a:ext>
            </a:extLst>
          </p:cNvPr>
          <p:cNvSpPr/>
          <p:nvPr/>
        </p:nvSpPr>
        <p:spPr>
          <a:xfrm>
            <a:off x="5158693" y="892579"/>
            <a:ext cx="2053175"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sp>
        <p:nvSpPr>
          <p:cNvPr id="5" name="Shape 263">
            <a:extLst>
              <a:ext uri="{FF2B5EF4-FFF2-40B4-BE49-F238E27FC236}">
                <a16:creationId xmlns:a16="http://schemas.microsoft.com/office/drawing/2014/main" id="{DA66F628-D1E1-4AB5-B9D5-5FA2C02E4C33}"/>
              </a:ext>
            </a:extLst>
          </p:cNvPr>
          <p:cNvSpPr/>
          <p:nvPr/>
        </p:nvSpPr>
        <p:spPr>
          <a:xfrm>
            <a:off x="-35175" y="210639"/>
            <a:ext cx="4947000" cy="4800600"/>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a:solidFill>
                <a:srgbClr val="FFFFFF"/>
              </a:solidFill>
              <a:latin typeface="Arial" charset="0"/>
              <a:ea typeface="Arial" charset="0"/>
              <a:cs typeface="Arial" charset="0"/>
              <a:sym typeface="Cabin"/>
            </a:endParaRPr>
          </a:p>
        </p:txBody>
      </p:sp>
      <p:sp>
        <p:nvSpPr>
          <p:cNvPr id="6" name="Shape 264">
            <a:extLst>
              <a:ext uri="{FF2B5EF4-FFF2-40B4-BE49-F238E27FC236}">
                <a16:creationId xmlns:a16="http://schemas.microsoft.com/office/drawing/2014/main" id="{7B862E73-5436-407D-BD07-C10C7FA6D6AE}"/>
              </a:ext>
            </a:extLst>
          </p:cNvPr>
          <p:cNvSpPr/>
          <p:nvPr/>
        </p:nvSpPr>
        <p:spPr>
          <a:xfrm>
            <a:off x="7477629" y="210639"/>
            <a:ext cx="1462799" cy="1370209"/>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a:solidFill>
                <a:srgbClr val="FFFFFF"/>
              </a:solidFill>
              <a:latin typeface="Arial" charset="0"/>
              <a:ea typeface="Arial" charset="0"/>
              <a:cs typeface="Arial" charset="0"/>
              <a:sym typeface="Cabin"/>
            </a:endParaRPr>
          </a:p>
        </p:txBody>
      </p:sp>
      <p:sp>
        <p:nvSpPr>
          <p:cNvPr id="7" name="Shape 265">
            <a:extLst>
              <a:ext uri="{FF2B5EF4-FFF2-40B4-BE49-F238E27FC236}">
                <a16:creationId xmlns:a16="http://schemas.microsoft.com/office/drawing/2014/main" id="{053D9B79-6C49-431E-8BFA-EFCA1CCF98D6}"/>
              </a:ext>
            </a:extLst>
          </p:cNvPr>
          <p:cNvSpPr/>
          <p:nvPr/>
        </p:nvSpPr>
        <p:spPr>
          <a:xfrm>
            <a:off x="4911825" y="1580848"/>
            <a:ext cx="4046999" cy="3450102"/>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a:solidFill>
                <a:srgbClr val="FFFFFF"/>
              </a:solidFill>
              <a:latin typeface="Arial" charset="0"/>
              <a:ea typeface="Arial" charset="0"/>
              <a:cs typeface="Arial" charset="0"/>
              <a:sym typeface="Cabin"/>
            </a:endParaRPr>
          </a:p>
        </p:txBody>
      </p:sp>
      <p:sp>
        <p:nvSpPr>
          <p:cNvPr id="8" name="Shape 266">
            <a:extLst>
              <a:ext uri="{FF2B5EF4-FFF2-40B4-BE49-F238E27FC236}">
                <a16:creationId xmlns:a16="http://schemas.microsoft.com/office/drawing/2014/main" id="{A044DE4C-4445-4268-8715-C4EA10C61F78}"/>
              </a:ext>
            </a:extLst>
          </p:cNvPr>
          <p:cNvSpPr/>
          <p:nvPr/>
        </p:nvSpPr>
        <p:spPr>
          <a:xfrm>
            <a:off x="4911825" y="204311"/>
            <a:ext cx="2565803" cy="612299"/>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a:solidFill>
                <a:srgbClr val="FFFFFF"/>
              </a:solidFill>
              <a:latin typeface="Arial" charset="0"/>
              <a:ea typeface="Arial" charset="0"/>
              <a:cs typeface="Arial" charset="0"/>
              <a:sym typeface="Cabin"/>
            </a:endParaRPr>
          </a:p>
        </p:txBody>
      </p:sp>
      <p:sp>
        <p:nvSpPr>
          <p:cNvPr id="9" name="Shape 267">
            <a:extLst>
              <a:ext uri="{FF2B5EF4-FFF2-40B4-BE49-F238E27FC236}">
                <a16:creationId xmlns:a16="http://schemas.microsoft.com/office/drawing/2014/main" id="{3CC992FC-D21B-4018-832C-8B8C9A02B066}"/>
              </a:ext>
            </a:extLst>
          </p:cNvPr>
          <p:cNvSpPr/>
          <p:nvPr/>
        </p:nvSpPr>
        <p:spPr>
          <a:xfrm>
            <a:off x="54162" y="3164477"/>
            <a:ext cx="2275200" cy="1606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Los Objetos ocultan detalles – nos permiten ignorar los detalles del “resto del programa”.</a:t>
            </a:r>
          </a:p>
        </p:txBody>
      </p:sp>
    </p:spTree>
    <p:extLst>
      <p:ext uri="{BB962C8B-B14F-4D97-AF65-F5344CB8AC3E}">
        <p14:creationId xmlns:p14="http://schemas.microsoft.com/office/powerpoint/2010/main" val="55948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a:stretch/>
        </p:blipFill>
        <p:spPr>
          <a:xfrm>
            <a:off x="1872342" y="411479"/>
            <a:ext cx="5513700" cy="3754800"/>
          </a:xfrm>
          <a:prstGeom prst="rect">
            <a:avLst/>
          </a:prstGeom>
          <a:noFill/>
          <a:ln>
            <a:noFill/>
          </a:ln>
        </p:spPr>
      </p:pic>
      <p:sp>
        <p:nvSpPr>
          <p:cNvPr id="273" name="Shape 273"/>
          <p:cNvSpPr/>
          <p:nvPr/>
        </p:nvSpPr>
        <p:spPr>
          <a:xfrm>
            <a:off x="2536077" y="1440175"/>
            <a:ext cx="1964998"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sp>
        <p:nvSpPr>
          <p:cNvPr id="274" name="Shape 274"/>
          <p:cNvSpPr/>
          <p:nvPr/>
        </p:nvSpPr>
        <p:spPr>
          <a:xfrm>
            <a:off x="162895" y="715191"/>
            <a:ext cx="1366199" cy="612299"/>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600" u="none" strike="noStrike" cap="none" dirty="0">
                <a:solidFill>
                  <a:srgbClr val="000000"/>
                </a:solidFill>
                <a:latin typeface="Arial" charset="0"/>
                <a:ea typeface="Arial" charset="0"/>
                <a:cs typeface="Arial" charset="0"/>
                <a:sym typeface="Cabin"/>
              </a:rPr>
              <a:t>Entrada</a:t>
            </a:r>
          </a:p>
        </p:txBody>
      </p:sp>
      <p:sp>
        <p:nvSpPr>
          <p:cNvPr id="275" name="Shape 275"/>
          <p:cNvSpPr/>
          <p:nvPr/>
        </p:nvSpPr>
        <p:spPr>
          <a:xfrm>
            <a:off x="7554685" y="3913958"/>
            <a:ext cx="1366199" cy="612299"/>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600" dirty="0">
                <a:latin typeface="Arial" charset="0"/>
                <a:ea typeface="Arial" charset="0"/>
                <a:cs typeface="Arial" charset="0"/>
                <a:sym typeface="Cabin"/>
              </a:rPr>
              <a:t>Salida</a:t>
            </a:r>
          </a:p>
        </p:txBody>
      </p:sp>
      <p:sp>
        <p:nvSpPr>
          <p:cNvPr id="276" name="Shape 276"/>
          <p:cNvSpPr/>
          <p:nvPr/>
        </p:nvSpPr>
        <p:spPr>
          <a:xfrm>
            <a:off x="2690275" y="2659925"/>
            <a:ext cx="2213739"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sp>
        <p:nvSpPr>
          <p:cNvPr id="277" name="Shape 277"/>
          <p:cNvSpPr/>
          <p:nvPr/>
        </p:nvSpPr>
        <p:spPr>
          <a:xfrm>
            <a:off x="5461500" y="2086375"/>
            <a:ext cx="1976050"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sp>
        <p:nvSpPr>
          <p:cNvPr id="278" name="Shape 278"/>
          <p:cNvSpPr/>
          <p:nvPr/>
        </p:nvSpPr>
        <p:spPr>
          <a:xfrm>
            <a:off x="5099948" y="920925"/>
            <a:ext cx="2032273" cy="612299"/>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400" u="none" strike="noStrike" cap="none" dirty="0">
                <a:solidFill>
                  <a:srgbClr val="FFFFFF"/>
                </a:solidFill>
                <a:latin typeface="Arial" charset="0"/>
                <a:ea typeface="Arial" charset="0"/>
                <a:cs typeface="Arial" charset="0"/>
                <a:sym typeface="Cabin"/>
              </a:rPr>
              <a:t>Código/Datos</a:t>
            </a:r>
          </a:p>
        </p:txBody>
      </p:sp>
      <p:cxnSp>
        <p:nvCxnSpPr>
          <p:cNvPr id="279" name="Shape 279"/>
          <p:cNvCxnSpPr/>
          <p:nvPr/>
        </p:nvCxnSpPr>
        <p:spPr>
          <a:xfrm flipH="1">
            <a:off x="4516749" y="1159098"/>
            <a:ext cx="634800" cy="579899"/>
          </a:xfrm>
          <a:prstGeom prst="straightConnector1">
            <a:avLst/>
          </a:prstGeom>
          <a:noFill/>
          <a:ln w="38100" cap="flat" cmpd="sng">
            <a:solidFill>
              <a:srgbClr val="FF40FF"/>
            </a:solidFill>
            <a:prstDash val="solid"/>
            <a:miter/>
            <a:headEnd type="triangle" w="lg" len="lg"/>
            <a:tailEnd type="none" w="med" len="med"/>
          </a:ln>
        </p:spPr>
      </p:cxnSp>
      <p:cxnSp>
        <p:nvCxnSpPr>
          <p:cNvPr id="280" name="Shape 280"/>
          <p:cNvCxnSpPr/>
          <p:nvPr/>
        </p:nvCxnSpPr>
        <p:spPr>
          <a:xfrm rot="10800000" flipH="1">
            <a:off x="4486140" y="1535713"/>
            <a:ext cx="837000" cy="376799"/>
          </a:xfrm>
          <a:prstGeom prst="straightConnector1">
            <a:avLst/>
          </a:prstGeom>
          <a:noFill/>
          <a:ln w="38100" cap="flat" cmpd="sng">
            <a:solidFill>
              <a:srgbClr val="FF40FF"/>
            </a:solidFill>
            <a:prstDash val="solid"/>
            <a:miter/>
            <a:headEnd type="triangle" w="lg" len="lg"/>
            <a:tailEnd type="none" w="med" len="med"/>
          </a:ln>
        </p:spPr>
      </p:cxnSp>
      <p:cxnSp>
        <p:nvCxnSpPr>
          <p:cNvPr id="281" name="Shape 281"/>
          <p:cNvCxnSpPr/>
          <p:nvPr/>
        </p:nvCxnSpPr>
        <p:spPr>
          <a:xfrm rot="10800000" flipH="1">
            <a:off x="3670478" y="2067008"/>
            <a:ext cx="42899" cy="579600"/>
          </a:xfrm>
          <a:prstGeom prst="straightConnector1">
            <a:avLst/>
          </a:prstGeom>
          <a:noFill/>
          <a:ln w="38100" cap="flat" cmpd="sng">
            <a:solidFill>
              <a:srgbClr val="FF40FF"/>
            </a:solidFill>
            <a:prstDash val="solid"/>
            <a:miter/>
            <a:headEnd type="triangle" w="lg" len="lg"/>
            <a:tailEnd type="none" w="med" len="med"/>
          </a:ln>
        </p:spPr>
      </p:cxnSp>
      <p:cxnSp>
        <p:nvCxnSpPr>
          <p:cNvPr id="282" name="Shape 282"/>
          <p:cNvCxnSpPr/>
          <p:nvPr/>
        </p:nvCxnSpPr>
        <p:spPr>
          <a:xfrm rot="10800000">
            <a:off x="4443118" y="2018856"/>
            <a:ext cx="1062600" cy="309000"/>
          </a:xfrm>
          <a:prstGeom prst="straightConnector1">
            <a:avLst/>
          </a:prstGeom>
          <a:noFill/>
          <a:ln w="38100" cap="flat" cmpd="sng">
            <a:solidFill>
              <a:srgbClr val="FF40FF"/>
            </a:solidFill>
            <a:prstDash val="solid"/>
            <a:miter/>
            <a:headEnd type="triangle" w="lg" len="lg"/>
            <a:tailEnd type="none" w="med" len="med"/>
          </a:ln>
        </p:spPr>
      </p:cxnSp>
      <p:cxnSp>
        <p:nvCxnSpPr>
          <p:cNvPr id="283" name="Shape 283"/>
          <p:cNvCxnSpPr/>
          <p:nvPr/>
        </p:nvCxnSpPr>
        <p:spPr>
          <a:xfrm flipH="1">
            <a:off x="3831544" y="2086377"/>
            <a:ext cx="225299" cy="521699"/>
          </a:xfrm>
          <a:prstGeom prst="straightConnector1">
            <a:avLst/>
          </a:prstGeom>
          <a:noFill/>
          <a:ln w="38100" cap="flat" cmpd="sng">
            <a:solidFill>
              <a:srgbClr val="FF40FF"/>
            </a:solidFill>
            <a:prstDash val="solid"/>
            <a:miter/>
            <a:headEnd type="triangle" w="lg" len="lg"/>
            <a:tailEnd type="none" w="med" len="med"/>
          </a:ln>
        </p:spPr>
      </p:cxnSp>
      <p:cxnSp>
        <p:nvCxnSpPr>
          <p:cNvPr id="284" name="Shape 284"/>
          <p:cNvCxnSpPr>
            <a:cxnSpLocks/>
          </p:cNvCxnSpPr>
          <p:nvPr/>
        </p:nvCxnSpPr>
        <p:spPr>
          <a:xfrm flipH="1" flipV="1">
            <a:off x="1695600" y="1081907"/>
            <a:ext cx="840477" cy="400744"/>
          </a:xfrm>
          <a:prstGeom prst="straightConnector1">
            <a:avLst/>
          </a:prstGeom>
          <a:noFill/>
          <a:ln w="76200" cap="flat" cmpd="sng">
            <a:solidFill>
              <a:srgbClr val="00F900"/>
            </a:solidFill>
            <a:prstDash val="solid"/>
            <a:miter/>
            <a:headEnd type="triangle" w="lg" len="lg"/>
            <a:tailEnd type="none" w="med" len="med"/>
          </a:ln>
        </p:spPr>
      </p:cxnSp>
      <p:cxnSp>
        <p:nvCxnSpPr>
          <p:cNvPr id="285" name="Shape 285"/>
          <p:cNvCxnSpPr/>
          <p:nvPr/>
        </p:nvCxnSpPr>
        <p:spPr>
          <a:xfrm rot="10800000">
            <a:off x="6257050" y="2810763"/>
            <a:ext cx="1180500" cy="1265399"/>
          </a:xfrm>
          <a:prstGeom prst="straightConnector1">
            <a:avLst/>
          </a:prstGeom>
          <a:noFill/>
          <a:ln w="76200" cap="flat" cmpd="sng">
            <a:solidFill>
              <a:srgbClr val="FF9300"/>
            </a:solidFill>
            <a:prstDash val="solid"/>
            <a:miter/>
            <a:headEnd type="triangle" w="lg" len="lg"/>
            <a:tailEnd type="none" w="med" len="med"/>
          </a:ln>
        </p:spPr>
      </p:cxnSp>
      <p:sp>
        <p:nvSpPr>
          <p:cNvPr id="286" name="Shape 286"/>
          <p:cNvSpPr/>
          <p:nvPr/>
        </p:nvSpPr>
        <p:spPr>
          <a:xfrm>
            <a:off x="4974418" y="660040"/>
            <a:ext cx="2297240" cy="1268699"/>
          </a:xfrm>
          <a:prstGeom prst="rect">
            <a:avLst/>
          </a:prstGeom>
          <a:solidFill>
            <a:srgbClr val="000000">
              <a:alpha val="68630"/>
            </a:srgbClr>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Font typeface="Cabin"/>
              <a:buNone/>
            </a:pPr>
            <a:endParaRPr sz="2300" u="none" strike="noStrike" cap="none" dirty="0">
              <a:solidFill>
                <a:srgbClr val="FFFFFF"/>
              </a:solidFill>
              <a:latin typeface="Arial" charset="0"/>
              <a:ea typeface="Arial" charset="0"/>
              <a:cs typeface="Arial" charset="0"/>
              <a:sym typeface="Cabin"/>
            </a:endParaRPr>
          </a:p>
        </p:txBody>
      </p:sp>
      <p:sp>
        <p:nvSpPr>
          <p:cNvPr id="287" name="Shape 287"/>
          <p:cNvSpPr/>
          <p:nvPr/>
        </p:nvSpPr>
        <p:spPr>
          <a:xfrm>
            <a:off x="54162" y="3007722"/>
            <a:ext cx="2328820" cy="171206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Los Objetos ocultan detalles – nos permiten ignorar los detalles del “resto del programa”.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650081" y="428625"/>
            <a:ext cx="6906510"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700" u="none" strike="noStrike" cap="none" dirty="0">
                <a:solidFill>
                  <a:srgbClr val="FFD966"/>
                </a:solidFill>
                <a:sym typeface="Cabin"/>
              </a:rPr>
              <a:t>Definiciones</a:t>
            </a:r>
          </a:p>
        </p:txBody>
      </p:sp>
      <p:sp>
        <p:nvSpPr>
          <p:cNvPr id="293" name="Shape 293"/>
          <p:cNvSpPr txBox="1">
            <a:spLocks noGrp="1"/>
          </p:cNvSpPr>
          <p:nvPr>
            <p:ph idx="1"/>
          </p:nvPr>
        </p:nvSpPr>
        <p:spPr>
          <a:xfrm>
            <a:off x="672250" y="1428694"/>
            <a:ext cx="7836750" cy="2969523"/>
          </a:xfrm>
          <a:prstGeom prst="rect">
            <a:avLst/>
          </a:prstGeom>
          <a:noFill/>
          <a:ln>
            <a:noFill/>
          </a:ln>
        </p:spPr>
        <p:txBody>
          <a:bodyPr lIns="21050" tIns="21050" rIns="21050" bIns="21050" anchor="ctr" anchorCtr="0">
            <a:noAutofit/>
          </a:bodyPr>
          <a:lstStyle/>
          <a:p>
            <a:pPr marL="457200" marR="0" lvl="0" indent="-374650" algn="l" rtl="0">
              <a:lnSpc>
                <a:spcPct val="100000"/>
              </a:lnSpc>
              <a:spcBef>
                <a:spcPts val="0"/>
              </a:spcBef>
              <a:spcAft>
                <a:spcPts val="0"/>
              </a:spcAft>
              <a:buSzPct val="100000"/>
              <a:buFont typeface="Cabin"/>
            </a:pPr>
            <a:r>
              <a:rPr lang="en" sz="2300" u="none" strike="noStrike" cap="none" dirty="0">
                <a:solidFill>
                  <a:srgbClr val="FF9300"/>
                </a:solidFill>
                <a:sym typeface="Cabin"/>
              </a:rPr>
              <a:t>Clase</a:t>
            </a:r>
            <a:r>
              <a:rPr lang="en" sz="2300" u="none" strike="noStrike" cap="none" dirty="0">
                <a:solidFill>
                  <a:srgbClr val="FFFFFF"/>
                </a:solidFill>
                <a:sym typeface="Cabin"/>
              </a:rPr>
              <a:t> - Una plantilla</a:t>
            </a:r>
          </a:p>
          <a:p>
            <a:pPr marL="457200" marR="0" lvl="0" indent="-374650" algn="l" rtl="0">
              <a:lnSpc>
                <a:spcPct val="100000"/>
              </a:lnSpc>
              <a:spcBef>
                <a:spcPts val="1400"/>
              </a:spcBef>
              <a:spcAft>
                <a:spcPts val="0"/>
              </a:spcAft>
              <a:buSzPct val="100000"/>
              <a:buFont typeface="Cabin"/>
            </a:pPr>
            <a:r>
              <a:rPr lang="en" sz="2300" dirty="0">
                <a:solidFill>
                  <a:srgbClr val="FF9300"/>
                </a:solidFill>
                <a:sym typeface="Cabin"/>
              </a:rPr>
              <a:t>Método o Mensaje</a:t>
            </a:r>
            <a:r>
              <a:rPr lang="en" sz="2300" u="none" strike="noStrike" cap="none" dirty="0">
                <a:solidFill>
                  <a:srgbClr val="FF9300"/>
                </a:solidFill>
                <a:sym typeface="Cabin"/>
              </a:rPr>
              <a:t> </a:t>
            </a:r>
            <a:r>
              <a:rPr lang="en" sz="2300" u="none" strike="noStrike" cap="none" dirty="0">
                <a:solidFill>
                  <a:srgbClr val="FFFFFF"/>
                </a:solidFill>
                <a:sym typeface="Cabin"/>
              </a:rPr>
              <a:t>- Una capacidad definida en una clase </a:t>
            </a:r>
            <a:endParaRPr lang="en-US" sz="2300" dirty="0">
              <a:solidFill>
                <a:srgbClr val="FFFFFF"/>
              </a:solidFill>
              <a:sym typeface="Cabin"/>
            </a:endParaRPr>
          </a:p>
          <a:p>
            <a:pPr marL="457200" marR="0" lvl="0" indent="-374650" algn="l" rtl="0">
              <a:lnSpc>
                <a:spcPct val="100000"/>
              </a:lnSpc>
              <a:spcBef>
                <a:spcPts val="1400"/>
              </a:spcBef>
              <a:spcAft>
                <a:spcPts val="0"/>
              </a:spcAft>
              <a:buSzPct val="100000"/>
              <a:buFont typeface="Cabin"/>
            </a:pPr>
            <a:r>
              <a:rPr lang="en" sz="2300" u="none" strike="noStrike" cap="none" dirty="0">
                <a:solidFill>
                  <a:srgbClr val="FF9300"/>
                </a:solidFill>
                <a:sym typeface="Cabin"/>
              </a:rPr>
              <a:t>Campo o atributo </a:t>
            </a:r>
            <a:r>
              <a:rPr lang="en" sz="2300" u="none" strike="noStrike" cap="none" dirty="0">
                <a:solidFill>
                  <a:srgbClr val="FFFFFF"/>
                </a:solidFill>
                <a:sym typeface="Cabin"/>
              </a:rPr>
              <a:t>- Una parte de datos en una clase</a:t>
            </a:r>
          </a:p>
          <a:p>
            <a:pPr marL="457200" marR="0" lvl="0" indent="-374650" algn="l" rtl="0">
              <a:lnSpc>
                <a:spcPct val="100000"/>
              </a:lnSpc>
              <a:spcBef>
                <a:spcPts val="1400"/>
              </a:spcBef>
              <a:spcAft>
                <a:spcPts val="0"/>
              </a:spcAft>
              <a:buSzPct val="100000"/>
              <a:buFont typeface="Cabin"/>
            </a:pPr>
            <a:r>
              <a:rPr lang="en" sz="2300" u="none" strike="noStrike" cap="none" dirty="0">
                <a:solidFill>
                  <a:srgbClr val="FF9300"/>
                </a:solidFill>
                <a:sym typeface="Cabin"/>
              </a:rPr>
              <a:t>Objeto o Instancia</a:t>
            </a:r>
            <a:r>
              <a:rPr lang="en" sz="2300" u="none" strike="noStrike" cap="none" dirty="0">
                <a:solidFill>
                  <a:srgbClr val="FFFFFF"/>
                </a:solidFill>
                <a:sym typeface="Cabin"/>
              </a:rPr>
              <a:t> - Una instancia particular de una clase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66750"/>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650081" y="428625"/>
            <a:ext cx="6210001"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4700" u="none" strike="noStrike" cap="none" dirty="0">
                <a:solidFill>
                  <a:srgbClr val="FFFFFF"/>
                </a:solidFill>
                <a:sym typeface="Cabin"/>
              </a:rPr>
              <a:t>Terminología: </a:t>
            </a:r>
            <a:r>
              <a:rPr lang="en" sz="4700" u="none" strike="noStrike" cap="none" dirty="0">
                <a:solidFill>
                  <a:srgbClr val="FF9300"/>
                </a:solidFill>
                <a:sym typeface="Cabin"/>
              </a:rPr>
              <a:t>Clase</a:t>
            </a:r>
          </a:p>
        </p:txBody>
      </p:sp>
      <p:sp>
        <p:nvSpPr>
          <p:cNvPr id="300" name="Shape 300"/>
          <p:cNvSpPr/>
          <p:nvPr/>
        </p:nvSpPr>
        <p:spPr>
          <a:xfrm>
            <a:off x="521494" y="4476131"/>
            <a:ext cx="8101012" cy="352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http://es.wikipedia.org/wiki/Programaci%C3%B3n_orientada_a_objetos</a:t>
            </a:r>
          </a:p>
        </p:txBody>
      </p:sp>
      <p:sp>
        <p:nvSpPr>
          <p:cNvPr id="301" name="Shape 301"/>
          <p:cNvSpPr/>
          <p:nvPr/>
        </p:nvSpPr>
        <p:spPr>
          <a:xfrm>
            <a:off x="729076" y="1665288"/>
            <a:ext cx="7930242" cy="257424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Define las características abstractas de una cosa (objeto), incluyendo las características de las cosas (sus atributos, </a:t>
            </a:r>
            <a:r>
              <a:rPr lang="en" sz="2000" dirty="0">
                <a:solidFill>
                  <a:srgbClr val="1DFF63"/>
                </a:solidFill>
                <a:latin typeface="Arial" charset="0"/>
                <a:ea typeface="Arial" charset="0"/>
                <a:cs typeface="Arial" charset="0"/>
                <a:sym typeface="Cabin"/>
              </a:rPr>
              <a:t>campos</a:t>
            </a:r>
            <a:r>
              <a:rPr lang="en" sz="2000" u="none" strike="noStrike" cap="none" dirty="0">
                <a:solidFill>
                  <a:srgbClr val="FFFFFF"/>
                </a:solidFill>
                <a:latin typeface="Arial" charset="0"/>
                <a:ea typeface="Arial" charset="0"/>
                <a:cs typeface="Arial" charset="0"/>
                <a:sym typeface="Cabin"/>
              </a:rPr>
              <a:t> o </a:t>
            </a:r>
            <a:r>
              <a:rPr lang="en" sz="2000" dirty="0">
                <a:solidFill>
                  <a:srgbClr val="1FFF66"/>
                </a:solidFill>
                <a:latin typeface="Arial" charset="0"/>
                <a:ea typeface="Arial" charset="0"/>
                <a:cs typeface="Arial" charset="0"/>
                <a:sym typeface="Cabin"/>
              </a:rPr>
              <a:t>propiedades</a:t>
            </a:r>
            <a:r>
              <a:rPr lang="en" sz="2000" u="none" strike="noStrike" cap="none" dirty="0">
                <a:solidFill>
                  <a:srgbClr val="FFFFFF"/>
                </a:solidFill>
                <a:latin typeface="Arial" charset="0"/>
                <a:ea typeface="Arial" charset="0"/>
                <a:cs typeface="Arial" charset="0"/>
                <a:sym typeface="Cabin"/>
              </a:rPr>
              <a:t>) y el comportamiento de las cosas (las cosas que puede hacer, o </a:t>
            </a:r>
            <a:r>
              <a:rPr lang="en" sz="2000" u="none" strike="noStrike" cap="none" dirty="0">
                <a:solidFill>
                  <a:srgbClr val="1FFF66"/>
                </a:solidFill>
                <a:latin typeface="Arial" charset="0"/>
                <a:ea typeface="Arial" charset="0"/>
                <a:cs typeface="Arial" charset="0"/>
                <a:sym typeface="Cabin"/>
              </a:rPr>
              <a:t>métodos</a:t>
            </a:r>
            <a:r>
              <a:rPr lang="en" sz="2000" u="none" strike="noStrike" cap="none" dirty="0">
                <a:solidFill>
                  <a:srgbClr val="FFFFFF"/>
                </a:solidFill>
                <a:latin typeface="Arial" charset="0"/>
                <a:ea typeface="Arial" charset="0"/>
                <a:cs typeface="Arial" charset="0"/>
                <a:sym typeface="Cabin"/>
              </a:rPr>
              <a:t>, operaciones o características). Podría decirse que una </a:t>
            </a:r>
            <a:r>
              <a:rPr lang="en" sz="2000" u="none" strike="noStrike" cap="none" dirty="0">
                <a:solidFill>
                  <a:srgbClr val="FF9300"/>
                </a:solidFill>
                <a:latin typeface="Arial" charset="0"/>
                <a:ea typeface="Arial" charset="0"/>
                <a:cs typeface="Arial" charset="0"/>
                <a:sym typeface="Cabin"/>
              </a:rPr>
              <a:t>clase</a:t>
            </a:r>
            <a:r>
              <a:rPr lang="en" sz="2000" u="none" strike="noStrike" cap="none" dirty="0">
                <a:solidFill>
                  <a:srgbClr val="FFFFFF"/>
                </a:solidFill>
                <a:latin typeface="Arial" charset="0"/>
                <a:ea typeface="Arial" charset="0"/>
                <a:cs typeface="Arial" charset="0"/>
                <a:sym typeface="Cabin"/>
              </a:rPr>
              <a:t> es un </a:t>
            </a:r>
            <a:r>
              <a:rPr lang="en" sz="2000" dirty="0">
                <a:solidFill>
                  <a:srgbClr val="FF9300"/>
                </a:solidFill>
                <a:latin typeface="Arial" charset="0"/>
                <a:ea typeface="Arial" charset="0"/>
                <a:cs typeface="Arial" charset="0"/>
                <a:sym typeface="Cabin"/>
              </a:rPr>
              <a:t>arquetipo</a:t>
            </a:r>
            <a:r>
              <a:rPr lang="en" sz="2000" u="none" strike="noStrike" cap="none" dirty="0">
                <a:solidFill>
                  <a:srgbClr val="FFFFFF"/>
                </a:solidFill>
                <a:latin typeface="Arial" charset="0"/>
                <a:ea typeface="Arial" charset="0"/>
                <a:cs typeface="Arial" charset="0"/>
                <a:sym typeface="Cabin"/>
              </a:rPr>
              <a:t> o fábrica que describe la naturaleza de algo. Por ejemplo, la </a:t>
            </a:r>
            <a:r>
              <a:rPr lang="en" sz="2000" u="none" strike="noStrike" cap="none" dirty="0">
                <a:solidFill>
                  <a:srgbClr val="FF9300"/>
                </a:solidFill>
                <a:latin typeface="Arial" charset="0"/>
                <a:ea typeface="Arial" charset="0"/>
                <a:cs typeface="Arial" charset="0"/>
                <a:sym typeface="Cabin"/>
              </a:rPr>
              <a:t>clase</a:t>
            </a:r>
            <a:r>
              <a:rPr lang="en" sz="2000" u="none" strike="noStrike" cap="none" dirty="0">
                <a:solidFill>
                  <a:srgbClr val="FFFFFF"/>
                </a:solidFill>
                <a:latin typeface="Arial" charset="0"/>
                <a:ea typeface="Arial" charset="0"/>
                <a:cs typeface="Arial" charset="0"/>
                <a:sym typeface="Cabin"/>
              </a:rPr>
              <a:t> Perro podría consistir de rasgos compartidos por todos los perros, como la raza y el color de pelo (características) y la habilidad de ladrar y sentarse (comportamientos).</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66750"/>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650081" y="428625"/>
            <a:ext cx="6203301"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4700" u="none" strike="noStrike" cap="none" dirty="0">
                <a:solidFill>
                  <a:srgbClr val="FFFFFF"/>
                </a:solidFill>
                <a:sym typeface="Cabin"/>
              </a:rPr>
              <a:t>Terminología: </a:t>
            </a:r>
            <a:r>
              <a:rPr lang="en" sz="4700" u="none" strike="noStrike" cap="none" dirty="0">
                <a:solidFill>
                  <a:srgbClr val="FF40FF"/>
                </a:solidFill>
                <a:sym typeface="Cabin"/>
              </a:rPr>
              <a:t>Instancia</a:t>
            </a:r>
          </a:p>
        </p:txBody>
      </p:sp>
      <p:sp>
        <p:nvSpPr>
          <p:cNvPr id="318" name="Shape 318"/>
          <p:cNvSpPr/>
          <p:nvPr/>
        </p:nvSpPr>
        <p:spPr>
          <a:xfrm>
            <a:off x="729076" y="1873175"/>
            <a:ext cx="7930242" cy="2033963"/>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Es posible tener una </a:t>
            </a:r>
            <a:r>
              <a:rPr lang="en" sz="2300" u="none" strike="noStrike" cap="none" dirty="0">
                <a:solidFill>
                  <a:srgbClr val="FF40FF"/>
                </a:solidFill>
                <a:latin typeface="Arial" charset="0"/>
                <a:ea typeface="Arial" charset="0"/>
                <a:cs typeface="Arial" charset="0"/>
                <a:sym typeface="Cabin"/>
              </a:rPr>
              <a:t>instancia</a:t>
            </a:r>
            <a:r>
              <a:rPr lang="en" sz="2300" u="none" strike="noStrike" cap="none" dirty="0">
                <a:solidFill>
                  <a:srgbClr val="FFFFFF"/>
                </a:solidFill>
                <a:latin typeface="Arial" charset="0"/>
                <a:ea typeface="Arial" charset="0"/>
                <a:cs typeface="Arial" charset="0"/>
                <a:sym typeface="Cabin"/>
              </a:rPr>
              <a:t> de una clase o un objeto particular. </a:t>
            </a:r>
            <a:r>
              <a:rPr lang="en" sz="2300" dirty="0">
                <a:solidFill>
                  <a:srgbClr val="FFFFFF"/>
                </a:solidFill>
                <a:latin typeface="Arial" charset="0"/>
                <a:ea typeface="Arial" charset="0"/>
                <a:cs typeface="Arial" charset="0"/>
                <a:sym typeface="Cabin"/>
              </a:rPr>
              <a:t>La</a:t>
            </a:r>
            <a:r>
              <a:rPr lang="en" sz="2300" u="none" strike="noStrike" cap="none" dirty="0">
                <a:solidFill>
                  <a:srgbClr val="FFFFFF"/>
                </a:solidFill>
                <a:latin typeface="Arial" charset="0"/>
                <a:ea typeface="Arial" charset="0"/>
                <a:cs typeface="Arial" charset="0"/>
                <a:sym typeface="Cabin"/>
              </a:rPr>
              <a:t> </a:t>
            </a:r>
            <a:r>
              <a:rPr lang="en" sz="2300" u="none" strike="noStrike" cap="none" dirty="0">
                <a:solidFill>
                  <a:srgbClr val="FF40FF"/>
                </a:solidFill>
                <a:latin typeface="Arial" charset="0"/>
                <a:ea typeface="Arial" charset="0"/>
                <a:cs typeface="Arial" charset="0"/>
                <a:sym typeface="Cabin"/>
              </a:rPr>
              <a:t>instancia</a:t>
            </a:r>
            <a:r>
              <a:rPr lang="en" sz="2300" u="none" strike="noStrike" cap="none" dirty="0">
                <a:solidFill>
                  <a:srgbClr val="FFFFFF"/>
                </a:solidFill>
                <a:latin typeface="Arial" charset="0"/>
                <a:ea typeface="Arial" charset="0"/>
                <a:cs typeface="Arial" charset="0"/>
                <a:sym typeface="Cabin"/>
              </a:rPr>
              <a:t> es el objeto creado en tiempo de ejecución. En jerga de programación, el objeto Lassie es una </a:t>
            </a:r>
            <a:r>
              <a:rPr lang="en" sz="2300" u="none" strike="noStrike" cap="none" dirty="0">
                <a:solidFill>
                  <a:srgbClr val="FF40FF"/>
                </a:solidFill>
                <a:latin typeface="Arial" charset="0"/>
                <a:ea typeface="Arial" charset="0"/>
                <a:cs typeface="Arial" charset="0"/>
                <a:sym typeface="Cabin"/>
              </a:rPr>
              <a:t>instancia</a:t>
            </a:r>
            <a:r>
              <a:rPr lang="en" sz="2300" u="none" strike="noStrike" cap="none" dirty="0">
                <a:solidFill>
                  <a:srgbClr val="FFFFFF"/>
                </a:solidFill>
                <a:latin typeface="Arial" charset="0"/>
                <a:ea typeface="Arial" charset="0"/>
                <a:cs typeface="Arial" charset="0"/>
                <a:sym typeface="Cabin"/>
              </a:rPr>
              <a:t> </a:t>
            </a:r>
            <a:r>
              <a:rPr lang="en" sz="2300" dirty="0">
                <a:solidFill>
                  <a:srgbClr val="FFFFFF"/>
                </a:solidFill>
                <a:latin typeface="Arial" charset="0"/>
                <a:ea typeface="Arial" charset="0"/>
                <a:cs typeface="Arial" charset="0"/>
                <a:sym typeface="Cabin"/>
              </a:rPr>
              <a:t>de la clase Perro</a:t>
            </a:r>
            <a:r>
              <a:rPr lang="en" sz="2300" u="none" strike="noStrike" cap="none" dirty="0">
                <a:solidFill>
                  <a:srgbClr val="FFFFFF"/>
                </a:solidFill>
                <a:latin typeface="Arial" charset="0"/>
                <a:ea typeface="Arial" charset="0"/>
                <a:cs typeface="Arial" charset="0"/>
                <a:sym typeface="Cabin"/>
              </a:rPr>
              <a:t>. El conjunto de valores de los atributos de un </a:t>
            </a:r>
            <a:r>
              <a:rPr lang="en" sz="2300" u="none" strike="noStrike" cap="none" dirty="0">
                <a:solidFill>
                  <a:srgbClr val="FF40FF"/>
                </a:solidFill>
                <a:latin typeface="Arial" charset="0"/>
                <a:ea typeface="Arial" charset="0"/>
                <a:cs typeface="Arial" charset="0"/>
                <a:sym typeface="Cabin"/>
              </a:rPr>
              <a:t>objeto</a:t>
            </a:r>
            <a:r>
              <a:rPr lang="en" sz="2300" u="none" strike="noStrike" cap="none" dirty="0">
                <a:solidFill>
                  <a:srgbClr val="FFFFFF"/>
                </a:solidFill>
                <a:latin typeface="Arial" charset="0"/>
                <a:ea typeface="Arial" charset="0"/>
                <a:cs typeface="Arial" charset="0"/>
                <a:sym typeface="Cabin"/>
              </a:rPr>
              <a:t> </a:t>
            </a:r>
            <a:r>
              <a:rPr lang="en" sz="2300" dirty="0">
                <a:solidFill>
                  <a:srgbClr val="FFFFFF"/>
                </a:solidFill>
                <a:latin typeface="Arial" charset="0"/>
                <a:ea typeface="Arial" charset="0"/>
                <a:cs typeface="Arial" charset="0"/>
                <a:sym typeface="Cabin"/>
              </a:rPr>
              <a:t>particular es llamado su</a:t>
            </a:r>
            <a:r>
              <a:rPr lang="en" sz="2300" u="none" strike="noStrike" cap="none" dirty="0">
                <a:solidFill>
                  <a:srgbClr val="FFFFFF"/>
                </a:solidFill>
                <a:latin typeface="Arial" charset="0"/>
                <a:ea typeface="Arial" charset="0"/>
                <a:cs typeface="Arial" charset="0"/>
                <a:sym typeface="Cabin"/>
              </a:rPr>
              <a:t> </a:t>
            </a:r>
            <a:r>
              <a:rPr lang="en" sz="2300" dirty="0">
                <a:solidFill>
                  <a:srgbClr val="1FFF66"/>
                </a:solidFill>
                <a:latin typeface="Arial" charset="0"/>
                <a:ea typeface="Arial" charset="0"/>
                <a:cs typeface="Arial" charset="0"/>
                <a:sym typeface="Cabin"/>
              </a:rPr>
              <a:t>es</a:t>
            </a:r>
            <a:r>
              <a:rPr lang="en" sz="2300" u="none" strike="noStrike" cap="none" dirty="0">
                <a:solidFill>
                  <a:srgbClr val="1FFF66"/>
                </a:solidFill>
                <a:latin typeface="Arial" charset="0"/>
                <a:ea typeface="Arial" charset="0"/>
                <a:cs typeface="Arial" charset="0"/>
                <a:sym typeface="Cabin"/>
              </a:rPr>
              <a:t>tado</a:t>
            </a:r>
            <a:r>
              <a:rPr lang="en" sz="2300" u="none" strike="noStrike" cap="none" dirty="0">
                <a:solidFill>
                  <a:srgbClr val="FFFFFF"/>
                </a:solidFill>
                <a:latin typeface="Arial" charset="0"/>
                <a:ea typeface="Arial" charset="0"/>
                <a:cs typeface="Arial" charset="0"/>
                <a:sym typeface="Cabin"/>
              </a:rPr>
              <a:t>. El </a:t>
            </a:r>
            <a:r>
              <a:rPr lang="en" sz="2300" u="none" strike="noStrike" cap="none" dirty="0">
                <a:solidFill>
                  <a:srgbClr val="FF40FF"/>
                </a:solidFill>
                <a:latin typeface="Arial" charset="0"/>
                <a:ea typeface="Arial" charset="0"/>
                <a:cs typeface="Arial" charset="0"/>
                <a:sym typeface="Cabin"/>
              </a:rPr>
              <a:t>objeto</a:t>
            </a:r>
            <a:r>
              <a:rPr lang="en" sz="2300" u="none" strike="noStrike" cap="none" dirty="0">
                <a:solidFill>
                  <a:srgbClr val="FFFFFF"/>
                </a:solidFill>
                <a:latin typeface="Arial" charset="0"/>
                <a:ea typeface="Arial" charset="0"/>
                <a:cs typeface="Arial" charset="0"/>
                <a:sym typeface="Cabin"/>
              </a:rPr>
              <a:t> </a:t>
            </a:r>
            <a:r>
              <a:rPr lang="en" sz="2300" dirty="0">
                <a:solidFill>
                  <a:srgbClr val="FFFFFF"/>
                </a:solidFill>
                <a:latin typeface="Arial" charset="0"/>
                <a:ea typeface="Arial" charset="0"/>
                <a:cs typeface="Arial" charset="0"/>
                <a:sym typeface="Cabin"/>
              </a:rPr>
              <a:t>consiste de un estado y un comportamiento definido en la clase del objeto</a:t>
            </a:r>
            <a:r>
              <a:rPr lang="en" sz="2300" u="none" strike="noStrike" cap="none" dirty="0">
                <a:solidFill>
                  <a:srgbClr val="FFFFFF"/>
                </a:solidFill>
                <a:latin typeface="Arial" charset="0"/>
                <a:ea typeface="Arial" charset="0"/>
                <a:cs typeface="Arial" charset="0"/>
                <a:sym typeface="Cabin"/>
              </a:rPr>
              <a:t>.</a:t>
            </a:r>
          </a:p>
        </p:txBody>
      </p:sp>
      <p:sp>
        <p:nvSpPr>
          <p:cNvPr id="319" name="Shape 319"/>
          <p:cNvSpPr/>
          <p:nvPr/>
        </p:nvSpPr>
        <p:spPr>
          <a:xfrm>
            <a:off x="0" y="4171125"/>
            <a:ext cx="9144000" cy="298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n" sz="1900" u="none" strike="noStrike" cap="none" dirty="0">
                <a:solidFill>
                  <a:srgbClr val="FFFB00"/>
                </a:solidFill>
                <a:latin typeface="Arial" charset="0"/>
                <a:ea typeface="Arial" charset="0"/>
                <a:cs typeface="Arial" charset="0"/>
                <a:sym typeface="Cabin"/>
              </a:rPr>
              <a:t>Objeto e Instancia son términos con frecuencia utilizados de forma intercambiable.</a:t>
            </a:r>
          </a:p>
        </p:txBody>
      </p:sp>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66750"/>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hape 300">
            <a:extLst>
              <a:ext uri="{FF2B5EF4-FFF2-40B4-BE49-F238E27FC236}">
                <a16:creationId xmlns:a16="http://schemas.microsoft.com/office/drawing/2014/main" id="{426CDC7E-E0CE-43FA-B6A3-687D9EA96861}"/>
              </a:ext>
            </a:extLst>
          </p:cNvPr>
          <p:cNvSpPr/>
          <p:nvPr/>
        </p:nvSpPr>
        <p:spPr>
          <a:xfrm>
            <a:off x="521494" y="4652531"/>
            <a:ext cx="8101012" cy="352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http://es.wikipedia.org/wiki/Programaci%C3%B3n_orientada_a_objetos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650081" y="428625"/>
            <a:ext cx="6138646"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4700" u="none" strike="noStrike" cap="none" dirty="0">
                <a:solidFill>
                  <a:srgbClr val="FFFFFF"/>
                </a:solidFill>
                <a:sym typeface="Cabin"/>
              </a:rPr>
              <a:t>Terminología: </a:t>
            </a:r>
            <a:r>
              <a:rPr lang="en" sz="4700" u="none" strike="noStrike" cap="none" dirty="0">
                <a:solidFill>
                  <a:srgbClr val="00F900"/>
                </a:solidFill>
                <a:sym typeface="Cabin"/>
              </a:rPr>
              <a:t>Método</a:t>
            </a:r>
          </a:p>
        </p:txBody>
      </p:sp>
      <p:sp>
        <p:nvSpPr>
          <p:cNvPr id="327" name="Shape 327"/>
          <p:cNvSpPr/>
          <p:nvPr/>
        </p:nvSpPr>
        <p:spPr>
          <a:xfrm>
            <a:off x="729076" y="1930037"/>
            <a:ext cx="7930242" cy="192023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Una habilidad de un objeto. En un idioma, los </a:t>
            </a:r>
            <a:r>
              <a:rPr lang="en" sz="2000" u="none" strike="noStrike" cap="none" dirty="0">
                <a:solidFill>
                  <a:srgbClr val="00F900"/>
                </a:solidFill>
                <a:latin typeface="Arial" charset="0"/>
                <a:ea typeface="Arial" charset="0"/>
                <a:cs typeface="Arial" charset="0"/>
                <a:sym typeface="Cabin"/>
              </a:rPr>
              <a:t>métodos</a:t>
            </a:r>
            <a:r>
              <a:rPr lang="en" sz="2000" u="none" strike="noStrike" cap="none" dirty="0">
                <a:solidFill>
                  <a:srgbClr val="FFFFFF"/>
                </a:solidFill>
                <a:latin typeface="Arial" charset="0"/>
                <a:ea typeface="Arial" charset="0"/>
                <a:cs typeface="Arial" charset="0"/>
                <a:sym typeface="Cabin"/>
              </a:rPr>
              <a:t> </a:t>
            </a:r>
            <a:r>
              <a:rPr lang="en" sz="2000" dirty="0">
                <a:solidFill>
                  <a:srgbClr val="FFFFFF"/>
                </a:solidFill>
                <a:latin typeface="Arial" charset="0"/>
                <a:ea typeface="Arial" charset="0"/>
                <a:cs typeface="Arial" charset="0"/>
                <a:sym typeface="Cabin"/>
              </a:rPr>
              <a:t>son verbos.</a:t>
            </a:r>
            <a:r>
              <a:rPr lang="en" sz="2000" u="none" strike="noStrike" cap="none" dirty="0">
                <a:solidFill>
                  <a:srgbClr val="FFFFFF"/>
                </a:solidFill>
                <a:latin typeface="Arial" charset="0"/>
                <a:ea typeface="Arial" charset="0"/>
                <a:cs typeface="Arial" charset="0"/>
                <a:sym typeface="Cabin"/>
              </a:rPr>
              <a:t> Lassie, </a:t>
            </a:r>
            <a:r>
              <a:rPr lang="en" sz="2000" dirty="0">
                <a:solidFill>
                  <a:srgbClr val="FFFFFF"/>
                </a:solidFill>
                <a:latin typeface="Arial" charset="0"/>
                <a:ea typeface="Arial" charset="0"/>
                <a:cs typeface="Arial" charset="0"/>
                <a:sym typeface="Cabin"/>
              </a:rPr>
              <a:t>siendo un</a:t>
            </a:r>
            <a:r>
              <a:rPr lang="en" sz="2000" u="none" strike="noStrike" cap="none" dirty="0">
                <a:solidFill>
                  <a:srgbClr val="FFFFFF"/>
                </a:solidFill>
                <a:latin typeface="Arial" charset="0"/>
                <a:ea typeface="Arial" charset="0"/>
                <a:cs typeface="Arial" charset="0"/>
                <a:sym typeface="Cabin"/>
              </a:rPr>
              <a:t> Perro, tiene la habilidad de ladrar. Así que ladrar() es uno de los métodos de Lassie. Ella puede tener otros </a:t>
            </a:r>
            <a:r>
              <a:rPr lang="en" sz="2000" u="none" strike="noStrike" cap="none" dirty="0">
                <a:solidFill>
                  <a:srgbClr val="00F900"/>
                </a:solidFill>
                <a:latin typeface="Arial" charset="0"/>
                <a:ea typeface="Arial" charset="0"/>
                <a:cs typeface="Arial" charset="0"/>
                <a:sym typeface="Cabin"/>
              </a:rPr>
              <a:t>métodos</a:t>
            </a:r>
            <a:r>
              <a:rPr lang="en" sz="2000" u="none" strike="noStrike" cap="none" dirty="0">
                <a:solidFill>
                  <a:srgbClr val="FFFFFF"/>
                </a:solidFill>
                <a:latin typeface="Arial" charset="0"/>
                <a:ea typeface="Arial" charset="0"/>
                <a:cs typeface="Arial" charset="0"/>
                <a:sym typeface="Cabin"/>
              </a:rPr>
              <a:t> también, por ejemplo sentarse() o comer() o </a:t>
            </a:r>
            <a:r>
              <a:rPr lang="en" sz="2000" dirty="0">
                <a:solidFill>
                  <a:srgbClr val="FFFFFF"/>
                </a:solidFill>
                <a:latin typeface="Arial" charset="0"/>
                <a:ea typeface="Arial" charset="0"/>
                <a:cs typeface="Arial" charset="0"/>
                <a:sym typeface="Cabin"/>
              </a:rPr>
              <a:t>caminar</a:t>
            </a:r>
            <a:r>
              <a:rPr lang="en" sz="2000" u="none" strike="noStrike" cap="none" dirty="0">
                <a:solidFill>
                  <a:srgbClr val="FFFFFF"/>
                </a:solidFill>
                <a:latin typeface="Arial" charset="0"/>
                <a:ea typeface="Arial" charset="0"/>
                <a:cs typeface="Arial" charset="0"/>
                <a:sym typeface="Cabin"/>
              </a:rPr>
              <a:t>() o salvar_a_timmy(). Dentro del programa, utilizar un </a:t>
            </a:r>
            <a:r>
              <a:rPr lang="en" sz="2000" u="none" strike="noStrike" cap="none" dirty="0">
                <a:solidFill>
                  <a:srgbClr val="00F900"/>
                </a:solidFill>
                <a:latin typeface="Arial" charset="0"/>
                <a:ea typeface="Arial" charset="0"/>
                <a:cs typeface="Arial" charset="0"/>
                <a:sym typeface="Cabin"/>
              </a:rPr>
              <a:t>método</a:t>
            </a:r>
            <a:r>
              <a:rPr lang="en" sz="2000" u="none" strike="noStrike" cap="none" dirty="0">
                <a:solidFill>
                  <a:srgbClr val="FFFFFF"/>
                </a:solidFill>
                <a:latin typeface="Arial" charset="0"/>
                <a:ea typeface="Arial" charset="0"/>
                <a:cs typeface="Arial" charset="0"/>
                <a:sym typeface="Cabin"/>
              </a:rPr>
              <a:t> usualmente afecta solo a un objeto en particular; todos los Perros pueden ladrar, pero necesitas solamente un perro en particular para hacer el ladrado</a:t>
            </a:r>
          </a:p>
        </p:txBody>
      </p:sp>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66750"/>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hape 300">
            <a:extLst>
              <a:ext uri="{FF2B5EF4-FFF2-40B4-BE49-F238E27FC236}">
                <a16:creationId xmlns:a16="http://schemas.microsoft.com/office/drawing/2014/main" id="{26C94F05-147A-4D73-A7A1-51C985ABB7F2}"/>
              </a:ext>
            </a:extLst>
          </p:cNvPr>
          <p:cNvSpPr/>
          <p:nvPr/>
        </p:nvSpPr>
        <p:spPr>
          <a:xfrm>
            <a:off x="521494" y="4652531"/>
            <a:ext cx="8101012" cy="352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http://es.wikipedia.org/wiki/Programaci%C3%B3n_orientada_a_objetos</a:t>
            </a:r>
          </a:p>
        </p:txBody>
      </p:sp>
      <p:sp>
        <p:nvSpPr>
          <p:cNvPr id="3" name="Shape 319">
            <a:extLst>
              <a:ext uri="{FF2B5EF4-FFF2-40B4-BE49-F238E27FC236}">
                <a16:creationId xmlns:a16="http://schemas.microsoft.com/office/drawing/2014/main" id="{0E3B777C-1F52-45C1-A25E-526CA6552A56}"/>
              </a:ext>
            </a:extLst>
          </p:cNvPr>
          <p:cNvSpPr/>
          <p:nvPr/>
        </p:nvSpPr>
        <p:spPr>
          <a:xfrm>
            <a:off x="0" y="4171125"/>
            <a:ext cx="9144000" cy="298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n" sz="1900" u="none" strike="noStrike" cap="none" dirty="0">
                <a:solidFill>
                  <a:srgbClr val="FFFB00"/>
                </a:solidFill>
                <a:latin typeface="Arial" charset="0"/>
                <a:ea typeface="Arial" charset="0"/>
                <a:cs typeface="Arial" charset="0"/>
                <a:sym typeface="Cabin"/>
              </a:rPr>
              <a:t>Método y mensaje son términos con frecuencia utilizados de forma intercambiable.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solidFill>
                  <a:srgbClr val="FFC000"/>
                </a:solidFill>
              </a:rPr>
              <a:t>Algunos</a:t>
            </a:r>
            <a:r>
              <a:rPr lang="en-US" sz="4800" dirty="0">
                <a:solidFill>
                  <a:srgbClr val="FFC000"/>
                </a:solidFill>
              </a:rPr>
              <a:t> </a:t>
            </a:r>
            <a:r>
              <a:rPr lang="en-US" sz="4800" dirty="0" err="1">
                <a:solidFill>
                  <a:srgbClr val="FFC000"/>
                </a:solidFill>
              </a:rPr>
              <a:t>Objetos</a:t>
            </a:r>
            <a:r>
              <a:rPr lang="en-US" sz="4800" dirty="0">
                <a:solidFill>
                  <a:srgbClr val="FFC000"/>
                </a:solidFill>
              </a:rPr>
              <a:t> de Python</a:t>
            </a:r>
          </a:p>
        </p:txBody>
      </p:sp>
      <p:sp>
        <p:nvSpPr>
          <p:cNvPr id="3" name="TextBox 2"/>
          <p:cNvSpPr txBox="1"/>
          <p:nvPr/>
        </p:nvSpPr>
        <p:spPr>
          <a:xfrm>
            <a:off x="596348" y="1567786"/>
            <a:ext cx="1678391" cy="2681039"/>
          </a:xfrm>
          <a:prstGeom prst="rect">
            <a:avLst/>
          </a:prstGeom>
          <a:noFill/>
        </p:spPr>
        <p:txBody>
          <a:bodyPr wrap="none" rtlCol="0">
            <a:spAutoFit/>
          </a:bodyPr>
          <a:lstStyle/>
          <a:p>
            <a:r>
              <a:rPr lang="en-US" sz="1294" dirty="0">
                <a:solidFill>
                  <a:schemeClr val="bg1"/>
                </a:solidFill>
                <a:latin typeface="Courier" charset="0"/>
                <a:ea typeface="Courier" charset="0"/>
                <a:cs typeface="Courier" charset="0"/>
              </a:rPr>
              <a:t>&gt;&gt;&gt; x = '</a:t>
            </a:r>
            <a:r>
              <a:rPr lang="en-US" sz="1294" dirty="0" err="1">
                <a:solidFill>
                  <a:schemeClr val="bg1"/>
                </a:solidFill>
                <a:latin typeface="Courier" charset="0"/>
                <a:ea typeface="Courier" charset="0"/>
                <a:cs typeface="Courier" charset="0"/>
              </a:rPr>
              <a:t>abc</a:t>
            </a:r>
            <a:r>
              <a:rPr lang="en-US" sz="1294" dirty="0">
                <a:solidFill>
                  <a:schemeClr val="bg1"/>
                </a:solidFill>
                <a:latin typeface="Courier" charset="0"/>
                <a:ea typeface="Courier" charset="0"/>
                <a:cs typeface="Courier" charset="0"/>
              </a:rPr>
              <a:t>'</a:t>
            </a:r>
          </a:p>
          <a:p>
            <a:r>
              <a:rPr lang="en-US" sz="1294" dirty="0">
                <a:solidFill>
                  <a:schemeClr val="bg1"/>
                </a:solidFill>
                <a:latin typeface="Courier" charset="0"/>
                <a:ea typeface="Courier" charset="0"/>
                <a:cs typeface="Courier" charset="0"/>
              </a:rPr>
              <a:t>&gt;&gt;&gt; type(x)</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a:t>
            </a:r>
            <a:r>
              <a:rPr lang="en-US" sz="1294" dirty="0">
                <a:solidFill>
                  <a:schemeClr val="bg1"/>
                </a:solidFill>
                <a:latin typeface="Courier" charset="0"/>
                <a:ea typeface="Courier" charset="0"/>
                <a:cs typeface="Courier" charset="0"/>
              </a:rPr>
              <a:t> '</a:t>
            </a:r>
            <a:r>
              <a:rPr lang="en-US" sz="1294" dirty="0" err="1">
                <a:solidFill>
                  <a:schemeClr val="bg1"/>
                </a:solidFill>
                <a:latin typeface="Courier" charset="0"/>
                <a:ea typeface="Courier" charset="0"/>
                <a:cs typeface="Courier" charset="0"/>
              </a:rPr>
              <a:t>str</a:t>
            </a:r>
            <a:r>
              <a:rPr lang="en-US" sz="1294" dirty="0">
                <a:solidFill>
                  <a:schemeClr val="bg1"/>
                </a:solidFill>
                <a:latin typeface="Courier" charset="0"/>
                <a:ea typeface="Courier" charset="0"/>
                <a:cs typeface="Courier" charset="0"/>
              </a:rPr>
              <a:t>'&gt;</a:t>
            </a:r>
          </a:p>
          <a:p>
            <a:r>
              <a:rPr lang="en-US" sz="1294" dirty="0">
                <a:solidFill>
                  <a:schemeClr val="bg1"/>
                </a:solidFill>
                <a:latin typeface="Courier" charset="0"/>
                <a:ea typeface="Courier" charset="0"/>
                <a:cs typeface="Courier" charset="0"/>
              </a:rPr>
              <a:t>&gt;&gt;&gt; type(2.5)</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a:t>
            </a:r>
            <a:r>
              <a:rPr lang="en-US" sz="1294" dirty="0">
                <a:solidFill>
                  <a:schemeClr val="bg1"/>
                </a:solidFill>
                <a:latin typeface="Courier" charset="0"/>
                <a:ea typeface="Courier" charset="0"/>
                <a:cs typeface="Courier" charset="0"/>
              </a:rPr>
              <a:t> 'float'&gt;</a:t>
            </a:r>
          </a:p>
          <a:p>
            <a:r>
              <a:rPr lang="en-US" sz="1294" dirty="0">
                <a:solidFill>
                  <a:schemeClr val="bg1"/>
                </a:solidFill>
                <a:latin typeface="Courier" charset="0"/>
                <a:ea typeface="Courier" charset="0"/>
                <a:cs typeface="Courier" charset="0"/>
              </a:rPr>
              <a:t>&gt;&gt;&gt; type(2)</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 </a:t>
            </a:r>
            <a:r>
              <a:rPr lang="en-US" sz="1294" dirty="0">
                <a:solidFill>
                  <a:schemeClr val="bg1"/>
                </a:solidFill>
                <a:latin typeface="Courier" charset="0"/>
                <a:ea typeface="Courier" charset="0"/>
                <a:cs typeface="Courier" charset="0"/>
              </a:rPr>
              <a:t>'</a:t>
            </a:r>
            <a:r>
              <a:rPr lang="en-US" sz="1294" dirty="0" err="1">
                <a:solidFill>
                  <a:schemeClr val="bg1"/>
                </a:solidFill>
                <a:latin typeface="Courier" charset="0"/>
                <a:ea typeface="Courier" charset="0"/>
                <a:cs typeface="Courier" charset="0"/>
              </a:rPr>
              <a:t>int</a:t>
            </a:r>
            <a:r>
              <a:rPr lang="en-US" sz="1294" dirty="0">
                <a:solidFill>
                  <a:schemeClr val="bg1"/>
                </a:solidFill>
                <a:latin typeface="Courier" charset="0"/>
                <a:ea typeface="Courier" charset="0"/>
                <a:cs typeface="Courier" charset="0"/>
              </a:rPr>
              <a:t>'&gt;</a:t>
            </a:r>
          </a:p>
          <a:p>
            <a:r>
              <a:rPr lang="en-US" sz="1294" dirty="0">
                <a:solidFill>
                  <a:schemeClr val="bg1"/>
                </a:solidFill>
                <a:latin typeface="Courier" charset="0"/>
                <a:ea typeface="Courier" charset="0"/>
                <a:cs typeface="Courier" charset="0"/>
              </a:rPr>
              <a:t>&gt;&gt;&gt; y = list()</a:t>
            </a:r>
          </a:p>
          <a:p>
            <a:r>
              <a:rPr lang="en-US" sz="1294" dirty="0">
                <a:solidFill>
                  <a:schemeClr val="bg1"/>
                </a:solidFill>
                <a:latin typeface="Courier" charset="0"/>
                <a:ea typeface="Courier" charset="0"/>
                <a:cs typeface="Courier" charset="0"/>
              </a:rPr>
              <a:t>&gt;&gt;&gt; type(y)</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 </a:t>
            </a:r>
            <a:r>
              <a:rPr lang="en-US" sz="1294" dirty="0">
                <a:solidFill>
                  <a:schemeClr val="bg1"/>
                </a:solidFill>
                <a:latin typeface="Courier" charset="0"/>
                <a:ea typeface="Courier" charset="0"/>
                <a:cs typeface="Courier" charset="0"/>
              </a:rPr>
              <a:t>'list'&gt;</a:t>
            </a:r>
          </a:p>
          <a:p>
            <a:r>
              <a:rPr lang="en-US" sz="1294" dirty="0">
                <a:solidFill>
                  <a:schemeClr val="bg1"/>
                </a:solidFill>
                <a:latin typeface="Courier" charset="0"/>
                <a:ea typeface="Courier" charset="0"/>
                <a:cs typeface="Courier" charset="0"/>
              </a:rPr>
              <a:t>&gt;&gt;&gt; z = </a:t>
            </a:r>
            <a:r>
              <a:rPr lang="en-US" sz="1294" dirty="0" err="1">
                <a:solidFill>
                  <a:schemeClr val="bg1"/>
                </a:solidFill>
                <a:latin typeface="Courier" charset="0"/>
                <a:ea typeface="Courier" charset="0"/>
                <a:cs typeface="Courier" charset="0"/>
              </a:rPr>
              <a:t>dict</a:t>
            </a:r>
            <a:r>
              <a:rPr lang="en-US" sz="1294" dirty="0">
                <a:solidFill>
                  <a:schemeClr val="bg1"/>
                </a:solidFill>
                <a:latin typeface="Courier" charset="0"/>
                <a:ea typeface="Courier" charset="0"/>
                <a:cs typeface="Courier" charset="0"/>
              </a:rPr>
              <a:t>()</a:t>
            </a:r>
          </a:p>
          <a:p>
            <a:r>
              <a:rPr lang="en-US" sz="1294" dirty="0">
                <a:solidFill>
                  <a:schemeClr val="bg1"/>
                </a:solidFill>
                <a:latin typeface="Courier" charset="0"/>
                <a:ea typeface="Courier" charset="0"/>
                <a:cs typeface="Courier" charset="0"/>
              </a:rPr>
              <a:t>&gt;&gt;&gt; type(z)</a:t>
            </a:r>
          </a:p>
          <a:p>
            <a:r>
              <a:rPr lang="en-US" sz="1294" dirty="0">
                <a:solidFill>
                  <a:schemeClr val="bg1"/>
                </a:solidFill>
                <a:latin typeface="Courier" charset="0"/>
                <a:ea typeface="Courier" charset="0"/>
                <a:cs typeface="Courier" charset="0"/>
              </a:rPr>
              <a:t>&lt;</a:t>
            </a:r>
            <a:r>
              <a:rPr lang="en-US" sz="1294" dirty="0">
                <a:solidFill>
                  <a:srgbClr val="00FA00"/>
                </a:solidFill>
                <a:latin typeface="Courier" charset="0"/>
                <a:ea typeface="Courier" charset="0"/>
                <a:cs typeface="Courier" charset="0"/>
              </a:rPr>
              <a:t>class</a:t>
            </a:r>
            <a:r>
              <a:rPr lang="en-US" sz="1294" dirty="0">
                <a:solidFill>
                  <a:schemeClr val="bg1"/>
                </a:solidFill>
                <a:latin typeface="Courier" charset="0"/>
                <a:ea typeface="Courier" charset="0"/>
                <a:cs typeface="Courier" charset="0"/>
              </a:rPr>
              <a:t> '</a:t>
            </a:r>
            <a:r>
              <a:rPr lang="en-US" sz="1294" dirty="0" err="1">
                <a:solidFill>
                  <a:schemeClr val="bg1"/>
                </a:solidFill>
                <a:latin typeface="Courier" charset="0"/>
                <a:ea typeface="Courier" charset="0"/>
                <a:cs typeface="Courier" charset="0"/>
              </a:rPr>
              <a:t>dict</a:t>
            </a:r>
            <a:r>
              <a:rPr lang="en-US" sz="1294" dirty="0">
                <a:solidFill>
                  <a:schemeClr val="bg1"/>
                </a:solidFill>
                <a:latin typeface="Courier" charset="0"/>
                <a:ea typeface="Courier" charset="0"/>
                <a:cs typeface="Courier" charset="0"/>
              </a:rPr>
              <a:t>'&gt;</a:t>
            </a:r>
          </a:p>
        </p:txBody>
      </p:sp>
      <p:sp>
        <p:nvSpPr>
          <p:cNvPr id="4" name="TextBox 3"/>
          <p:cNvSpPr txBox="1"/>
          <p:nvPr/>
        </p:nvSpPr>
        <p:spPr>
          <a:xfrm>
            <a:off x="3507985" y="1384274"/>
            <a:ext cx="5235111" cy="3278846"/>
          </a:xfrm>
          <a:prstGeom prst="rect">
            <a:avLst/>
          </a:prstGeom>
          <a:noFill/>
        </p:spPr>
        <p:txBody>
          <a:bodyPr wrap="square" rtlCol="0">
            <a:spAutoFit/>
          </a:bodyPr>
          <a:lstStyle/>
          <a:p>
            <a:r>
              <a:rPr lang="en-US" sz="1294" dirty="0">
                <a:solidFill>
                  <a:schemeClr val="bg1"/>
                </a:solidFill>
                <a:latin typeface="Courier" charset="0"/>
                <a:ea typeface="Courier" charset="0"/>
                <a:cs typeface="Courier" charset="0"/>
              </a:rPr>
              <a:t>&gt;&gt;&gt; </a:t>
            </a:r>
            <a:r>
              <a:rPr lang="en-US" sz="1294" dirty="0" err="1">
                <a:solidFill>
                  <a:schemeClr val="bg1"/>
                </a:solidFill>
                <a:latin typeface="Courier" charset="0"/>
                <a:ea typeface="Courier" charset="0"/>
                <a:cs typeface="Courier" charset="0"/>
              </a:rPr>
              <a:t>dir</a:t>
            </a:r>
            <a:r>
              <a:rPr lang="en-US" sz="1294" dirty="0">
                <a:solidFill>
                  <a:schemeClr val="bg1"/>
                </a:solidFill>
                <a:latin typeface="Courier" charset="0"/>
                <a:ea typeface="Courier" charset="0"/>
                <a:cs typeface="Courier" charset="0"/>
              </a:rPr>
              <a:t>(x)</a:t>
            </a:r>
          </a:p>
          <a:p>
            <a:r>
              <a:rPr lang="en-US" sz="1294" dirty="0">
                <a:solidFill>
                  <a:schemeClr val="bg1"/>
                </a:solidFill>
                <a:latin typeface="Courier" charset="0"/>
                <a:ea typeface="Courier" charset="0"/>
                <a:cs typeface="Courier" charset="0"/>
              </a:rPr>
              <a:t>[ </a:t>
            </a:r>
            <a:r>
              <a:rPr lang="is-IS" sz="1294" dirty="0">
                <a:solidFill>
                  <a:schemeClr val="bg1"/>
                </a:solidFill>
                <a:latin typeface="Courier" charset="0"/>
                <a:ea typeface="Courier" charset="0"/>
                <a:cs typeface="Courier" charset="0"/>
              </a:rPr>
              <a:t>… </a:t>
            </a:r>
            <a:r>
              <a:rPr lang="en-US" sz="1294" dirty="0">
                <a:solidFill>
                  <a:srgbClr val="FFFF00"/>
                </a:solidFill>
                <a:latin typeface="Courier" charset="0"/>
                <a:ea typeface="Courier" charset="0"/>
                <a:cs typeface="Courier" charset="0"/>
              </a:rPr>
              <a:t>'capitalize', '</a:t>
            </a:r>
            <a:r>
              <a:rPr lang="en-US" sz="1294" dirty="0" err="1">
                <a:solidFill>
                  <a:srgbClr val="FFFF00"/>
                </a:solidFill>
                <a:latin typeface="Courier" charset="0"/>
                <a:ea typeface="Courier" charset="0"/>
                <a:cs typeface="Courier" charset="0"/>
              </a:rPr>
              <a:t>casefold</a:t>
            </a:r>
            <a:r>
              <a:rPr lang="en-US" sz="1294" dirty="0">
                <a:solidFill>
                  <a:srgbClr val="FFFF00"/>
                </a:solidFill>
                <a:latin typeface="Courier" charset="0"/>
                <a:ea typeface="Courier" charset="0"/>
                <a:cs typeface="Courier" charset="0"/>
              </a:rPr>
              <a:t>', 'center', 'count', 'encode', '</a:t>
            </a:r>
            <a:r>
              <a:rPr lang="en-US" sz="1294" dirty="0" err="1">
                <a:solidFill>
                  <a:srgbClr val="FFFF00"/>
                </a:solidFill>
                <a:latin typeface="Courier" charset="0"/>
                <a:ea typeface="Courier" charset="0"/>
                <a:cs typeface="Courier" charset="0"/>
              </a:rPr>
              <a:t>endswith</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expandtabs</a:t>
            </a:r>
            <a:r>
              <a:rPr lang="en-US" sz="1294" dirty="0">
                <a:solidFill>
                  <a:srgbClr val="FFFF00"/>
                </a:solidFill>
                <a:latin typeface="Courier" charset="0"/>
                <a:ea typeface="Courier" charset="0"/>
                <a:cs typeface="Courier" charset="0"/>
              </a:rPr>
              <a:t>', 'find', 'format', </a:t>
            </a:r>
            <a:r>
              <a:rPr lang="is-IS" sz="1294" dirty="0">
                <a:solidFill>
                  <a:srgbClr val="FFFF00"/>
                </a:solidFill>
                <a:latin typeface="Courier" charset="0"/>
                <a:ea typeface="Courier" charset="0"/>
                <a:cs typeface="Courier" charset="0"/>
              </a:rPr>
              <a:t>… </a:t>
            </a:r>
            <a:r>
              <a:rPr lang="en-US" sz="1294" dirty="0">
                <a:solidFill>
                  <a:srgbClr val="FFFF00"/>
                </a:solidFill>
                <a:latin typeface="Courier" charset="0"/>
                <a:ea typeface="Courier" charset="0"/>
                <a:cs typeface="Courier" charset="0"/>
              </a:rPr>
              <a:t>'lower', '</a:t>
            </a:r>
            <a:r>
              <a:rPr lang="en-US" sz="1294" dirty="0" err="1">
                <a:solidFill>
                  <a:srgbClr val="FFFF00"/>
                </a:solidFill>
                <a:latin typeface="Courier" charset="0"/>
                <a:ea typeface="Courier" charset="0"/>
                <a:cs typeface="Courier" charset="0"/>
              </a:rPr>
              <a:t>lstrip</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maketrans</a:t>
            </a:r>
            <a:r>
              <a:rPr lang="en-US" sz="1294" dirty="0">
                <a:solidFill>
                  <a:srgbClr val="FFFF00"/>
                </a:solidFill>
                <a:latin typeface="Courier" charset="0"/>
                <a:ea typeface="Courier" charset="0"/>
                <a:cs typeface="Courier" charset="0"/>
              </a:rPr>
              <a:t>', 'partition', 'replace', '</a:t>
            </a:r>
            <a:r>
              <a:rPr lang="en-US" sz="1294" dirty="0" err="1">
                <a:solidFill>
                  <a:srgbClr val="FFFF00"/>
                </a:solidFill>
                <a:latin typeface="Courier" charset="0"/>
                <a:ea typeface="Courier" charset="0"/>
                <a:cs typeface="Courier" charset="0"/>
              </a:rPr>
              <a:t>rfind</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rindex</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rjust</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rpartition</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rsplit</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rstrip</a:t>
            </a:r>
            <a:r>
              <a:rPr lang="en-US" sz="1294" dirty="0">
                <a:solidFill>
                  <a:srgbClr val="FFFF00"/>
                </a:solidFill>
                <a:latin typeface="Courier" charset="0"/>
                <a:ea typeface="Courier" charset="0"/>
                <a:cs typeface="Courier" charset="0"/>
              </a:rPr>
              <a:t>', 'split', '</a:t>
            </a:r>
            <a:r>
              <a:rPr lang="en-US" sz="1294" dirty="0" err="1">
                <a:solidFill>
                  <a:srgbClr val="FFFF00"/>
                </a:solidFill>
                <a:latin typeface="Courier" charset="0"/>
                <a:ea typeface="Courier" charset="0"/>
                <a:cs typeface="Courier" charset="0"/>
              </a:rPr>
              <a:t>splitlines</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startswith</a:t>
            </a:r>
            <a:r>
              <a:rPr lang="en-US" sz="1294" dirty="0">
                <a:solidFill>
                  <a:srgbClr val="FFFF00"/>
                </a:solidFill>
                <a:latin typeface="Courier" charset="0"/>
                <a:ea typeface="Courier" charset="0"/>
                <a:cs typeface="Courier" charset="0"/>
              </a:rPr>
              <a:t>', 'strip', '</a:t>
            </a:r>
            <a:r>
              <a:rPr lang="en-US" sz="1294" dirty="0" err="1">
                <a:solidFill>
                  <a:srgbClr val="FFFF00"/>
                </a:solidFill>
                <a:latin typeface="Courier" charset="0"/>
                <a:ea typeface="Courier" charset="0"/>
                <a:cs typeface="Courier" charset="0"/>
              </a:rPr>
              <a:t>swapcase</a:t>
            </a:r>
            <a:r>
              <a:rPr lang="en-US" sz="1294" dirty="0">
                <a:solidFill>
                  <a:srgbClr val="FFFF00"/>
                </a:solidFill>
                <a:latin typeface="Courier" charset="0"/>
                <a:ea typeface="Courier" charset="0"/>
                <a:cs typeface="Courier" charset="0"/>
              </a:rPr>
              <a:t>', 'title', 'translate', 'upper', '</a:t>
            </a:r>
            <a:r>
              <a:rPr lang="en-US" sz="1294" dirty="0" err="1">
                <a:solidFill>
                  <a:srgbClr val="FFFF00"/>
                </a:solidFill>
                <a:latin typeface="Courier" charset="0"/>
                <a:ea typeface="Courier" charset="0"/>
                <a:cs typeface="Courier" charset="0"/>
              </a:rPr>
              <a:t>zfill</a:t>
            </a:r>
            <a:r>
              <a:rPr lang="en-US" sz="1294" dirty="0">
                <a:solidFill>
                  <a:srgbClr val="FFFF00"/>
                </a:solidFill>
                <a:latin typeface="Courier" charset="0"/>
                <a:ea typeface="Courier" charset="0"/>
                <a:cs typeface="Courier" charset="0"/>
              </a:rPr>
              <a:t>'</a:t>
            </a:r>
            <a:r>
              <a:rPr lang="en-US" sz="1294" dirty="0">
                <a:solidFill>
                  <a:schemeClr val="bg1"/>
                </a:solidFill>
                <a:latin typeface="Courier" charset="0"/>
                <a:ea typeface="Courier" charset="0"/>
                <a:cs typeface="Courier" charset="0"/>
              </a:rPr>
              <a:t>]</a:t>
            </a:r>
          </a:p>
          <a:p>
            <a:r>
              <a:rPr lang="en-US" sz="1294" dirty="0">
                <a:solidFill>
                  <a:schemeClr val="bg1"/>
                </a:solidFill>
                <a:latin typeface="Courier" charset="0"/>
                <a:ea typeface="Courier" charset="0"/>
                <a:cs typeface="Courier" charset="0"/>
              </a:rPr>
              <a:t>&gt;&gt;&gt; </a:t>
            </a:r>
            <a:r>
              <a:rPr lang="en-US" sz="1294" dirty="0" err="1">
                <a:solidFill>
                  <a:schemeClr val="bg1"/>
                </a:solidFill>
                <a:latin typeface="Courier" charset="0"/>
                <a:ea typeface="Courier" charset="0"/>
                <a:cs typeface="Courier" charset="0"/>
              </a:rPr>
              <a:t>dir</a:t>
            </a:r>
            <a:r>
              <a:rPr lang="en-US" sz="1294" dirty="0">
                <a:solidFill>
                  <a:schemeClr val="bg1"/>
                </a:solidFill>
                <a:latin typeface="Courier" charset="0"/>
                <a:ea typeface="Courier" charset="0"/>
                <a:cs typeface="Courier" charset="0"/>
              </a:rPr>
              <a:t>(y)</a:t>
            </a:r>
          </a:p>
          <a:p>
            <a:r>
              <a:rPr lang="en-US" sz="1294" dirty="0">
                <a:solidFill>
                  <a:schemeClr val="bg1"/>
                </a:solidFill>
                <a:latin typeface="Courier" charset="0"/>
                <a:ea typeface="Courier" charset="0"/>
                <a:cs typeface="Courier" charset="0"/>
              </a:rPr>
              <a:t>[</a:t>
            </a:r>
            <a:r>
              <a:rPr lang="is-IS" sz="1294" dirty="0">
                <a:solidFill>
                  <a:schemeClr val="bg1"/>
                </a:solidFill>
                <a:latin typeface="Courier" charset="0"/>
                <a:ea typeface="Courier" charset="0"/>
                <a:cs typeface="Courier" charset="0"/>
              </a:rPr>
              <a:t>… </a:t>
            </a:r>
            <a:r>
              <a:rPr lang="en-US" sz="1294" dirty="0">
                <a:solidFill>
                  <a:srgbClr val="FFFF00"/>
                </a:solidFill>
                <a:latin typeface="Courier" charset="0"/>
                <a:ea typeface="Courier" charset="0"/>
                <a:cs typeface="Courier" charset="0"/>
              </a:rPr>
              <a:t>'append', 'clear', 'copy', 'count', 'extend', 'index', 'insert', 'pop', 'remove', 'reverse', 'sort']</a:t>
            </a:r>
          </a:p>
          <a:p>
            <a:r>
              <a:rPr lang="en-US" sz="1294" dirty="0">
                <a:solidFill>
                  <a:schemeClr val="bg1"/>
                </a:solidFill>
                <a:latin typeface="Courier" charset="0"/>
                <a:ea typeface="Courier" charset="0"/>
                <a:cs typeface="Courier" charset="0"/>
              </a:rPr>
              <a:t>&gt;&gt;&gt; </a:t>
            </a:r>
            <a:r>
              <a:rPr lang="en-US" sz="1294" dirty="0" err="1">
                <a:solidFill>
                  <a:schemeClr val="bg1"/>
                </a:solidFill>
                <a:latin typeface="Courier" charset="0"/>
                <a:ea typeface="Courier" charset="0"/>
                <a:cs typeface="Courier" charset="0"/>
              </a:rPr>
              <a:t>dir</a:t>
            </a:r>
            <a:r>
              <a:rPr lang="en-US" sz="1294" dirty="0">
                <a:solidFill>
                  <a:schemeClr val="bg1"/>
                </a:solidFill>
                <a:latin typeface="Courier" charset="0"/>
                <a:ea typeface="Courier" charset="0"/>
                <a:cs typeface="Courier" charset="0"/>
              </a:rPr>
              <a:t>(z)</a:t>
            </a:r>
          </a:p>
          <a:p>
            <a:r>
              <a:rPr lang="is-IS" sz="1294" dirty="0">
                <a:solidFill>
                  <a:schemeClr val="bg1"/>
                </a:solidFill>
                <a:latin typeface="Courier" charset="0"/>
                <a:ea typeface="Courier" charset="0"/>
                <a:cs typeface="Courier" charset="0"/>
              </a:rPr>
              <a:t>[…</a:t>
            </a:r>
            <a:r>
              <a:rPr lang="en-US" sz="1294" dirty="0">
                <a:solidFill>
                  <a:schemeClr val="bg1"/>
                </a:solidFill>
                <a:latin typeface="Courier" charset="0"/>
                <a:ea typeface="Courier" charset="0"/>
                <a:cs typeface="Courier" charset="0"/>
              </a:rPr>
              <a:t>, </a:t>
            </a:r>
            <a:r>
              <a:rPr lang="en-US" sz="1294" dirty="0">
                <a:solidFill>
                  <a:srgbClr val="FFFF00"/>
                </a:solidFill>
                <a:latin typeface="Courier" charset="0"/>
                <a:ea typeface="Courier" charset="0"/>
                <a:cs typeface="Courier" charset="0"/>
              </a:rPr>
              <a:t>'clear', 'copy', '</a:t>
            </a:r>
            <a:r>
              <a:rPr lang="en-US" sz="1294" dirty="0" err="1">
                <a:solidFill>
                  <a:srgbClr val="FFFF00"/>
                </a:solidFill>
                <a:latin typeface="Courier" charset="0"/>
                <a:ea typeface="Courier" charset="0"/>
                <a:cs typeface="Courier" charset="0"/>
              </a:rPr>
              <a:t>fromkeys</a:t>
            </a:r>
            <a:r>
              <a:rPr lang="en-US" sz="1294" dirty="0">
                <a:solidFill>
                  <a:srgbClr val="FFFF00"/>
                </a:solidFill>
                <a:latin typeface="Courier" charset="0"/>
                <a:ea typeface="Courier" charset="0"/>
                <a:cs typeface="Courier" charset="0"/>
              </a:rPr>
              <a:t>', 'get', 'items', 'keys', 'pop', '</a:t>
            </a:r>
            <a:r>
              <a:rPr lang="en-US" sz="1294" dirty="0" err="1">
                <a:solidFill>
                  <a:srgbClr val="FFFF00"/>
                </a:solidFill>
                <a:latin typeface="Courier" charset="0"/>
                <a:ea typeface="Courier" charset="0"/>
                <a:cs typeface="Courier" charset="0"/>
              </a:rPr>
              <a:t>popitem</a:t>
            </a:r>
            <a:r>
              <a:rPr lang="en-US" sz="1294" dirty="0">
                <a:solidFill>
                  <a:srgbClr val="FFFF00"/>
                </a:solidFill>
                <a:latin typeface="Courier" charset="0"/>
                <a:ea typeface="Courier" charset="0"/>
                <a:cs typeface="Courier" charset="0"/>
              </a:rPr>
              <a:t>', '</a:t>
            </a:r>
            <a:r>
              <a:rPr lang="en-US" sz="1294" dirty="0" err="1">
                <a:solidFill>
                  <a:srgbClr val="FFFF00"/>
                </a:solidFill>
                <a:latin typeface="Courier" charset="0"/>
                <a:ea typeface="Courier" charset="0"/>
                <a:cs typeface="Courier" charset="0"/>
              </a:rPr>
              <a:t>setdefault</a:t>
            </a:r>
            <a:r>
              <a:rPr lang="en-US" sz="1294" dirty="0">
                <a:solidFill>
                  <a:srgbClr val="FFFF00"/>
                </a:solidFill>
                <a:latin typeface="Courier" charset="0"/>
                <a:ea typeface="Courier" charset="0"/>
                <a:cs typeface="Courier" charset="0"/>
              </a:rPr>
              <a:t>', 'update', 'values']</a:t>
            </a:r>
          </a:p>
        </p:txBody>
      </p:sp>
    </p:spTree>
    <p:extLst>
      <p:ext uri="{BB962C8B-B14F-4D97-AF65-F5344CB8AC3E}">
        <p14:creationId xmlns:p14="http://schemas.microsoft.com/office/powerpoint/2010/main" val="12380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07497" y="864394"/>
            <a:ext cx="4936143" cy="1735931"/>
          </a:xfrm>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700" u="none" strike="noStrike" cap="none" dirty="0">
                <a:solidFill>
                  <a:srgbClr val="FFD966"/>
                </a:solidFill>
                <a:latin typeface="Arial" charset="0"/>
                <a:ea typeface="Arial" charset="0"/>
                <a:cs typeface="Arial" charset="0"/>
                <a:sym typeface="Cabin"/>
              </a:rPr>
              <a:t>Una Clase Ejemplo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998" y="1423113"/>
            <a:ext cx="3533505" cy="2354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2807825" y="532603"/>
            <a:ext cx="3421910" cy="4136695"/>
          </a:xfrm>
          <a:prstGeom prst="rect">
            <a:avLst/>
          </a:prstGeom>
          <a:noFill/>
          <a:ln w="12700" cap="flat" cmpd="sng">
            <a:solidFill>
              <a:srgbClr val="FFFB00"/>
            </a:solidFill>
            <a:prstDash val="solid"/>
            <a:miter/>
            <a:headEnd type="none" w="med" len="med"/>
            <a:tailEnd type="none" w="med" len="med"/>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2000" dirty="0">
                <a:solidFill>
                  <a:srgbClr val="FFFFFF"/>
                </a:solidFill>
                <a:latin typeface="Arial" charset="0"/>
                <a:ea typeface="Arial" charset="0"/>
                <a:cs typeface="Arial" charset="0"/>
                <a:sym typeface="Cabin"/>
              </a:rPr>
              <a:t> </a:t>
            </a:r>
            <a:r>
              <a:rPr lang="en" sz="2000" u="none" strike="noStrike" cap="none" dirty="0">
                <a:solidFill>
                  <a:srgbClr val="FFFFFF"/>
                </a:solidFill>
                <a:latin typeface="Arial" charset="0"/>
                <a:ea typeface="Arial" charset="0"/>
                <a:cs typeface="Arial" charset="0"/>
                <a:sym typeface="Cabin"/>
              </a:rPr>
              <a:t>class</a:t>
            </a:r>
            <a:r>
              <a:rPr lang="en" sz="2000" u="none" strike="noStrike" cap="none" dirty="0">
                <a:solidFill>
                  <a:srgbClr val="FF2600"/>
                </a:solidFill>
                <a:latin typeface="Arial" charset="0"/>
                <a:ea typeface="Arial" charset="0"/>
                <a:cs typeface="Arial" charset="0"/>
                <a:sym typeface="Cabin"/>
              </a:rPr>
              <a:t> </a:t>
            </a:r>
            <a:r>
              <a:rPr lang="en" sz="2000" dirty="0">
                <a:solidFill>
                  <a:srgbClr val="00FDFF"/>
                </a:solidFill>
                <a:latin typeface="Arial" charset="0"/>
                <a:ea typeface="Arial" charset="0"/>
                <a:cs typeface="Arial" charset="0"/>
                <a:sym typeface="Cabin"/>
              </a:rPr>
              <a:t>Grupo</a:t>
            </a:r>
            <a:r>
              <a:rPr lang="en" sz="2000" u="none" strike="noStrike" cap="none" dirty="0">
                <a:solidFill>
                  <a:srgbClr val="00FDFF"/>
                </a:solidFill>
                <a:latin typeface="Arial" charset="0"/>
                <a:ea typeface="Arial" charset="0"/>
                <a:cs typeface="Arial" charset="0"/>
                <a:sym typeface="Cabin"/>
              </a:rPr>
              <a:t>Animal:</a:t>
            </a:r>
          </a:p>
          <a:p>
            <a:pPr marL="0" marR="0" lvl="0" indent="0" algn="l" rtl="0">
              <a:lnSpc>
                <a:spcPct val="100000"/>
              </a:lnSpc>
              <a:spcBef>
                <a:spcPts val="0"/>
              </a:spcBef>
              <a:spcAft>
                <a:spcPts val="0"/>
              </a:spcAft>
              <a:buClr>
                <a:srgbClr val="FFFB00"/>
              </a:buClr>
              <a:buSzPct val="25000"/>
              <a:buFont typeface="Cabin"/>
              <a:buNone/>
            </a:pPr>
            <a:r>
              <a:rPr lang="en" sz="2000" u="none" strike="noStrike" cap="none" dirty="0">
                <a:solidFill>
                  <a:srgbClr val="FFFB00"/>
                </a:solidFill>
                <a:latin typeface="Arial" charset="0"/>
                <a:ea typeface="Arial" charset="0"/>
                <a:cs typeface="Arial" charset="0"/>
                <a:sym typeface="Cabin"/>
              </a:rPr>
              <a:t>    x = 0</a:t>
            </a:r>
          </a:p>
          <a:p>
            <a:pPr marL="0" marR="0" lvl="0" indent="0" algn="l" rtl="0">
              <a:lnSpc>
                <a:spcPct val="100000"/>
              </a:lnSpc>
              <a:spcBef>
                <a:spcPts val="0"/>
              </a:spcBef>
              <a:spcAft>
                <a:spcPts val="0"/>
              </a:spcAft>
              <a:buClr>
                <a:srgbClr val="FFFFFF"/>
              </a:buClr>
              <a:buFont typeface="Cabin"/>
              <a:buNone/>
            </a:pPr>
            <a:endParaRPr sz="20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900"/>
              </a:buClr>
              <a:buSzPct val="25000"/>
              <a:buFont typeface="Cabin"/>
              <a:buNone/>
            </a:pPr>
            <a:r>
              <a:rPr lang="en" sz="2000" u="none" strike="noStrike" cap="none" dirty="0">
                <a:solidFill>
                  <a:srgbClr val="00F900"/>
                </a:solidFill>
                <a:latin typeface="Arial" charset="0"/>
                <a:ea typeface="Arial" charset="0"/>
                <a:cs typeface="Arial" charset="0"/>
                <a:sym typeface="Cabin"/>
              </a:rPr>
              <a:t>    def grupo(self) :</a:t>
            </a:r>
          </a:p>
          <a:p>
            <a:pPr marL="0" marR="0" lvl="0" indent="0" algn="l" rtl="0">
              <a:lnSpc>
                <a:spcPct val="100000"/>
              </a:lnSpc>
              <a:spcBef>
                <a:spcPts val="0"/>
              </a:spcBef>
              <a:spcAft>
                <a:spcPts val="0"/>
              </a:spcAft>
              <a:buClr>
                <a:srgbClr val="00F900"/>
              </a:buClr>
              <a:buSzPct val="25000"/>
              <a:buFont typeface="Cabin"/>
              <a:buNone/>
            </a:pPr>
            <a:r>
              <a:rPr lang="en" sz="2000" u="none" strike="noStrike" cap="none" dirty="0">
                <a:solidFill>
                  <a:srgbClr val="00F900"/>
                </a:solidFill>
                <a:latin typeface="Arial" charset="0"/>
                <a:ea typeface="Arial" charset="0"/>
                <a:cs typeface="Arial" charset="0"/>
                <a:sym typeface="Cabin"/>
              </a:rPr>
              <a:t>      </a:t>
            </a:r>
            <a:r>
              <a:rPr lang="en" sz="2000" u="none" strike="noStrike" cap="none" dirty="0" err="1">
                <a:solidFill>
                  <a:srgbClr val="00F900"/>
                </a:solidFill>
                <a:latin typeface="Arial" charset="0"/>
                <a:ea typeface="Arial" charset="0"/>
                <a:cs typeface="Arial" charset="0"/>
                <a:sym typeface="Cabin"/>
              </a:rPr>
              <a:t>self.x</a:t>
            </a:r>
            <a:r>
              <a:rPr lang="en" sz="2000" u="none" strike="noStrike" cap="none" dirty="0">
                <a:solidFill>
                  <a:srgbClr val="00F900"/>
                </a:solidFill>
                <a:latin typeface="Arial" charset="0"/>
                <a:ea typeface="Arial" charset="0"/>
                <a:cs typeface="Arial" charset="0"/>
                <a:sym typeface="Cabin"/>
              </a:rPr>
              <a:t> = </a:t>
            </a:r>
            <a:r>
              <a:rPr lang="en" sz="2000" u="none" strike="noStrike" cap="none" dirty="0" err="1">
                <a:solidFill>
                  <a:srgbClr val="00F900"/>
                </a:solidFill>
                <a:latin typeface="Arial" charset="0"/>
                <a:ea typeface="Arial" charset="0"/>
                <a:cs typeface="Arial" charset="0"/>
                <a:sym typeface="Cabin"/>
              </a:rPr>
              <a:t>self.x</a:t>
            </a:r>
            <a:r>
              <a:rPr lang="en" sz="2000" u="none" strike="noStrike" cap="none" dirty="0">
                <a:solidFill>
                  <a:srgbClr val="00F900"/>
                </a:solidFill>
                <a:latin typeface="Arial" charset="0"/>
                <a:ea typeface="Arial" charset="0"/>
                <a:cs typeface="Arial" charset="0"/>
                <a:sym typeface="Cabin"/>
              </a:rPr>
              <a:t> + 1</a:t>
            </a:r>
          </a:p>
          <a:p>
            <a:pPr marL="0" marR="0" lvl="0" indent="0" algn="l" rtl="0">
              <a:lnSpc>
                <a:spcPct val="100000"/>
              </a:lnSpc>
              <a:spcBef>
                <a:spcPts val="0"/>
              </a:spcBef>
              <a:spcAft>
                <a:spcPts val="0"/>
              </a:spcAft>
              <a:buClr>
                <a:srgbClr val="00F900"/>
              </a:buClr>
              <a:buSzPct val="25000"/>
              <a:buFont typeface="Cabin"/>
              <a:buNone/>
            </a:pPr>
            <a:r>
              <a:rPr lang="en" sz="2000" u="none" strike="noStrike" cap="none" dirty="0">
                <a:solidFill>
                  <a:srgbClr val="00F900"/>
                </a:solidFill>
                <a:latin typeface="Arial" charset="0"/>
                <a:ea typeface="Arial" charset="0"/>
                <a:cs typeface="Arial" charset="0"/>
                <a:sym typeface="Cabin"/>
              </a:rPr>
              <a:t>      print</a:t>
            </a:r>
            <a:r>
              <a:rPr lang="en-US" sz="2000" u="none" strike="noStrike" cap="none" dirty="0">
                <a:solidFill>
                  <a:srgbClr val="00F900"/>
                </a:solidFill>
                <a:latin typeface="Arial" charset="0"/>
                <a:ea typeface="Arial" charset="0"/>
                <a:cs typeface="Arial" charset="0"/>
                <a:sym typeface="Cabin"/>
              </a:rPr>
              <a:t>(</a:t>
            </a:r>
            <a:r>
              <a:rPr lang="en" sz="2000" u="none" strike="noStrike" cap="none" dirty="0">
                <a:solidFill>
                  <a:srgbClr val="00F900"/>
                </a:solidFill>
                <a:latin typeface="Arial" charset="0"/>
                <a:ea typeface="Arial" charset="0"/>
                <a:cs typeface="Arial" charset="0"/>
                <a:sym typeface="Cabin"/>
              </a:rPr>
              <a:t>"Hasta ahora",self.x</a:t>
            </a:r>
            <a:r>
              <a:rPr lang="en-US" sz="2000" u="none" strike="noStrike" cap="none" dirty="0">
                <a:solidFill>
                  <a:srgbClr val="00F900"/>
                </a:solidFill>
                <a:latin typeface="Arial" charset="0"/>
                <a:ea typeface="Arial" charset="0"/>
                <a:cs typeface="Arial" charset="0"/>
                <a:sym typeface="Cabin"/>
              </a:rPr>
              <a:t>)</a:t>
            </a:r>
            <a:endParaRPr lang="en" sz="2000" u="none" strike="noStrike" cap="none" dirty="0">
              <a:solidFill>
                <a:srgbClr val="00F9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Font typeface="Cabin"/>
              <a:buNone/>
            </a:pPr>
            <a:endParaRPr sz="20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9300"/>
              </a:buClr>
              <a:buSzPct val="25000"/>
              <a:buFont typeface="Cabin"/>
              <a:buNone/>
            </a:pPr>
            <a:r>
              <a:rPr lang="en" sz="2000" dirty="0">
                <a:solidFill>
                  <a:srgbClr val="FF9300"/>
                </a:solidFill>
                <a:latin typeface="Arial" charset="0"/>
                <a:ea typeface="Arial" charset="0"/>
                <a:cs typeface="Arial" charset="0"/>
                <a:sym typeface="Cabin"/>
              </a:rPr>
              <a:t> </a:t>
            </a:r>
            <a:r>
              <a:rPr lang="en" sz="2000" u="none" strike="noStrike" cap="none" dirty="0">
                <a:solidFill>
                  <a:srgbClr val="FF9300"/>
                </a:solidFill>
                <a:latin typeface="Arial" charset="0"/>
                <a:ea typeface="Arial" charset="0"/>
                <a:cs typeface="Arial" charset="0"/>
                <a:sym typeface="Cabin"/>
              </a:rPr>
              <a:t>an = </a:t>
            </a:r>
            <a:r>
              <a:rPr lang="en" sz="2000" u="none" strike="noStrike" cap="none" dirty="0" err="1">
                <a:solidFill>
                  <a:srgbClr val="FF9300"/>
                </a:solidFill>
                <a:latin typeface="Arial" charset="0"/>
                <a:ea typeface="Arial" charset="0"/>
                <a:cs typeface="Arial" charset="0"/>
                <a:sym typeface="Cabin"/>
              </a:rPr>
              <a:t>PartyAnimal</a:t>
            </a:r>
            <a:r>
              <a:rPr lang="en" sz="2000" u="none" strike="noStrike" cap="none" dirty="0">
                <a:solidFill>
                  <a:srgbClr val="FF93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FF"/>
              </a:buClr>
              <a:buFont typeface="Cabin"/>
              <a:buNone/>
            </a:pPr>
            <a:endParaRPr sz="2000" u="none" strike="noStrike" cap="none" dirty="0">
              <a:solidFill>
                <a:srgbClr val="FF93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40FF"/>
              </a:buClr>
              <a:buSzPct val="25000"/>
              <a:buFont typeface="Cabin"/>
              <a:buNone/>
            </a:pPr>
            <a:r>
              <a:rPr lang="en" sz="2000" dirty="0">
                <a:solidFill>
                  <a:srgbClr val="FF40FF"/>
                </a:solidFill>
                <a:latin typeface="Arial" charset="0"/>
                <a:ea typeface="Arial" charset="0"/>
                <a:cs typeface="Arial" charset="0"/>
                <a:sym typeface="Cabin"/>
              </a:rPr>
              <a:t> </a:t>
            </a:r>
            <a:r>
              <a:rPr lang="en" sz="2000" u="none" strike="noStrike" cap="none" dirty="0">
                <a:solidFill>
                  <a:srgbClr val="FF40FF"/>
                </a:solidFill>
                <a:latin typeface="Arial" charset="0"/>
                <a:ea typeface="Arial" charset="0"/>
                <a:cs typeface="Arial" charset="0"/>
                <a:sym typeface="Cabin"/>
              </a:rPr>
              <a:t>an.grupo()</a:t>
            </a:r>
          </a:p>
          <a:p>
            <a:pPr marL="0" marR="0" lvl="0" indent="0" algn="l" rtl="0">
              <a:lnSpc>
                <a:spcPct val="100000"/>
              </a:lnSpc>
              <a:spcBef>
                <a:spcPts val="0"/>
              </a:spcBef>
              <a:spcAft>
                <a:spcPts val="0"/>
              </a:spcAft>
              <a:buClr>
                <a:srgbClr val="FF40FF"/>
              </a:buClr>
              <a:buSzPct val="25000"/>
              <a:buFont typeface="Cabin"/>
              <a:buNone/>
            </a:pPr>
            <a:r>
              <a:rPr lang="en" sz="2000" dirty="0">
                <a:solidFill>
                  <a:srgbClr val="FF40FF"/>
                </a:solidFill>
                <a:latin typeface="Arial" charset="0"/>
                <a:ea typeface="Arial" charset="0"/>
                <a:cs typeface="Arial" charset="0"/>
                <a:sym typeface="Cabin"/>
              </a:rPr>
              <a:t> </a:t>
            </a:r>
            <a:r>
              <a:rPr lang="en" sz="2000" u="none" strike="noStrike" cap="none" dirty="0">
                <a:solidFill>
                  <a:srgbClr val="FF40FF"/>
                </a:solidFill>
                <a:latin typeface="Arial" charset="0"/>
                <a:ea typeface="Arial" charset="0"/>
                <a:cs typeface="Arial" charset="0"/>
                <a:sym typeface="Cabin"/>
              </a:rPr>
              <a:t>an.grupo()</a:t>
            </a:r>
          </a:p>
          <a:p>
            <a:pPr marL="0" marR="0" lvl="0" indent="0" algn="l" rtl="0">
              <a:lnSpc>
                <a:spcPct val="100000"/>
              </a:lnSpc>
              <a:spcBef>
                <a:spcPts val="0"/>
              </a:spcBef>
              <a:spcAft>
                <a:spcPts val="0"/>
              </a:spcAft>
              <a:buClr>
                <a:srgbClr val="FF40FF"/>
              </a:buClr>
              <a:buSzPct val="25000"/>
              <a:buFont typeface="Cabin"/>
              <a:buNone/>
            </a:pPr>
            <a:r>
              <a:rPr lang="en" sz="2000" dirty="0">
                <a:solidFill>
                  <a:srgbClr val="FF40FF"/>
                </a:solidFill>
                <a:latin typeface="Arial" charset="0"/>
                <a:ea typeface="Arial" charset="0"/>
                <a:cs typeface="Arial" charset="0"/>
                <a:sym typeface="Cabin"/>
              </a:rPr>
              <a:t> </a:t>
            </a:r>
            <a:r>
              <a:rPr lang="en" sz="2000" u="none" strike="noStrike" cap="none" dirty="0">
                <a:solidFill>
                  <a:srgbClr val="FF40FF"/>
                </a:solidFill>
                <a:latin typeface="Arial" charset="0"/>
                <a:ea typeface="Arial" charset="0"/>
                <a:cs typeface="Arial" charset="0"/>
                <a:sym typeface="Cabin"/>
              </a:rPr>
              <a:t>an.grupo()</a:t>
            </a:r>
          </a:p>
        </p:txBody>
      </p:sp>
      <p:sp>
        <p:nvSpPr>
          <p:cNvPr id="341" name="Shape 341"/>
          <p:cNvSpPr/>
          <p:nvPr/>
        </p:nvSpPr>
        <p:spPr>
          <a:xfrm>
            <a:off x="6161048" y="359722"/>
            <a:ext cx="2413584" cy="103676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DFF"/>
              </a:buClr>
              <a:buSzPct val="25000"/>
              <a:buFont typeface="Cabin"/>
              <a:buNone/>
            </a:pPr>
            <a:r>
              <a:rPr lang="en" sz="2000" u="none" strike="noStrike" cap="none" dirty="0">
                <a:solidFill>
                  <a:srgbClr val="00FDFF"/>
                </a:solidFill>
                <a:latin typeface="Arial" charset="0"/>
                <a:ea typeface="Arial" charset="0"/>
                <a:cs typeface="Arial" charset="0"/>
                <a:sym typeface="Cabin"/>
              </a:rPr>
              <a:t>Esta es la plantilla para crear objetos GrupoAnimal</a:t>
            </a:r>
          </a:p>
        </p:txBody>
      </p:sp>
      <p:sp>
        <p:nvSpPr>
          <p:cNvPr id="342" name="Shape 342"/>
          <p:cNvSpPr/>
          <p:nvPr/>
        </p:nvSpPr>
        <p:spPr>
          <a:xfrm>
            <a:off x="75933" y="532603"/>
            <a:ext cx="2639786" cy="666205"/>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clase es una palabra reservada</a:t>
            </a:r>
          </a:p>
        </p:txBody>
      </p:sp>
      <p:sp>
        <p:nvSpPr>
          <p:cNvPr id="343" name="Shape 343"/>
          <p:cNvSpPr/>
          <p:nvPr/>
        </p:nvSpPr>
        <p:spPr>
          <a:xfrm>
            <a:off x="6259019" y="1592035"/>
            <a:ext cx="2541815"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n" sz="2000" u="none" strike="noStrike" cap="none" dirty="0">
                <a:solidFill>
                  <a:srgbClr val="FFFB00"/>
                </a:solidFill>
                <a:latin typeface="Arial" charset="0"/>
                <a:ea typeface="Arial" charset="0"/>
                <a:cs typeface="Arial" charset="0"/>
                <a:sym typeface="Cabin"/>
              </a:rPr>
              <a:t>Cada objeto GrupoAnimal tiene un poco de datos</a:t>
            </a:r>
          </a:p>
        </p:txBody>
      </p:sp>
      <p:sp>
        <p:nvSpPr>
          <p:cNvPr id="344" name="Shape 344"/>
          <p:cNvSpPr/>
          <p:nvPr/>
        </p:nvSpPr>
        <p:spPr>
          <a:xfrm>
            <a:off x="75933" y="1768384"/>
            <a:ext cx="2639786"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900"/>
              </a:buClr>
              <a:buSzPct val="25000"/>
              <a:buFont typeface="Cabin"/>
              <a:buNone/>
            </a:pPr>
            <a:r>
              <a:rPr lang="en" sz="2000" u="none" strike="noStrike" cap="none" dirty="0">
                <a:solidFill>
                  <a:srgbClr val="00F900"/>
                </a:solidFill>
                <a:latin typeface="Arial" charset="0"/>
                <a:ea typeface="Arial" charset="0"/>
                <a:cs typeface="Arial" charset="0"/>
                <a:sym typeface="Cabin"/>
              </a:rPr>
              <a:t>Cada objeto GrupoAnimal tiene un poco de código</a:t>
            </a:r>
          </a:p>
        </p:txBody>
      </p:sp>
      <p:sp>
        <p:nvSpPr>
          <p:cNvPr id="345" name="Shape 345"/>
          <p:cNvSpPr/>
          <p:nvPr/>
        </p:nvSpPr>
        <p:spPr>
          <a:xfrm>
            <a:off x="6161048" y="2640076"/>
            <a:ext cx="2639786" cy="89493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9300"/>
              </a:buClr>
              <a:buSzPct val="25000"/>
              <a:buFont typeface="Cabin"/>
              <a:buNone/>
            </a:pPr>
            <a:r>
              <a:rPr lang="en-US" sz="2000" u="none" strike="noStrike" cap="none" dirty="0" err="1">
                <a:solidFill>
                  <a:srgbClr val="FF9300"/>
                </a:solidFill>
                <a:latin typeface="Arial" charset="0"/>
                <a:ea typeface="Arial" charset="0"/>
                <a:cs typeface="Arial" charset="0"/>
                <a:sym typeface="Cabin"/>
              </a:rPr>
              <a:t>Construir</a:t>
            </a:r>
            <a:r>
              <a:rPr lang="en-US" sz="2000" u="none" strike="noStrike" cap="none" dirty="0">
                <a:solidFill>
                  <a:srgbClr val="FF9300"/>
                </a:solidFill>
                <a:latin typeface="Arial" charset="0"/>
                <a:ea typeface="Arial" charset="0"/>
                <a:cs typeface="Arial" charset="0"/>
                <a:sym typeface="Cabin"/>
              </a:rPr>
              <a:t> un </a:t>
            </a:r>
            <a:r>
              <a:rPr lang="en-US" sz="2000" u="none" strike="noStrike" cap="none" dirty="0" err="1">
                <a:solidFill>
                  <a:srgbClr val="FF9300"/>
                </a:solidFill>
                <a:latin typeface="Arial" charset="0"/>
                <a:ea typeface="Arial" charset="0"/>
                <a:cs typeface="Arial" charset="0"/>
                <a:sym typeface="Cabin"/>
              </a:rPr>
              <a:t>objeto</a:t>
            </a:r>
            <a:r>
              <a:rPr lang="en-US" sz="2000" u="none" strike="noStrike" cap="none" dirty="0">
                <a:solidFill>
                  <a:srgbClr val="FF9300"/>
                </a:solidFill>
                <a:latin typeface="Arial" charset="0"/>
                <a:ea typeface="Arial" charset="0"/>
                <a:cs typeface="Arial" charset="0"/>
                <a:sym typeface="Cabin"/>
              </a:rPr>
              <a:t> Grupo</a:t>
            </a:r>
            <a:r>
              <a:rPr lang="en" sz="2000" u="none" strike="noStrike" cap="none" dirty="0">
                <a:solidFill>
                  <a:srgbClr val="FF9300"/>
                </a:solidFill>
                <a:latin typeface="Arial" charset="0"/>
                <a:ea typeface="Arial" charset="0"/>
                <a:cs typeface="Arial" charset="0"/>
                <a:sym typeface="Cabin"/>
              </a:rPr>
              <a:t>Animal y almacenarlo en an</a:t>
            </a:r>
          </a:p>
        </p:txBody>
      </p:sp>
      <p:sp>
        <p:nvSpPr>
          <p:cNvPr id="346" name="Shape 346"/>
          <p:cNvSpPr/>
          <p:nvPr/>
        </p:nvSpPr>
        <p:spPr>
          <a:xfrm>
            <a:off x="250105" y="3693523"/>
            <a:ext cx="2046514"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40FF"/>
              </a:buClr>
              <a:buSzPct val="25000"/>
              <a:buFont typeface="Cabin"/>
              <a:buNone/>
            </a:pPr>
            <a:r>
              <a:rPr lang="en" sz="2000" u="none" strike="noStrike" cap="none" dirty="0">
                <a:solidFill>
                  <a:srgbClr val="FF40FF"/>
                </a:solidFill>
                <a:latin typeface="Arial" charset="0"/>
                <a:ea typeface="Arial" charset="0"/>
                <a:cs typeface="Arial" charset="0"/>
                <a:sym typeface="Cabin"/>
              </a:rPr>
              <a:t>Indicar al objeto  an que ejecute el código dentro de grupo()</a:t>
            </a:r>
          </a:p>
        </p:txBody>
      </p:sp>
      <p:cxnSp>
        <p:nvCxnSpPr>
          <p:cNvPr id="347" name="Shape 347"/>
          <p:cNvCxnSpPr/>
          <p:nvPr/>
        </p:nvCxnSpPr>
        <p:spPr>
          <a:xfrm>
            <a:off x="4121239" y="1198808"/>
            <a:ext cx="2296800" cy="502200"/>
          </a:xfrm>
          <a:prstGeom prst="straightConnector1">
            <a:avLst/>
          </a:prstGeom>
          <a:noFill/>
          <a:ln w="76200" cap="flat" cmpd="sng">
            <a:solidFill>
              <a:srgbClr val="FFFB00"/>
            </a:solidFill>
            <a:prstDash val="solid"/>
            <a:miter/>
            <a:headEnd type="stealth" w="lg" len="lg"/>
            <a:tailEnd type="none" w="med" len="med"/>
          </a:ln>
        </p:spPr>
      </p:cxnSp>
      <p:sp>
        <p:nvSpPr>
          <p:cNvPr id="349" name="Shape 349"/>
          <p:cNvSpPr/>
          <p:nvPr/>
        </p:nvSpPr>
        <p:spPr>
          <a:xfrm>
            <a:off x="6229735" y="3693523"/>
            <a:ext cx="2750238" cy="3719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DFF"/>
              </a:buClr>
              <a:buSzPct val="25000"/>
              <a:buFont typeface="Cabin"/>
              <a:buNone/>
            </a:pPr>
            <a:r>
              <a:rPr lang="en" sz="2000" u="none" strike="noStrike" cap="none" dirty="0">
                <a:solidFill>
                  <a:srgbClr val="00FDFF"/>
                </a:solidFill>
                <a:latin typeface="Arial" charset="0"/>
                <a:ea typeface="Arial" charset="0"/>
                <a:cs typeface="Arial" charset="0"/>
                <a:sym typeface="Cabin"/>
              </a:rPr>
              <a:t>GrupoAnimal</a:t>
            </a:r>
            <a:r>
              <a:rPr lang="en" sz="2000" u="none" strike="noStrike" cap="none" dirty="0">
                <a:solidFill>
                  <a:srgbClr val="FFFFFF"/>
                </a:solidFill>
                <a:latin typeface="Arial" charset="0"/>
                <a:ea typeface="Arial" charset="0"/>
                <a:cs typeface="Arial" charset="0"/>
                <a:sym typeface="Cabin"/>
              </a:rPr>
              <a:t>.</a:t>
            </a:r>
            <a:r>
              <a:rPr lang="en" sz="2000" u="none" strike="noStrike" cap="none" dirty="0">
                <a:solidFill>
                  <a:srgbClr val="00F900"/>
                </a:solidFill>
                <a:latin typeface="Arial" charset="0"/>
                <a:ea typeface="Arial" charset="0"/>
                <a:cs typeface="Arial" charset="0"/>
                <a:sym typeface="Cabin"/>
              </a:rPr>
              <a:t>grupo</a:t>
            </a:r>
            <a:r>
              <a:rPr lang="en" sz="2000" u="none" strike="noStrike" cap="none" dirty="0">
                <a:solidFill>
                  <a:srgbClr val="FFFFFF"/>
                </a:solidFill>
                <a:latin typeface="Arial" charset="0"/>
                <a:ea typeface="Arial" charset="0"/>
                <a:cs typeface="Arial" charset="0"/>
                <a:sym typeface="Cabin"/>
              </a:rPr>
              <a:t>(</a:t>
            </a:r>
            <a:r>
              <a:rPr lang="en" sz="2000" u="none" strike="noStrike" cap="none" dirty="0">
                <a:solidFill>
                  <a:srgbClr val="FF40FF"/>
                </a:solidFill>
                <a:latin typeface="Arial" charset="0"/>
                <a:ea typeface="Arial" charset="0"/>
                <a:cs typeface="Arial" charset="0"/>
                <a:sym typeface="Cabin"/>
              </a:rPr>
              <a:t>an</a:t>
            </a:r>
            <a:r>
              <a:rPr lang="en" sz="2000" u="none" strike="noStrike" cap="none" dirty="0">
                <a:solidFill>
                  <a:srgbClr val="FFFFFF"/>
                </a:solidFill>
                <a:latin typeface="Arial" charset="0"/>
                <a:ea typeface="Arial" charset="0"/>
                <a:cs typeface="Arial" charset="0"/>
                <a:sym typeface="Cabin"/>
              </a:rPr>
              <a:t>)</a:t>
            </a:r>
          </a:p>
        </p:txBody>
      </p:sp>
      <p:cxnSp>
        <p:nvCxnSpPr>
          <p:cNvPr id="350" name="Shape 350"/>
          <p:cNvCxnSpPr>
            <a:endCxn id="349" idx="1"/>
          </p:cNvCxnSpPr>
          <p:nvPr/>
        </p:nvCxnSpPr>
        <p:spPr>
          <a:xfrm flipV="1">
            <a:off x="4121239" y="3879508"/>
            <a:ext cx="2108496" cy="27474"/>
          </a:xfrm>
          <a:prstGeom prst="straightConnector1">
            <a:avLst/>
          </a:prstGeom>
          <a:noFill/>
          <a:ln w="76200" cap="flat" cmpd="sng">
            <a:solidFill>
              <a:srgbClr val="FFFB00"/>
            </a:solidFill>
            <a:prstDash val="solid"/>
            <a:miter/>
            <a:headEnd type="stealth" w="med" len="med"/>
            <a:tailEnd type="stealth" w="med" len="med"/>
          </a:ln>
        </p:spPr>
      </p:cxnSp>
      <p:cxnSp>
        <p:nvCxnSpPr>
          <p:cNvPr id="12" name="Shape 347"/>
          <p:cNvCxnSpPr>
            <a:endCxn id="345" idx="1"/>
          </p:cNvCxnSpPr>
          <p:nvPr/>
        </p:nvCxnSpPr>
        <p:spPr>
          <a:xfrm flipV="1">
            <a:off x="5108713" y="3087545"/>
            <a:ext cx="1052335" cy="3526"/>
          </a:xfrm>
          <a:prstGeom prst="straightConnector1">
            <a:avLst/>
          </a:prstGeom>
          <a:noFill/>
          <a:ln w="76200" cap="flat" cmpd="sng">
            <a:solidFill>
              <a:srgbClr val="FF9300"/>
            </a:solidFill>
            <a:prstDash val="solid"/>
            <a:miter/>
            <a:headEnd type="stealth" w="lg" len="lg"/>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4"/>
              </a:buClr>
              <a:buSzPct val="25000"/>
              <a:buFont typeface="Cabin"/>
              <a:buNone/>
            </a:pPr>
            <a:r>
              <a:rPr lang="en" sz="4700" u="none" strike="noStrike" cap="none" dirty="0">
                <a:solidFill>
                  <a:srgbClr val="FF0000"/>
                </a:solidFill>
                <a:sym typeface="Cabin"/>
              </a:rPr>
              <a:t>Advertencia</a:t>
            </a:r>
          </a:p>
        </p:txBody>
      </p:sp>
      <p:sp>
        <p:nvSpPr>
          <p:cNvPr id="150" name="Shape 150"/>
          <p:cNvSpPr txBox="1">
            <a:spLocks noGrp="1"/>
          </p:cNvSpPr>
          <p:nvPr>
            <p:ph idx="1"/>
          </p:nvPr>
        </p:nvSpPr>
        <p:spPr>
          <a:prstGeom prst="rect">
            <a:avLst/>
          </a:prstGeom>
          <a:noFill/>
          <a:ln>
            <a:noFill/>
          </a:ln>
        </p:spPr>
        <p:txBody>
          <a:bodyPr lIns="21050" tIns="21050" rIns="21050" bIns="21050" anchor="ctr" anchorCtr="0">
            <a:normAutofit lnSpcReduction="10000"/>
          </a:bodyPr>
          <a:lstStyle/>
          <a:p>
            <a:pPr marL="457200" marR="0" lvl="0" indent="-374650" algn="l" rtl="0">
              <a:lnSpc>
                <a:spcPct val="100000"/>
              </a:lnSpc>
              <a:spcBef>
                <a:spcPts val="0"/>
              </a:spcBef>
              <a:spcAft>
                <a:spcPts val="0"/>
              </a:spcAft>
              <a:buClr>
                <a:srgbClr val="FFFFFF"/>
              </a:buClr>
              <a:buSzPct val="100000"/>
              <a:buFont typeface="Cabin"/>
            </a:pPr>
            <a:r>
              <a:rPr lang="en" sz="2300" u="none" strike="noStrike" cap="none" dirty="0">
                <a:solidFill>
                  <a:srgbClr val="FFFFFF"/>
                </a:solidFill>
                <a:sym typeface="Cabin"/>
              </a:rPr>
              <a:t>Esta </a:t>
            </a:r>
            <a:r>
              <a:rPr lang="es-419" sz="2300" u="none" strike="noStrike" cap="none" dirty="0">
                <a:solidFill>
                  <a:srgbClr val="FFFFFF"/>
                </a:solidFill>
                <a:sym typeface="Cabin"/>
              </a:rPr>
              <a:t>lección es mucho acerca de definiciones y funciones de objetos</a:t>
            </a:r>
            <a:endParaRPr lang="en" sz="2300" u="none" strike="noStrike" cap="none" dirty="0">
              <a:solidFill>
                <a:srgbClr val="FFFFFF"/>
              </a:solidFill>
              <a:sym typeface="Cabin"/>
            </a:endParaRPr>
          </a:p>
          <a:p>
            <a:pPr marL="457200" marR="0" lvl="0" indent="-374650" algn="l" rtl="0">
              <a:lnSpc>
                <a:spcPct val="100000"/>
              </a:lnSpc>
              <a:spcBef>
                <a:spcPts val="1400"/>
              </a:spcBef>
              <a:spcAft>
                <a:spcPts val="0"/>
              </a:spcAft>
              <a:buClr>
                <a:srgbClr val="FFFFFF"/>
              </a:buClr>
              <a:buSzPct val="100000"/>
              <a:buFont typeface="Cabin"/>
            </a:pPr>
            <a:r>
              <a:rPr lang="en" sz="2300" u="none" strike="noStrike" cap="none" dirty="0">
                <a:solidFill>
                  <a:srgbClr val="FFFFFF"/>
                </a:solidFill>
                <a:sym typeface="Cabin"/>
              </a:rPr>
              <a:t>Esta lección es mucho más acerca del “cómo funciona” y menos del “cómo se usa”</a:t>
            </a:r>
          </a:p>
          <a:p>
            <a:pPr marL="457200" marR="0" lvl="0" indent="-374650" algn="l" rtl="0">
              <a:lnSpc>
                <a:spcPct val="100000"/>
              </a:lnSpc>
              <a:spcBef>
                <a:spcPts val="1400"/>
              </a:spcBef>
              <a:spcAft>
                <a:spcPts val="0"/>
              </a:spcAft>
              <a:buClr>
                <a:srgbClr val="FFFFFF"/>
              </a:buClr>
              <a:buSzPct val="100000"/>
              <a:buFont typeface="Cabin"/>
            </a:pPr>
            <a:r>
              <a:rPr lang="en" sz="2300" u="none" strike="noStrike" cap="none" dirty="0">
                <a:solidFill>
                  <a:srgbClr val="FFFFFF"/>
                </a:solidFill>
                <a:sym typeface="Cabin"/>
              </a:rPr>
              <a:t>No lo entenderás por completo hasta lo utilices en el contexto de un problema real</a:t>
            </a:r>
          </a:p>
          <a:p>
            <a:pPr marL="457200" marR="0" lvl="0" indent="-374650" algn="l" rtl="0">
              <a:lnSpc>
                <a:spcPct val="100000"/>
              </a:lnSpc>
              <a:spcBef>
                <a:spcPts val="1400"/>
              </a:spcBef>
              <a:spcAft>
                <a:spcPts val="0"/>
              </a:spcAft>
              <a:buClr>
                <a:srgbClr val="FFFFFF"/>
              </a:buClr>
              <a:buSzPct val="100000"/>
              <a:buFont typeface="Cabin"/>
            </a:pPr>
            <a:r>
              <a:rPr lang="en" sz="2300" u="none" strike="noStrike" cap="none" dirty="0">
                <a:solidFill>
                  <a:srgbClr val="FFFFFF"/>
                </a:solidFill>
                <a:sym typeface="Cabin"/>
              </a:rPr>
              <a:t>Así que por favor suspende la técnica de practicar y aprender durante las siguientes 40 diapositivas</a:t>
            </a:r>
            <a:r>
              <a:rPr lang="is-IS" sz="2300" u="none" strike="noStrike" cap="none" dirty="0">
                <a:solidFill>
                  <a:srgbClr val="FFFFFF"/>
                </a:solidFill>
                <a:sym typeface="Cabin"/>
              </a:rPr>
              <a:t>…</a:t>
            </a:r>
            <a:endParaRPr lang="en" sz="2300" u="none" strike="noStrike" cap="none" dirty="0">
              <a:solidFill>
                <a:srgbClr val="FFFFFF"/>
              </a:solidFill>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p:nvPr/>
        </p:nvSpPr>
        <p:spPr>
          <a:xfrm>
            <a:off x="718450" y="480061"/>
            <a:ext cx="4303606" cy="4359028"/>
          </a:xfrm>
          <a:prstGeom prst="rect">
            <a:avLst/>
          </a:prstGeom>
          <a:noFill/>
          <a:ln w="12700" cap="flat" cmpd="sng">
            <a:solidFill>
              <a:srgbClr val="FFFB00"/>
            </a:solidFill>
            <a:prstDash val="solid"/>
            <a:miter/>
            <a:headEnd type="none" w="med" len="med"/>
            <a:tailEnd type="none" w="med" len="med"/>
          </a:ln>
        </p:spPr>
        <p:txBody>
          <a:bodyPr lIns="21050" tIns="21050" rIns="21050" bIns="21050" anchor="ctr" anchorCtr="0">
            <a:noAutofit/>
          </a:bodyPr>
          <a:lstStyle/>
          <a:p>
            <a:pPr marL="0" marR="0" lvl="0" indent="0" algn="l" rtl="0">
              <a:lnSpc>
                <a:spcPct val="100000"/>
              </a:lnSpc>
              <a:spcBef>
                <a:spcPts val="0"/>
              </a:spcBef>
              <a:spcAft>
                <a:spcPts val="0"/>
              </a:spcAft>
              <a:buClr>
                <a:srgbClr val="00FDFF"/>
              </a:buClr>
              <a:buSzPct val="25000"/>
              <a:buFont typeface="Cabin"/>
              <a:buNone/>
            </a:pPr>
            <a:r>
              <a:rPr lang="en" sz="2300" u="none" strike="noStrike" cap="none" dirty="0">
                <a:solidFill>
                  <a:srgbClr val="00FDFF"/>
                </a:solidFill>
                <a:latin typeface="Arial" charset="0"/>
                <a:ea typeface="Arial" charset="0"/>
                <a:cs typeface="Arial" charset="0"/>
                <a:sym typeface="Cabin"/>
              </a:rPr>
              <a:t> class </a:t>
            </a:r>
            <a:r>
              <a:rPr lang="en" sz="2300" dirty="0">
                <a:solidFill>
                  <a:srgbClr val="00FDFF"/>
                </a:solidFill>
                <a:latin typeface="Arial" charset="0"/>
                <a:ea typeface="Arial" charset="0"/>
                <a:cs typeface="Arial" charset="0"/>
                <a:sym typeface="Cabin"/>
              </a:rPr>
              <a:t>Grupo</a:t>
            </a:r>
            <a:r>
              <a:rPr lang="en" sz="2300" u="none" strike="noStrike" cap="none" dirty="0">
                <a:solidFill>
                  <a:srgbClr val="00FDFF"/>
                </a:solidFill>
                <a:latin typeface="Arial" charset="0"/>
                <a:ea typeface="Arial" charset="0"/>
                <a:cs typeface="Arial" charset="0"/>
                <a:sym typeface="Cabin"/>
              </a:rPr>
              <a:t>Animal:</a:t>
            </a:r>
          </a:p>
          <a:p>
            <a:pPr marL="0" marR="0" lvl="0" indent="0" algn="l" rtl="0">
              <a:lnSpc>
                <a:spcPct val="100000"/>
              </a:lnSpc>
              <a:spcBef>
                <a:spcPts val="0"/>
              </a:spcBef>
              <a:spcAft>
                <a:spcPts val="0"/>
              </a:spcAft>
              <a:buClr>
                <a:srgbClr val="FFFB00"/>
              </a:buClr>
              <a:buSzPct val="25000"/>
              <a:buFont typeface="Cabin"/>
              <a:buNone/>
            </a:pPr>
            <a:r>
              <a:rPr lang="en" sz="2300" u="none" strike="noStrike" cap="none" dirty="0">
                <a:solidFill>
                  <a:srgbClr val="FFFB00"/>
                </a:solidFill>
                <a:latin typeface="Arial" charset="0"/>
                <a:ea typeface="Arial" charset="0"/>
                <a:cs typeface="Arial" charset="0"/>
                <a:sym typeface="Cabin"/>
              </a:rPr>
              <a:t>   x = 0</a:t>
            </a:r>
          </a:p>
          <a:p>
            <a:pPr marL="0" marR="0" lvl="0" indent="0" algn="l" rtl="0">
              <a:lnSpc>
                <a:spcPct val="100000"/>
              </a:lnSpc>
              <a:spcBef>
                <a:spcPts val="0"/>
              </a:spcBef>
              <a:spcAft>
                <a:spcPts val="0"/>
              </a:spcAft>
              <a:buClr>
                <a:srgbClr val="FFFFFF"/>
              </a:buClr>
              <a:buFont typeface="Cabin"/>
              <a:buNone/>
            </a:pPr>
            <a:endParaRPr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def grupo(</a:t>
            </a:r>
            <a:r>
              <a:rPr lang="en" sz="2300" u="none" strike="noStrike" cap="none" dirty="0">
                <a:solidFill>
                  <a:schemeClr val="bg1"/>
                </a:solidFill>
                <a:latin typeface="Arial" charset="0"/>
                <a:ea typeface="Arial" charset="0"/>
                <a:cs typeface="Arial" charset="0"/>
                <a:sym typeface="Cabin"/>
              </a:rPr>
              <a:t>self</a:t>
            </a:r>
            <a:r>
              <a:rPr lang="en" sz="2300" u="none" strike="noStrike" cap="none" dirty="0">
                <a:solidFill>
                  <a:srgbClr val="00F9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00F900"/>
              </a:buClr>
              <a:buSzPct val="25000"/>
              <a:buFont typeface="Cabin"/>
              <a:buNone/>
            </a:pPr>
            <a:r>
              <a:rPr lang="en" sz="2300" u="none" strike="noStrike" cap="none" dirty="0">
                <a:solidFill>
                  <a:srgbClr val="00F900"/>
                </a:solidFill>
                <a:latin typeface="Arial" charset="0"/>
                <a:ea typeface="Arial" charset="0"/>
                <a:cs typeface="Arial" charset="0"/>
                <a:sym typeface="Cabin"/>
              </a:rPr>
              <a:t>     </a:t>
            </a:r>
            <a:r>
              <a:rPr lang="en" sz="2300" u="none" strike="noStrike" cap="none" dirty="0" err="1">
                <a:solidFill>
                  <a:schemeClr val="bg1"/>
                </a:solidFill>
                <a:latin typeface="Arial" charset="0"/>
                <a:ea typeface="Arial" charset="0"/>
                <a:cs typeface="Arial" charset="0"/>
                <a:sym typeface="Cabin"/>
              </a:rPr>
              <a:t>self</a:t>
            </a:r>
            <a:r>
              <a:rPr lang="en" sz="2300" u="none" strike="noStrike" cap="none" dirty="0" err="1">
                <a:solidFill>
                  <a:srgbClr val="00F900"/>
                </a:solidFill>
                <a:latin typeface="Arial" charset="0"/>
                <a:ea typeface="Arial" charset="0"/>
                <a:cs typeface="Arial" charset="0"/>
                <a:sym typeface="Cabin"/>
              </a:rPr>
              <a:t>.</a:t>
            </a:r>
            <a:r>
              <a:rPr lang="en" sz="2300" u="none" strike="noStrike" cap="none" dirty="0" err="1">
                <a:solidFill>
                  <a:srgbClr val="FFFF00"/>
                </a:solidFill>
                <a:latin typeface="Arial" charset="0"/>
                <a:ea typeface="Arial" charset="0"/>
                <a:cs typeface="Arial" charset="0"/>
                <a:sym typeface="Cabin"/>
              </a:rPr>
              <a:t>x</a:t>
            </a:r>
            <a:r>
              <a:rPr lang="en" sz="2300" u="none" strike="noStrike" cap="none" dirty="0">
                <a:solidFill>
                  <a:srgbClr val="00F900"/>
                </a:solidFill>
                <a:latin typeface="Arial" charset="0"/>
                <a:ea typeface="Arial" charset="0"/>
                <a:cs typeface="Arial" charset="0"/>
                <a:sym typeface="Cabin"/>
              </a:rPr>
              <a:t> = </a:t>
            </a:r>
            <a:r>
              <a:rPr lang="en" sz="2300" u="none" strike="noStrike" cap="none" dirty="0" err="1">
                <a:solidFill>
                  <a:schemeClr val="bg1"/>
                </a:solidFill>
                <a:latin typeface="Arial" charset="0"/>
                <a:ea typeface="Arial" charset="0"/>
                <a:cs typeface="Arial" charset="0"/>
                <a:sym typeface="Cabin"/>
              </a:rPr>
              <a:t>self</a:t>
            </a:r>
            <a:r>
              <a:rPr lang="en" sz="2300" u="none" strike="noStrike" cap="none" dirty="0" err="1">
                <a:solidFill>
                  <a:srgbClr val="00F900"/>
                </a:solidFill>
                <a:latin typeface="Arial" charset="0"/>
                <a:ea typeface="Arial" charset="0"/>
                <a:cs typeface="Arial" charset="0"/>
                <a:sym typeface="Cabin"/>
              </a:rPr>
              <a:t>.</a:t>
            </a:r>
            <a:r>
              <a:rPr lang="en" sz="2300" u="none" strike="noStrike" cap="none" dirty="0" err="1">
                <a:solidFill>
                  <a:srgbClr val="FFFF00"/>
                </a:solidFill>
                <a:latin typeface="Arial" charset="0"/>
                <a:ea typeface="Arial" charset="0"/>
                <a:cs typeface="Arial" charset="0"/>
                <a:sym typeface="Cabin"/>
              </a:rPr>
              <a:t>x</a:t>
            </a:r>
            <a:r>
              <a:rPr lang="en" sz="2300" u="none" strike="noStrike" cap="none" dirty="0">
                <a:solidFill>
                  <a:srgbClr val="00F900"/>
                </a:solidFill>
                <a:latin typeface="Arial" charset="0"/>
                <a:ea typeface="Arial" charset="0"/>
                <a:cs typeface="Arial" charset="0"/>
                <a:sym typeface="Cabin"/>
              </a:rPr>
              <a:t> + 1</a:t>
            </a:r>
          </a:p>
          <a:p>
            <a:pPr marL="0" marR="0" lvl="0" indent="0" algn="l" rtl="0">
              <a:lnSpc>
                <a:spcPct val="100000"/>
              </a:lnSpc>
              <a:spcBef>
                <a:spcPts val="0"/>
              </a:spcBef>
              <a:spcAft>
                <a:spcPts val="0"/>
              </a:spcAft>
              <a:buClr>
                <a:srgbClr val="00F900"/>
              </a:buClr>
              <a:buSzPct val="25000"/>
              <a:buFont typeface="Cabin"/>
              <a:buNone/>
            </a:pPr>
            <a:r>
              <a:rPr lang="en" sz="2400" u="none" strike="noStrike" cap="none" dirty="0">
                <a:solidFill>
                  <a:srgbClr val="00F900"/>
                </a:solidFill>
                <a:latin typeface="Arial" charset="0"/>
                <a:ea typeface="Arial" charset="0"/>
                <a:cs typeface="Arial" charset="0"/>
                <a:sym typeface="Cabin"/>
              </a:rPr>
              <a:t>    print</a:t>
            </a:r>
            <a:r>
              <a:rPr lang="en-US" sz="2400" u="none" strike="noStrike" cap="none" dirty="0">
                <a:solidFill>
                  <a:srgbClr val="00F900"/>
                </a:solidFill>
                <a:latin typeface="Arial" charset="0"/>
                <a:ea typeface="Arial" charset="0"/>
                <a:cs typeface="Arial" charset="0"/>
                <a:sym typeface="Cabin"/>
              </a:rPr>
              <a:t>(</a:t>
            </a:r>
            <a:r>
              <a:rPr lang="en" sz="2400" u="none" strike="noStrike" cap="none" dirty="0">
                <a:solidFill>
                  <a:srgbClr val="00F900"/>
                </a:solidFill>
                <a:latin typeface="Arial" charset="0"/>
                <a:ea typeface="Arial" charset="0"/>
                <a:cs typeface="Arial" charset="0"/>
                <a:sym typeface="Cabin"/>
              </a:rPr>
              <a:t>"Hasta ahora",self.x</a:t>
            </a:r>
            <a:r>
              <a:rPr lang="en-US" sz="2400" u="none" strike="noStrike" cap="none" dirty="0">
                <a:solidFill>
                  <a:srgbClr val="00F900"/>
                </a:solidFill>
                <a:latin typeface="Arial" charset="0"/>
                <a:ea typeface="Arial" charset="0"/>
                <a:cs typeface="Arial" charset="0"/>
                <a:sym typeface="Cabin"/>
              </a:rPr>
              <a:t>)</a:t>
            </a:r>
            <a:endParaRPr lang="en" sz="2400" u="none" strike="noStrike" cap="none" dirty="0">
              <a:solidFill>
                <a:srgbClr val="00F9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Font typeface="Cabin"/>
              <a:buNone/>
            </a:pPr>
            <a:endParaRPr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9300"/>
              </a:buClr>
              <a:buSzPct val="25000"/>
              <a:buFont typeface="Cabin"/>
              <a:buNone/>
            </a:pPr>
            <a:r>
              <a:rPr lang="en" sz="2300" u="none" strike="noStrike" cap="none" dirty="0">
                <a:solidFill>
                  <a:srgbClr val="FF9300"/>
                </a:solidFill>
                <a:latin typeface="Arial" charset="0"/>
                <a:ea typeface="Arial" charset="0"/>
                <a:cs typeface="Arial" charset="0"/>
                <a:sym typeface="Cabin"/>
              </a:rPr>
              <a:t> an = GrupoAnimal()</a:t>
            </a:r>
          </a:p>
          <a:p>
            <a:pPr marL="0" marR="0" lvl="0" indent="0" algn="l" rtl="0">
              <a:lnSpc>
                <a:spcPct val="100000"/>
              </a:lnSpc>
              <a:spcBef>
                <a:spcPts val="0"/>
              </a:spcBef>
              <a:spcAft>
                <a:spcPts val="0"/>
              </a:spcAft>
              <a:buClr>
                <a:srgbClr val="FF40FF"/>
              </a:buClr>
              <a:buFont typeface="Cabin"/>
              <a:buNone/>
            </a:pPr>
            <a:endParaRPr sz="2300" u="none" strike="noStrike" cap="none" dirty="0">
              <a:solidFill>
                <a:srgbClr val="FF93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an.grupo()</a:t>
            </a: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an.grupo()</a:t>
            </a:r>
          </a:p>
          <a:p>
            <a:pPr marL="0" marR="0" lvl="0" indent="0" algn="l" rtl="0">
              <a:lnSpc>
                <a:spcPct val="100000"/>
              </a:lnSpc>
              <a:spcBef>
                <a:spcPts val="0"/>
              </a:spcBef>
              <a:spcAft>
                <a:spcPts val="0"/>
              </a:spcAft>
              <a:buClr>
                <a:srgbClr val="FF40FF"/>
              </a:buClr>
              <a:buSzPct val="25000"/>
              <a:buFont typeface="Cabin"/>
              <a:buNone/>
            </a:pPr>
            <a:r>
              <a:rPr lang="en" sz="2300" u="none" strike="noStrike" cap="none" dirty="0">
                <a:solidFill>
                  <a:srgbClr val="FF40FF"/>
                </a:solidFill>
                <a:latin typeface="Arial" charset="0"/>
                <a:ea typeface="Arial" charset="0"/>
                <a:cs typeface="Arial" charset="0"/>
                <a:sym typeface="Cabin"/>
              </a:rPr>
              <a:t> an.grupo()</a:t>
            </a:r>
          </a:p>
        </p:txBody>
      </p:sp>
      <p:sp>
        <p:nvSpPr>
          <p:cNvPr id="12" name="Shape 356"/>
          <p:cNvSpPr/>
          <p:nvPr/>
        </p:nvSpPr>
        <p:spPr>
          <a:xfrm>
            <a:off x="5763985" y="602403"/>
            <a:ext cx="3093688" cy="12933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a:t>
            </a:r>
            <a:r>
              <a:rPr lang="en" sz="2400" u="none" strike="noStrike" cap="none" dirty="0">
                <a:solidFill>
                  <a:srgbClr val="FFFFFF"/>
                </a:solidFill>
                <a:latin typeface="Arial" charset="0"/>
                <a:ea typeface="Arial" charset="0"/>
                <a:cs typeface="Arial" charset="0"/>
                <a:sym typeface="Cabin"/>
              </a:rPr>
              <a:t> </a:t>
            </a:r>
            <a:r>
              <a:rPr lang="en" sz="2400" u="none" strike="noStrike" cap="none" dirty="0">
                <a:solidFill>
                  <a:srgbClr val="FFFB00"/>
                </a:solidFill>
                <a:latin typeface="Arial" charset="0"/>
                <a:ea typeface="Arial" charset="0"/>
                <a:cs typeface="Arial" charset="0"/>
                <a:sym typeface="Cabin"/>
              </a:rPr>
              <a:t>python party1.py</a:t>
            </a:r>
            <a:endParaRPr lang="en-US" sz="2400" u="none" strike="noStrike" cap="none"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US" sz="2400"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US" sz="2400" u="none" strike="noStrike" cap="none"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 sz="2400" u="none" strike="noStrike" cap="none" dirty="0">
              <a:solidFill>
                <a:srgbClr val="FFFB00"/>
              </a:solidFill>
              <a:latin typeface="Arial" charset="0"/>
              <a:ea typeface="Arial" charset="0"/>
              <a:cs typeface="Arial" charset="0"/>
              <a:sym typeface="Cabin"/>
            </a:endParaRPr>
          </a:p>
        </p:txBody>
      </p:sp>
    </p:spTree>
    <p:extLst>
      <p:ext uri="{BB962C8B-B14F-4D97-AF65-F5344CB8AC3E}">
        <p14:creationId xmlns:p14="http://schemas.microsoft.com/office/powerpoint/2010/main" val="168344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p:nvPr/>
        </p:nvSpPr>
        <p:spPr>
          <a:xfrm>
            <a:off x="718449" y="480061"/>
            <a:ext cx="4244555" cy="4359028"/>
          </a:xfrm>
          <a:prstGeom prst="rect">
            <a:avLst/>
          </a:prstGeom>
          <a:noFill/>
          <a:ln w="12700" cap="flat" cmpd="sng">
            <a:solidFill>
              <a:srgbClr val="FFFB00"/>
            </a:solidFill>
            <a:prstDash val="solid"/>
            <a:miter/>
            <a:headEnd type="none" w="med" len="med"/>
            <a:tailEnd type="none" w="med" len="med"/>
          </a:ln>
        </p:spPr>
        <p:txBody>
          <a:bodyPr lIns="21050" tIns="21050" rIns="21050" bIns="21050" anchor="ctr" anchorCtr="0">
            <a:noAutofit/>
          </a:bodyPr>
          <a:lstStyle/>
          <a:p>
            <a:pPr marL="0" marR="0" lvl="0" indent="0" algn="l" rtl="0">
              <a:lnSpc>
                <a:spcPct val="100000"/>
              </a:lnSpc>
              <a:spcBef>
                <a:spcPts val="0"/>
              </a:spcBef>
              <a:spcAft>
                <a:spcPts val="0"/>
              </a:spcAft>
              <a:buClr>
                <a:srgbClr val="00FDFF"/>
              </a:buClr>
              <a:buSzPct val="25000"/>
              <a:buFont typeface="Cabin"/>
              <a:buNone/>
            </a:pPr>
            <a:r>
              <a:rPr lang="en" sz="2300" u="none" strike="noStrike" cap="none" dirty="0">
                <a:solidFill>
                  <a:srgbClr val="00FDFF"/>
                </a:solidFill>
                <a:latin typeface="Arial" charset="0"/>
                <a:ea typeface="Arial" charset="0"/>
                <a:cs typeface="Arial" charset="0"/>
                <a:sym typeface="Cabin"/>
              </a:rPr>
              <a:t> </a:t>
            </a:r>
            <a:r>
              <a:rPr lang="en-US" sz="2300" u="none" strike="noStrike" cap="none" dirty="0">
                <a:solidFill>
                  <a:srgbClr val="00FDFF"/>
                </a:solidFill>
                <a:latin typeface="Arial" charset="0"/>
                <a:ea typeface="Arial" charset="0"/>
                <a:cs typeface="Arial" charset="0"/>
                <a:sym typeface="Cabin"/>
              </a:rPr>
              <a:t>class </a:t>
            </a:r>
            <a:r>
              <a:rPr lang="en-US" sz="2300" dirty="0" err="1">
                <a:solidFill>
                  <a:srgbClr val="00FDFF"/>
                </a:solidFill>
                <a:latin typeface="Arial" charset="0"/>
                <a:ea typeface="Arial" charset="0"/>
                <a:cs typeface="Arial" charset="0"/>
                <a:sym typeface="Cabin"/>
              </a:rPr>
              <a:t>Grupo</a:t>
            </a:r>
            <a:r>
              <a:rPr lang="en-US" sz="2300" u="none" strike="noStrike" cap="none" dirty="0" err="1">
                <a:solidFill>
                  <a:srgbClr val="00FDFF"/>
                </a:solidFill>
                <a:latin typeface="Arial" charset="0"/>
                <a:ea typeface="Arial" charset="0"/>
                <a:cs typeface="Arial" charset="0"/>
                <a:sym typeface="Cabin"/>
              </a:rPr>
              <a:t>Animal</a:t>
            </a:r>
            <a:r>
              <a:rPr lang="en-US" sz="2300" u="none" strike="noStrike" cap="none" dirty="0">
                <a:solidFill>
                  <a:srgbClr val="00FD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B00"/>
              </a:buClr>
              <a:buSzPct val="25000"/>
              <a:buFont typeface="Cabin"/>
              <a:buNone/>
            </a:pPr>
            <a:r>
              <a:rPr lang="en-US" sz="2300" u="none" strike="noStrike" cap="none" dirty="0">
                <a:solidFill>
                  <a:srgbClr val="FFFB00"/>
                </a:solidFill>
                <a:latin typeface="Arial" charset="0"/>
                <a:ea typeface="Arial" charset="0"/>
                <a:cs typeface="Arial" charset="0"/>
                <a:sym typeface="Cabin"/>
              </a:rPr>
              <a:t>   x = 0</a:t>
            </a:r>
          </a:p>
          <a:p>
            <a:pPr marL="0" marR="0" lvl="0" indent="0" algn="l" rtl="0">
              <a:lnSpc>
                <a:spcPct val="100000"/>
              </a:lnSpc>
              <a:spcBef>
                <a:spcPts val="0"/>
              </a:spcBef>
              <a:spcAft>
                <a:spcPts val="0"/>
              </a:spcAft>
              <a:buClr>
                <a:srgbClr val="FFFFFF"/>
              </a:buClr>
              <a:buFont typeface="Cabin"/>
              <a:buNone/>
            </a:pPr>
            <a:endParaRPr lang="en-US"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900"/>
              </a:buClr>
              <a:buSzPct val="25000"/>
              <a:buFont typeface="Cabin"/>
              <a:buNone/>
            </a:pPr>
            <a:r>
              <a:rPr lang="en-US" sz="2300" u="none" strike="noStrike" cap="none" dirty="0">
                <a:solidFill>
                  <a:srgbClr val="00F900"/>
                </a:solidFill>
                <a:latin typeface="Arial" charset="0"/>
                <a:ea typeface="Arial" charset="0"/>
                <a:cs typeface="Arial" charset="0"/>
                <a:sym typeface="Cabin"/>
              </a:rPr>
              <a:t>   def </a:t>
            </a:r>
            <a:r>
              <a:rPr lang="en-US" sz="2300" u="none" strike="noStrike" cap="none" dirty="0" err="1">
                <a:solidFill>
                  <a:srgbClr val="00F900"/>
                </a:solidFill>
                <a:latin typeface="Arial" charset="0"/>
                <a:ea typeface="Arial" charset="0"/>
                <a:cs typeface="Arial" charset="0"/>
                <a:sym typeface="Cabin"/>
              </a:rPr>
              <a:t>grupo</a:t>
            </a:r>
            <a:r>
              <a:rPr lang="en-US" sz="2300" u="none" strike="noStrike" cap="none" dirty="0">
                <a:solidFill>
                  <a:srgbClr val="00F900"/>
                </a:solidFill>
                <a:latin typeface="Arial" charset="0"/>
                <a:ea typeface="Arial" charset="0"/>
                <a:cs typeface="Arial" charset="0"/>
                <a:sym typeface="Cabin"/>
              </a:rPr>
              <a:t>(</a:t>
            </a:r>
            <a:r>
              <a:rPr lang="en-US" sz="2300" u="none" strike="noStrike" cap="none" dirty="0">
                <a:solidFill>
                  <a:schemeClr val="bg1"/>
                </a:solidFill>
                <a:latin typeface="Arial" charset="0"/>
                <a:ea typeface="Arial" charset="0"/>
                <a:cs typeface="Arial" charset="0"/>
                <a:sym typeface="Cabin"/>
              </a:rPr>
              <a:t>self</a:t>
            </a:r>
            <a:r>
              <a:rPr lang="en-US" sz="2300" u="none" strike="noStrike" cap="none" dirty="0">
                <a:solidFill>
                  <a:srgbClr val="00F9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00F900"/>
              </a:buClr>
              <a:buSzPct val="25000"/>
              <a:buFont typeface="Cabin"/>
              <a:buNone/>
            </a:pPr>
            <a:r>
              <a:rPr lang="en-US" sz="2300" u="none" strike="noStrike" cap="none" dirty="0">
                <a:solidFill>
                  <a:srgbClr val="00F900"/>
                </a:solidFill>
                <a:latin typeface="Arial" charset="0"/>
                <a:ea typeface="Arial" charset="0"/>
                <a:cs typeface="Arial" charset="0"/>
                <a:sym typeface="Cabin"/>
              </a:rPr>
              <a:t>     </a:t>
            </a:r>
            <a:r>
              <a:rPr lang="en-US" sz="2300" u="none" strike="noStrike" cap="none" dirty="0" err="1">
                <a:solidFill>
                  <a:schemeClr val="bg1"/>
                </a:solidFill>
                <a:latin typeface="Arial" charset="0"/>
                <a:ea typeface="Arial" charset="0"/>
                <a:cs typeface="Arial" charset="0"/>
                <a:sym typeface="Cabin"/>
              </a:rPr>
              <a:t>self</a:t>
            </a:r>
            <a:r>
              <a:rPr lang="en-US" sz="2300" u="none" strike="noStrike" cap="none" dirty="0" err="1">
                <a:solidFill>
                  <a:srgbClr val="00F900"/>
                </a:solidFill>
                <a:latin typeface="Arial" charset="0"/>
                <a:ea typeface="Arial" charset="0"/>
                <a:cs typeface="Arial" charset="0"/>
                <a:sym typeface="Cabin"/>
              </a:rPr>
              <a:t>.</a:t>
            </a:r>
            <a:r>
              <a:rPr lang="en-US" sz="2300" u="none" strike="noStrike" cap="none" dirty="0" err="1">
                <a:solidFill>
                  <a:srgbClr val="FFFF00"/>
                </a:solidFill>
                <a:latin typeface="Arial" charset="0"/>
                <a:ea typeface="Arial" charset="0"/>
                <a:cs typeface="Arial" charset="0"/>
                <a:sym typeface="Cabin"/>
              </a:rPr>
              <a:t>x</a:t>
            </a:r>
            <a:r>
              <a:rPr lang="en-US" sz="2300" u="none" strike="noStrike" cap="none" dirty="0">
                <a:solidFill>
                  <a:srgbClr val="00F900"/>
                </a:solidFill>
                <a:latin typeface="Arial" charset="0"/>
                <a:ea typeface="Arial" charset="0"/>
                <a:cs typeface="Arial" charset="0"/>
                <a:sym typeface="Cabin"/>
              </a:rPr>
              <a:t> = </a:t>
            </a:r>
            <a:r>
              <a:rPr lang="en-US" sz="2300" u="none" strike="noStrike" cap="none" dirty="0" err="1">
                <a:solidFill>
                  <a:schemeClr val="bg1"/>
                </a:solidFill>
                <a:latin typeface="Arial" charset="0"/>
                <a:ea typeface="Arial" charset="0"/>
                <a:cs typeface="Arial" charset="0"/>
                <a:sym typeface="Cabin"/>
              </a:rPr>
              <a:t>self</a:t>
            </a:r>
            <a:r>
              <a:rPr lang="en-US" sz="2300" u="none" strike="noStrike" cap="none" dirty="0" err="1">
                <a:solidFill>
                  <a:srgbClr val="00F900"/>
                </a:solidFill>
                <a:latin typeface="Arial" charset="0"/>
                <a:ea typeface="Arial" charset="0"/>
                <a:cs typeface="Arial" charset="0"/>
                <a:sym typeface="Cabin"/>
              </a:rPr>
              <a:t>.</a:t>
            </a:r>
            <a:r>
              <a:rPr lang="en-US" sz="2300" u="none" strike="noStrike" cap="none" dirty="0" err="1">
                <a:solidFill>
                  <a:srgbClr val="FFFF00"/>
                </a:solidFill>
                <a:latin typeface="Arial" charset="0"/>
                <a:ea typeface="Arial" charset="0"/>
                <a:cs typeface="Arial" charset="0"/>
                <a:sym typeface="Cabin"/>
              </a:rPr>
              <a:t>x</a:t>
            </a:r>
            <a:r>
              <a:rPr lang="en-US" sz="2300" u="none" strike="noStrike" cap="none" dirty="0">
                <a:solidFill>
                  <a:srgbClr val="00F900"/>
                </a:solidFill>
                <a:latin typeface="Arial" charset="0"/>
                <a:ea typeface="Arial" charset="0"/>
                <a:cs typeface="Arial" charset="0"/>
                <a:sym typeface="Cabin"/>
              </a:rPr>
              <a:t> + 1</a:t>
            </a:r>
          </a:p>
          <a:p>
            <a:pPr marL="0" marR="0" lvl="0" indent="0" algn="l" rtl="0">
              <a:lnSpc>
                <a:spcPct val="100000"/>
              </a:lnSpc>
              <a:spcBef>
                <a:spcPts val="0"/>
              </a:spcBef>
              <a:spcAft>
                <a:spcPts val="0"/>
              </a:spcAft>
              <a:buClr>
                <a:srgbClr val="00F900"/>
              </a:buClr>
              <a:buSzPct val="25000"/>
              <a:buFont typeface="Cabin"/>
              <a:buNone/>
            </a:pPr>
            <a:r>
              <a:rPr lang="en-US" sz="2400" u="none" strike="noStrike" cap="none" dirty="0">
                <a:solidFill>
                  <a:srgbClr val="00F900"/>
                </a:solidFill>
                <a:latin typeface="Arial" charset="0"/>
                <a:ea typeface="Arial" charset="0"/>
                <a:cs typeface="Arial" charset="0"/>
                <a:sym typeface="Cabin"/>
              </a:rPr>
              <a:t>    print("Hasta </a:t>
            </a:r>
            <a:r>
              <a:rPr lang="en-US" sz="2400" u="none" strike="noStrike" cap="none" dirty="0" err="1">
                <a:solidFill>
                  <a:srgbClr val="00F900"/>
                </a:solidFill>
                <a:latin typeface="Arial" charset="0"/>
                <a:ea typeface="Arial" charset="0"/>
                <a:cs typeface="Arial" charset="0"/>
                <a:sym typeface="Cabin"/>
              </a:rPr>
              <a:t>ahora</a:t>
            </a:r>
            <a:r>
              <a:rPr lang="en-US" sz="2400" u="none" strike="noStrike" cap="none" dirty="0">
                <a:solidFill>
                  <a:srgbClr val="00F900"/>
                </a:solidFill>
                <a:latin typeface="Arial" charset="0"/>
                <a:ea typeface="Arial" charset="0"/>
                <a:cs typeface="Arial" charset="0"/>
                <a:sym typeface="Cabin"/>
              </a:rPr>
              <a:t>",</a:t>
            </a:r>
            <a:r>
              <a:rPr lang="en-US" sz="2400" u="none" strike="noStrike" cap="none" dirty="0" err="1">
                <a:solidFill>
                  <a:srgbClr val="00F900"/>
                </a:solidFill>
                <a:latin typeface="Arial" charset="0"/>
                <a:ea typeface="Arial" charset="0"/>
                <a:cs typeface="Arial" charset="0"/>
                <a:sym typeface="Cabin"/>
              </a:rPr>
              <a:t>self.x</a:t>
            </a:r>
            <a:r>
              <a:rPr lang="en-US" sz="2400" u="none" strike="noStrike" cap="none" dirty="0">
                <a:solidFill>
                  <a:srgbClr val="00F9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FF"/>
              </a:buClr>
              <a:buFont typeface="Cabin"/>
              <a:buNone/>
            </a:pPr>
            <a:endParaRPr lang="en-US"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9300"/>
              </a:buClr>
              <a:buSzPct val="25000"/>
              <a:buFont typeface="Cabin"/>
              <a:buNone/>
            </a:pPr>
            <a:r>
              <a:rPr lang="en-US" sz="2300" u="none" strike="noStrike" cap="none" dirty="0">
                <a:solidFill>
                  <a:srgbClr val="FF9300"/>
                </a:solidFill>
                <a:latin typeface="Arial" charset="0"/>
                <a:ea typeface="Arial" charset="0"/>
                <a:cs typeface="Arial" charset="0"/>
                <a:sym typeface="Cabin"/>
              </a:rPr>
              <a:t> an = </a:t>
            </a:r>
            <a:r>
              <a:rPr lang="en-US" sz="2300" u="none" strike="noStrike" cap="none" dirty="0" err="1">
                <a:solidFill>
                  <a:srgbClr val="FF9300"/>
                </a:solidFill>
                <a:latin typeface="Arial" charset="0"/>
                <a:ea typeface="Arial" charset="0"/>
                <a:cs typeface="Arial" charset="0"/>
                <a:sym typeface="Cabin"/>
              </a:rPr>
              <a:t>GrupoAnimal</a:t>
            </a:r>
            <a:r>
              <a:rPr lang="en-US" sz="2300" u="none" strike="noStrike" cap="none" dirty="0">
                <a:solidFill>
                  <a:srgbClr val="FF93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Font typeface="Cabin"/>
              <a:buNone/>
            </a:pPr>
            <a:endParaRPr lang="en-US" sz="2300" u="none" strike="noStrike" cap="none" dirty="0">
              <a:solidFill>
                <a:srgbClr val="FF93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40FF"/>
              </a:buClr>
              <a:buSzPct val="25000"/>
              <a:buFont typeface="Cabin"/>
              <a:buNone/>
            </a:pPr>
            <a:r>
              <a:rPr lang="en-US" sz="2300" u="none" strike="noStrike" cap="none" dirty="0">
                <a:solidFill>
                  <a:srgbClr val="FF40FF"/>
                </a:solidFill>
                <a:latin typeface="Arial" charset="0"/>
                <a:ea typeface="Arial" charset="0"/>
                <a:cs typeface="Arial" charset="0"/>
                <a:sym typeface="Cabin"/>
              </a:rPr>
              <a:t> </a:t>
            </a:r>
            <a:r>
              <a:rPr lang="en-US" sz="2300" u="none" strike="noStrike" cap="none" dirty="0" err="1">
                <a:solidFill>
                  <a:srgbClr val="FF40FF"/>
                </a:solidFill>
                <a:latin typeface="Arial" charset="0"/>
                <a:ea typeface="Arial" charset="0"/>
                <a:cs typeface="Arial" charset="0"/>
                <a:sym typeface="Cabin"/>
              </a:rPr>
              <a:t>an.grupo</a:t>
            </a:r>
            <a:r>
              <a:rPr lang="en-US"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US" sz="2300" u="none" strike="noStrike" cap="none" dirty="0">
                <a:solidFill>
                  <a:srgbClr val="FF40FF"/>
                </a:solidFill>
                <a:latin typeface="Arial" charset="0"/>
                <a:ea typeface="Arial" charset="0"/>
                <a:cs typeface="Arial" charset="0"/>
                <a:sym typeface="Cabin"/>
              </a:rPr>
              <a:t> </a:t>
            </a:r>
            <a:r>
              <a:rPr lang="en-US" sz="2300" u="none" strike="noStrike" cap="none" dirty="0" err="1">
                <a:solidFill>
                  <a:srgbClr val="FF40FF"/>
                </a:solidFill>
                <a:latin typeface="Arial" charset="0"/>
                <a:ea typeface="Arial" charset="0"/>
                <a:cs typeface="Arial" charset="0"/>
                <a:sym typeface="Cabin"/>
              </a:rPr>
              <a:t>an.grupo</a:t>
            </a:r>
            <a:r>
              <a:rPr lang="en-US"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US" sz="2300" u="none" strike="noStrike" cap="none" dirty="0">
                <a:solidFill>
                  <a:srgbClr val="FF40FF"/>
                </a:solidFill>
                <a:latin typeface="Arial" charset="0"/>
                <a:ea typeface="Arial" charset="0"/>
                <a:cs typeface="Arial" charset="0"/>
                <a:sym typeface="Cabin"/>
              </a:rPr>
              <a:t> </a:t>
            </a:r>
            <a:r>
              <a:rPr lang="en-US" sz="2300" u="none" strike="noStrike" cap="none" dirty="0" err="1">
                <a:solidFill>
                  <a:srgbClr val="FF40FF"/>
                </a:solidFill>
                <a:latin typeface="Arial" charset="0"/>
                <a:ea typeface="Arial" charset="0"/>
                <a:cs typeface="Arial" charset="0"/>
                <a:sym typeface="Cabin"/>
              </a:rPr>
              <a:t>an.grupo</a:t>
            </a:r>
            <a:r>
              <a:rPr lang="en-US" sz="2300" u="none" strike="noStrike" cap="none" dirty="0">
                <a:solidFill>
                  <a:srgbClr val="FF40FF"/>
                </a:solidFill>
                <a:latin typeface="Arial" charset="0"/>
                <a:ea typeface="Arial" charset="0"/>
                <a:cs typeface="Arial" charset="0"/>
                <a:sym typeface="Cabin"/>
              </a:rPr>
              <a:t>()</a:t>
            </a:r>
          </a:p>
        </p:txBody>
      </p:sp>
      <p:sp>
        <p:nvSpPr>
          <p:cNvPr id="373" name="Shape 373"/>
          <p:cNvSpPr/>
          <p:nvPr/>
        </p:nvSpPr>
        <p:spPr>
          <a:xfrm>
            <a:off x="5923720" y="2623716"/>
            <a:ext cx="2385393" cy="154305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500">
                <a:solidFill>
                  <a:srgbClr val="FFFFFF"/>
                </a:solidFill>
                <a:latin typeface="Arial" charset="0"/>
                <a:ea typeface="Arial" charset="0"/>
                <a:cs typeface="Arial" charset="0"/>
                <a:sym typeface="Cabin"/>
              </a:rPr>
              <a:t> </a:t>
            </a:r>
            <a:endParaRPr lang="en" sz="2500" u="none" strike="noStrike" cap="none" dirty="0">
              <a:solidFill>
                <a:srgbClr val="FFFFFF"/>
              </a:solidFill>
              <a:latin typeface="Arial" charset="0"/>
              <a:ea typeface="Arial" charset="0"/>
              <a:cs typeface="Arial" charset="0"/>
              <a:sym typeface="Cabin"/>
            </a:endParaRPr>
          </a:p>
        </p:txBody>
      </p:sp>
      <p:sp>
        <p:nvSpPr>
          <p:cNvPr id="374" name="Shape 374"/>
          <p:cNvSpPr/>
          <p:nvPr/>
        </p:nvSpPr>
        <p:spPr>
          <a:xfrm>
            <a:off x="6629400" y="2824557"/>
            <a:ext cx="1371090"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900" dirty="0">
                <a:latin typeface="Arial" charset="0"/>
                <a:ea typeface="Arial" charset="0"/>
                <a:cs typeface="Arial" charset="0"/>
                <a:sym typeface="Cabin"/>
              </a:rPr>
              <a:t> </a:t>
            </a:r>
            <a:r>
              <a:rPr lang="en-US" sz="2900" dirty="0">
                <a:latin typeface="Arial" charset="0"/>
                <a:ea typeface="Arial" charset="0"/>
                <a:cs typeface="Arial" charset="0"/>
                <a:sym typeface="Cabin"/>
              </a:rPr>
              <a:t>0</a:t>
            </a:r>
            <a:endParaRPr lang="en" sz="2900" u="none" strike="noStrike" cap="none" dirty="0">
              <a:solidFill>
                <a:srgbClr val="000000"/>
              </a:solidFill>
              <a:latin typeface="Arial" charset="0"/>
              <a:ea typeface="Arial" charset="0"/>
              <a:cs typeface="Arial" charset="0"/>
              <a:sym typeface="Cabin"/>
            </a:endParaRPr>
          </a:p>
        </p:txBody>
      </p:sp>
      <p:sp>
        <p:nvSpPr>
          <p:cNvPr id="375" name="Shape 375"/>
          <p:cNvSpPr/>
          <p:nvPr/>
        </p:nvSpPr>
        <p:spPr>
          <a:xfrm>
            <a:off x="6202017" y="3441777"/>
            <a:ext cx="1798473" cy="489857"/>
          </a:xfrm>
          <a:prstGeom prst="rect">
            <a:avLst/>
          </a:prstGeom>
          <a:solidFill>
            <a:srgbClr val="00F9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400" dirty="0">
                <a:latin typeface="Arial" charset="0"/>
                <a:ea typeface="Arial" charset="0"/>
                <a:cs typeface="Arial" charset="0"/>
                <a:sym typeface="Cabin"/>
              </a:rPr>
              <a:t> </a:t>
            </a:r>
            <a:r>
              <a:rPr lang="en" sz="2400" u="none" strike="noStrike" cap="none" dirty="0">
                <a:solidFill>
                  <a:srgbClr val="000000"/>
                </a:solidFill>
                <a:latin typeface="Arial" charset="0"/>
                <a:ea typeface="Arial" charset="0"/>
                <a:cs typeface="Arial" charset="0"/>
                <a:sym typeface="Cabin"/>
              </a:rPr>
              <a:t>grupo()</a:t>
            </a:r>
          </a:p>
        </p:txBody>
      </p:sp>
      <p:sp>
        <p:nvSpPr>
          <p:cNvPr id="380" name="Shape 380"/>
          <p:cNvSpPr/>
          <p:nvPr/>
        </p:nvSpPr>
        <p:spPr>
          <a:xfrm>
            <a:off x="5171262" y="2503402"/>
            <a:ext cx="544200" cy="830677"/>
          </a:xfrm>
          <a:prstGeom prst="rect">
            <a:avLst/>
          </a:prstGeom>
          <a:noFill/>
          <a:ln>
            <a:noFill/>
          </a:ln>
        </p:spPr>
        <p:txBody>
          <a:bodyPr lIns="21050" tIns="21050" rIns="21050" bIns="21050" anchor="ctr" anchorCtr="0">
            <a:noAutofit/>
          </a:bodyPr>
          <a:lstStyle/>
          <a:p>
            <a:pPr marL="0" marR="0" lvl="0" indent="0" rtl="0">
              <a:lnSpc>
                <a:spcPct val="100000"/>
              </a:lnSpc>
              <a:spcBef>
                <a:spcPts val="0"/>
              </a:spcBef>
              <a:spcAft>
                <a:spcPts val="0"/>
              </a:spcAft>
              <a:buClr>
                <a:srgbClr val="00F900"/>
              </a:buClr>
              <a:buSzPct val="25000"/>
              <a:buFont typeface="Cabin"/>
              <a:buNone/>
            </a:pPr>
            <a:r>
              <a:rPr lang="en-US" sz="2300" dirty="0">
                <a:solidFill>
                  <a:srgbClr val="FF9300"/>
                </a:solidFill>
                <a:latin typeface="Arial" charset="0"/>
                <a:ea typeface="Arial" charset="0"/>
                <a:cs typeface="Arial" charset="0"/>
                <a:sym typeface="Cabin"/>
              </a:rPr>
              <a:t>an</a:t>
            </a:r>
          </a:p>
          <a:p>
            <a:pPr marL="0" marR="0" lvl="0" indent="0" rtl="0">
              <a:lnSpc>
                <a:spcPct val="100000"/>
              </a:lnSpc>
              <a:spcBef>
                <a:spcPts val="0"/>
              </a:spcBef>
              <a:spcAft>
                <a:spcPts val="0"/>
              </a:spcAft>
              <a:buClr>
                <a:srgbClr val="00F900"/>
              </a:buClr>
              <a:buSzPct val="25000"/>
              <a:buFont typeface="Cabin"/>
              <a:buNone/>
            </a:pPr>
            <a:endParaRPr lang="en" sz="2300" u="none" strike="noStrike" cap="none" dirty="0">
              <a:solidFill>
                <a:schemeClr val="bg1"/>
              </a:solidFill>
              <a:latin typeface="Arial" charset="0"/>
              <a:ea typeface="Arial" charset="0"/>
              <a:cs typeface="Arial" charset="0"/>
              <a:sym typeface="Cabin"/>
            </a:endParaRPr>
          </a:p>
        </p:txBody>
      </p:sp>
      <p:sp>
        <p:nvSpPr>
          <p:cNvPr id="11" name="Shape 380"/>
          <p:cNvSpPr/>
          <p:nvPr/>
        </p:nvSpPr>
        <p:spPr>
          <a:xfrm>
            <a:off x="6131935" y="2856028"/>
            <a:ext cx="382604" cy="35061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900"/>
              </a:buClr>
              <a:buSzPct val="25000"/>
              <a:buFont typeface="Cabin"/>
              <a:buNone/>
            </a:pPr>
            <a:r>
              <a:rPr lang="en-US" sz="2300" dirty="0">
                <a:solidFill>
                  <a:srgbClr val="FFFF00"/>
                </a:solidFill>
                <a:latin typeface="Arial" charset="0"/>
                <a:ea typeface="Arial" charset="0"/>
                <a:cs typeface="Arial" charset="0"/>
                <a:sym typeface="Cabin"/>
              </a:rPr>
              <a:t>x</a:t>
            </a:r>
            <a:endParaRPr lang="en" sz="2300" u="none" strike="noStrike" cap="none" dirty="0">
              <a:solidFill>
                <a:srgbClr val="FFFF00"/>
              </a:solidFill>
              <a:latin typeface="Arial" charset="0"/>
              <a:ea typeface="Arial" charset="0"/>
              <a:cs typeface="Arial" charset="0"/>
              <a:sym typeface="Cabin"/>
            </a:endParaRPr>
          </a:p>
        </p:txBody>
      </p:sp>
      <p:sp>
        <p:nvSpPr>
          <p:cNvPr id="12" name="Shape 356"/>
          <p:cNvSpPr/>
          <p:nvPr/>
        </p:nvSpPr>
        <p:spPr>
          <a:xfrm>
            <a:off x="5763985" y="602403"/>
            <a:ext cx="3093688" cy="12933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a:t>
            </a:r>
            <a:r>
              <a:rPr lang="en" sz="2400" u="none" strike="noStrike" cap="none" dirty="0">
                <a:solidFill>
                  <a:srgbClr val="FFFFFF"/>
                </a:solidFill>
                <a:latin typeface="Arial" charset="0"/>
                <a:ea typeface="Arial" charset="0"/>
                <a:cs typeface="Arial" charset="0"/>
                <a:sym typeface="Cabin"/>
              </a:rPr>
              <a:t> </a:t>
            </a:r>
            <a:r>
              <a:rPr lang="en" sz="2400" u="none" strike="noStrike" cap="none" dirty="0">
                <a:solidFill>
                  <a:srgbClr val="FFFB00"/>
                </a:solidFill>
                <a:latin typeface="Arial" charset="0"/>
                <a:ea typeface="Arial" charset="0"/>
                <a:cs typeface="Arial" charset="0"/>
                <a:sym typeface="Cabin"/>
              </a:rPr>
              <a:t>python party1.py</a:t>
            </a:r>
            <a:endParaRPr lang="en-US" sz="2400" u="none" strike="noStrike" cap="none"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US" sz="2400" dirty="0">
              <a:solidFill>
                <a:srgbClr val="FFFB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FF"/>
              </a:buClr>
              <a:buSzPct val="25000"/>
              <a:buFont typeface="Cabin"/>
              <a:buNone/>
            </a:pPr>
            <a:endParaRPr lang="en" sz="2400" u="none" strike="noStrike" cap="none" dirty="0">
              <a:solidFill>
                <a:srgbClr val="FFFB00"/>
              </a:solidFill>
              <a:latin typeface="Arial" charset="0"/>
              <a:ea typeface="Arial" charset="0"/>
              <a:cs typeface="Arial" charset="0"/>
              <a:sym typeface="Cabin"/>
            </a:endParaRPr>
          </a:p>
        </p:txBody>
      </p:sp>
    </p:spTree>
    <p:extLst>
      <p:ext uri="{BB962C8B-B14F-4D97-AF65-F5344CB8AC3E}">
        <p14:creationId xmlns:p14="http://schemas.microsoft.com/office/powerpoint/2010/main" val="183255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p:nvPr/>
        </p:nvSpPr>
        <p:spPr>
          <a:xfrm>
            <a:off x="718450" y="480061"/>
            <a:ext cx="3853550" cy="4359028"/>
          </a:xfrm>
          <a:prstGeom prst="rect">
            <a:avLst/>
          </a:prstGeom>
          <a:noFill/>
          <a:ln w="12700" cap="flat" cmpd="sng">
            <a:solidFill>
              <a:srgbClr val="FFFB00"/>
            </a:solidFill>
            <a:prstDash val="solid"/>
            <a:miter/>
            <a:headEnd type="none" w="med" len="med"/>
            <a:tailEnd type="none" w="med" len="med"/>
          </a:ln>
        </p:spPr>
        <p:txBody>
          <a:bodyPr lIns="21050" tIns="21050" rIns="21050" bIns="21050" anchor="ctr" anchorCtr="0">
            <a:noAutofit/>
          </a:bodyPr>
          <a:lstStyle/>
          <a:p>
            <a:pPr marL="0" marR="0" lvl="0" indent="0" algn="l" rtl="0">
              <a:lnSpc>
                <a:spcPct val="100000"/>
              </a:lnSpc>
              <a:spcBef>
                <a:spcPts val="0"/>
              </a:spcBef>
              <a:spcAft>
                <a:spcPts val="0"/>
              </a:spcAft>
              <a:buClr>
                <a:srgbClr val="00FDFF"/>
              </a:buClr>
              <a:buSzPct val="25000"/>
              <a:buFont typeface="Cabin"/>
              <a:buNone/>
            </a:pPr>
            <a:r>
              <a:rPr lang="en" sz="2300" u="none" strike="noStrike" cap="none" dirty="0">
                <a:solidFill>
                  <a:srgbClr val="00FDFF"/>
                </a:solidFill>
                <a:latin typeface="Arial" charset="0"/>
                <a:ea typeface="Arial" charset="0"/>
                <a:cs typeface="Arial" charset="0"/>
                <a:sym typeface="Cabin"/>
              </a:rPr>
              <a:t> </a:t>
            </a:r>
            <a:r>
              <a:rPr lang="en-US" sz="2300" u="none" strike="noStrike" cap="none" dirty="0">
                <a:solidFill>
                  <a:srgbClr val="00FDFF"/>
                </a:solidFill>
                <a:latin typeface="Arial" charset="0"/>
                <a:ea typeface="Arial" charset="0"/>
                <a:cs typeface="Arial" charset="0"/>
                <a:sym typeface="Cabin"/>
              </a:rPr>
              <a:t>class </a:t>
            </a:r>
            <a:r>
              <a:rPr lang="en-US" sz="2300" dirty="0" err="1">
                <a:solidFill>
                  <a:srgbClr val="00FDFF"/>
                </a:solidFill>
                <a:latin typeface="Arial" charset="0"/>
                <a:ea typeface="Arial" charset="0"/>
                <a:cs typeface="Arial" charset="0"/>
                <a:sym typeface="Cabin"/>
              </a:rPr>
              <a:t>Grupo</a:t>
            </a:r>
            <a:r>
              <a:rPr lang="en-US" sz="2300" u="none" strike="noStrike" cap="none" dirty="0" err="1">
                <a:solidFill>
                  <a:srgbClr val="00FDFF"/>
                </a:solidFill>
                <a:latin typeface="Arial" charset="0"/>
                <a:ea typeface="Arial" charset="0"/>
                <a:cs typeface="Arial" charset="0"/>
                <a:sym typeface="Cabin"/>
              </a:rPr>
              <a:t>Animal</a:t>
            </a:r>
            <a:r>
              <a:rPr lang="en-US" sz="2300" u="none" strike="noStrike" cap="none" dirty="0">
                <a:solidFill>
                  <a:srgbClr val="00FD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B00"/>
              </a:buClr>
              <a:buSzPct val="25000"/>
              <a:buFont typeface="Cabin"/>
              <a:buNone/>
            </a:pPr>
            <a:r>
              <a:rPr lang="en-US" sz="2300" u="none" strike="noStrike" cap="none" dirty="0">
                <a:solidFill>
                  <a:srgbClr val="FFFB00"/>
                </a:solidFill>
                <a:latin typeface="Arial" charset="0"/>
                <a:ea typeface="Arial" charset="0"/>
                <a:cs typeface="Arial" charset="0"/>
                <a:sym typeface="Cabin"/>
              </a:rPr>
              <a:t>   x = 0</a:t>
            </a:r>
          </a:p>
          <a:p>
            <a:pPr marL="0" marR="0" lvl="0" indent="0" algn="l" rtl="0">
              <a:lnSpc>
                <a:spcPct val="100000"/>
              </a:lnSpc>
              <a:spcBef>
                <a:spcPts val="0"/>
              </a:spcBef>
              <a:spcAft>
                <a:spcPts val="0"/>
              </a:spcAft>
              <a:buClr>
                <a:srgbClr val="FFFFFF"/>
              </a:buClr>
              <a:buFont typeface="Cabin"/>
              <a:buNone/>
            </a:pPr>
            <a:endParaRPr lang="en-US"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900"/>
              </a:buClr>
              <a:buSzPct val="25000"/>
              <a:buFont typeface="Cabin"/>
              <a:buNone/>
            </a:pPr>
            <a:r>
              <a:rPr lang="en-US" sz="2300" u="none" strike="noStrike" cap="none" dirty="0">
                <a:solidFill>
                  <a:srgbClr val="00F900"/>
                </a:solidFill>
                <a:latin typeface="Arial" charset="0"/>
                <a:ea typeface="Arial" charset="0"/>
                <a:cs typeface="Arial" charset="0"/>
                <a:sym typeface="Cabin"/>
              </a:rPr>
              <a:t>   def </a:t>
            </a:r>
            <a:r>
              <a:rPr lang="en-US" sz="2300" u="none" strike="noStrike" cap="none" dirty="0" err="1">
                <a:solidFill>
                  <a:srgbClr val="00F900"/>
                </a:solidFill>
                <a:latin typeface="Arial" charset="0"/>
                <a:ea typeface="Arial" charset="0"/>
                <a:cs typeface="Arial" charset="0"/>
                <a:sym typeface="Cabin"/>
              </a:rPr>
              <a:t>grupo</a:t>
            </a:r>
            <a:r>
              <a:rPr lang="en-US" sz="2300" u="none" strike="noStrike" cap="none" dirty="0">
                <a:solidFill>
                  <a:srgbClr val="00F900"/>
                </a:solidFill>
                <a:latin typeface="Arial" charset="0"/>
                <a:ea typeface="Arial" charset="0"/>
                <a:cs typeface="Arial" charset="0"/>
                <a:sym typeface="Cabin"/>
              </a:rPr>
              <a:t>(</a:t>
            </a:r>
            <a:r>
              <a:rPr lang="en-US" sz="2300" u="none" strike="noStrike" cap="none" dirty="0">
                <a:solidFill>
                  <a:schemeClr val="bg1"/>
                </a:solidFill>
                <a:latin typeface="Arial" charset="0"/>
                <a:ea typeface="Arial" charset="0"/>
                <a:cs typeface="Arial" charset="0"/>
                <a:sym typeface="Cabin"/>
              </a:rPr>
              <a:t>self</a:t>
            </a:r>
            <a:r>
              <a:rPr lang="en-US" sz="2300" u="none" strike="noStrike" cap="none" dirty="0">
                <a:solidFill>
                  <a:srgbClr val="00F9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00F900"/>
              </a:buClr>
              <a:buSzPct val="25000"/>
              <a:buFont typeface="Cabin"/>
              <a:buNone/>
            </a:pPr>
            <a:r>
              <a:rPr lang="en-US" sz="2300" u="none" strike="noStrike" cap="none" dirty="0">
                <a:solidFill>
                  <a:srgbClr val="00F900"/>
                </a:solidFill>
                <a:latin typeface="Arial" charset="0"/>
                <a:ea typeface="Arial" charset="0"/>
                <a:cs typeface="Arial" charset="0"/>
                <a:sym typeface="Cabin"/>
              </a:rPr>
              <a:t>     </a:t>
            </a:r>
            <a:r>
              <a:rPr lang="en-US" sz="2300" u="none" strike="noStrike" cap="none" dirty="0" err="1">
                <a:solidFill>
                  <a:schemeClr val="bg1"/>
                </a:solidFill>
                <a:latin typeface="Arial" charset="0"/>
                <a:ea typeface="Arial" charset="0"/>
                <a:cs typeface="Arial" charset="0"/>
                <a:sym typeface="Cabin"/>
              </a:rPr>
              <a:t>self</a:t>
            </a:r>
            <a:r>
              <a:rPr lang="en-US" sz="2300" u="none" strike="noStrike" cap="none" dirty="0" err="1">
                <a:solidFill>
                  <a:srgbClr val="00F900"/>
                </a:solidFill>
                <a:latin typeface="Arial" charset="0"/>
                <a:ea typeface="Arial" charset="0"/>
                <a:cs typeface="Arial" charset="0"/>
                <a:sym typeface="Cabin"/>
              </a:rPr>
              <a:t>.</a:t>
            </a:r>
            <a:r>
              <a:rPr lang="en-US" sz="2300" u="none" strike="noStrike" cap="none" dirty="0" err="1">
                <a:solidFill>
                  <a:srgbClr val="FFFF00"/>
                </a:solidFill>
                <a:latin typeface="Arial" charset="0"/>
                <a:ea typeface="Arial" charset="0"/>
                <a:cs typeface="Arial" charset="0"/>
                <a:sym typeface="Cabin"/>
              </a:rPr>
              <a:t>x</a:t>
            </a:r>
            <a:r>
              <a:rPr lang="en-US" sz="2300" u="none" strike="noStrike" cap="none" dirty="0">
                <a:solidFill>
                  <a:srgbClr val="00F900"/>
                </a:solidFill>
                <a:latin typeface="Arial" charset="0"/>
                <a:ea typeface="Arial" charset="0"/>
                <a:cs typeface="Arial" charset="0"/>
                <a:sym typeface="Cabin"/>
              </a:rPr>
              <a:t> = </a:t>
            </a:r>
            <a:r>
              <a:rPr lang="en-US" sz="2300" u="none" strike="noStrike" cap="none" dirty="0" err="1">
                <a:solidFill>
                  <a:schemeClr val="bg1"/>
                </a:solidFill>
                <a:latin typeface="Arial" charset="0"/>
                <a:ea typeface="Arial" charset="0"/>
                <a:cs typeface="Arial" charset="0"/>
                <a:sym typeface="Cabin"/>
              </a:rPr>
              <a:t>self</a:t>
            </a:r>
            <a:r>
              <a:rPr lang="en-US" sz="2300" u="none" strike="noStrike" cap="none" dirty="0" err="1">
                <a:solidFill>
                  <a:srgbClr val="00F900"/>
                </a:solidFill>
                <a:latin typeface="Arial" charset="0"/>
                <a:ea typeface="Arial" charset="0"/>
                <a:cs typeface="Arial" charset="0"/>
                <a:sym typeface="Cabin"/>
              </a:rPr>
              <a:t>.</a:t>
            </a:r>
            <a:r>
              <a:rPr lang="en-US" sz="2300" u="none" strike="noStrike" cap="none" dirty="0" err="1">
                <a:solidFill>
                  <a:srgbClr val="FFFF00"/>
                </a:solidFill>
                <a:latin typeface="Arial" charset="0"/>
                <a:ea typeface="Arial" charset="0"/>
                <a:cs typeface="Arial" charset="0"/>
                <a:sym typeface="Cabin"/>
              </a:rPr>
              <a:t>x</a:t>
            </a:r>
            <a:r>
              <a:rPr lang="en-US" sz="2300" u="none" strike="noStrike" cap="none" dirty="0">
                <a:solidFill>
                  <a:srgbClr val="00F900"/>
                </a:solidFill>
                <a:latin typeface="Arial" charset="0"/>
                <a:ea typeface="Arial" charset="0"/>
                <a:cs typeface="Arial" charset="0"/>
                <a:sym typeface="Cabin"/>
              </a:rPr>
              <a:t> + 1</a:t>
            </a:r>
          </a:p>
          <a:p>
            <a:pPr marL="0" marR="0" lvl="0" indent="0" algn="l" rtl="0">
              <a:lnSpc>
                <a:spcPct val="100000"/>
              </a:lnSpc>
              <a:spcBef>
                <a:spcPts val="0"/>
              </a:spcBef>
              <a:spcAft>
                <a:spcPts val="0"/>
              </a:spcAft>
              <a:buClr>
                <a:srgbClr val="00F900"/>
              </a:buClr>
              <a:buSzPct val="25000"/>
              <a:buFont typeface="Cabin"/>
              <a:buNone/>
            </a:pPr>
            <a:r>
              <a:rPr lang="en-US" sz="2400" u="none" strike="noStrike" cap="none" dirty="0">
                <a:solidFill>
                  <a:srgbClr val="00F900"/>
                </a:solidFill>
                <a:latin typeface="Arial" charset="0"/>
                <a:ea typeface="Arial" charset="0"/>
                <a:cs typeface="Arial" charset="0"/>
                <a:sym typeface="Cabin"/>
              </a:rPr>
              <a:t>    print("Hasta </a:t>
            </a:r>
            <a:r>
              <a:rPr lang="en-US" sz="2400" u="none" strike="noStrike" cap="none" dirty="0" err="1">
                <a:solidFill>
                  <a:srgbClr val="00F900"/>
                </a:solidFill>
                <a:latin typeface="Arial" charset="0"/>
                <a:ea typeface="Arial" charset="0"/>
                <a:cs typeface="Arial" charset="0"/>
                <a:sym typeface="Cabin"/>
              </a:rPr>
              <a:t>ahora</a:t>
            </a:r>
            <a:r>
              <a:rPr lang="en-US" sz="2400" u="none" strike="noStrike" cap="none" dirty="0">
                <a:solidFill>
                  <a:srgbClr val="00F900"/>
                </a:solidFill>
                <a:latin typeface="Arial" charset="0"/>
                <a:ea typeface="Arial" charset="0"/>
                <a:cs typeface="Arial" charset="0"/>
                <a:sym typeface="Cabin"/>
              </a:rPr>
              <a:t>",</a:t>
            </a:r>
            <a:r>
              <a:rPr lang="en-US" sz="2400" u="none" strike="noStrike" cap="none" dirty="0" err="1">
                <a:solidFill>
                  <a:srgbClr val="00F900"/>
                </a:solidFill>
                <a:latin typeface="Arial" charset="0"/>
                <a:ea typeface="Arial" charset="0"/>
                <a:cs typeface="Arial" charset="0"/>
                <a:sym typeface="Cabin"/>
              </a:rPr>
              <a:t>self.x</a:t>
            </a:r>
            <a:r>
              <a:rPr lang="en-US" sz="2400" u="none" strike="noStrike" cap="none" dirty="0">
                <a:solidFill>
                  <a:srgbClr val="00F9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FF"/>
              </a:buClr>
              <a:buFont typeface="Cabin"/>
              <a:buNone/>
            </a:pPr>
            <a:endParaRPr lang="en-US" sz="2300" u="none" strike="noStrike" cap="none" dirty="0">
              <a:solidFill>
                <a:srgbClr val="FFFF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9300"/>
              </a:buClr>
              <a:buSzPct val="25000"/>
              <a:buFont typeface="Cabin"/>
              <a:buNone/>
            </a:pPr>
            <a:r>
              <a:rPr lang="en-US" sz="2300" u="none" strike="noStrike" cap="none" dirty="0">
                <a:solidFill>
                  <a:srgbClr val="FF9300"/>
                </a:solidFill>
                <a:latin typeface="Arial" charset="0"/>
                <a:ea typeface="Arial" charset="0"/>
                <a:cs typeface="Arial" charset="0"/>
                <a:sym typeface="Cabin"/>
              </a:rPr>
              <a:t> an = </a:t>
            </a:r>
            <a:r>
              <a:rPr lang="en-US" sz="2300" u="none" strike="noStrike" cap="none" dirty="0" err="1">
                <a:solidFill>
                  <a:srgbClr val="FF9300"/>
                </a:solidFill>
                <a:latin typeface="Arial" charset="0"/>
                <a:ea typeface="Arial" charset="0"/>
                <a:cs typeface="Arial" charset="0"/>
                <a:sym typeface="Cabin"/>
              </a:rPr>
              <a:t>GrupoAnimal</a:t>
            </a:r>
            <a:r>
              <a:rPr lang="en-US" sz="2300" u="none" strike="noStrike" cap="none" dirty="0">
                <a:solidFill>
                  <a:srgbClr val="FF93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Font typeface="Cabin"/>
              <a:buNone/>
            </a:pPr>
            <a:endParaRPr lang="en-US" sz="2300" u="none" strike="noStrike" cap="none" dirty="0">
              <a:solidFill>
                <a:srgbClr val="FF93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40FF"/>
              </a:buClr>
              <a:buSzPct val="25000"/>
              <a:buFont typeface="Cabin"/>
              <a:buNone/>
            </a:pPr>
            <a:r>
              <a:rPr lang="en-US" sz="2300" u="none" strike="noStrike" cap="none" dirty="0">
                <a:solidFill>
                  <a:srgbClr val="FF40FF"/>
                </a:solidFill>
                <a:latin typeface="Arial" charset="0"/>
                <a:ea typeface="Arial" charset="0"/>
                <a:cs typeface="Arial" charset="0"/>
                <a:sym typeface="Cabin"/>
              </a:rPr>
              <a:t> </a:t>
            </a:r>
            <a:r>
              <a:rPr lang="en-US" sz="2300" u="none" strike="noStrike" cap="none" dirty="0" err="1">
                <a:solidFill>
                  <a:srgbClr val="FF40FF"/>
                </a:solidFill>
                <a:latin typeface="Arial" charset="0"/>
                <a:ea typeface="Arial" charset="0"/>
                <a:cs typeface="Arial" charset="0"/>
                <a:sym typeface="Cabin"/>
              </a:rPr>
              <a:t>an.grupo</a:t>
            </a:r>
            <a:r>
              <a:rPr lang="en-US"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US" sz="2300" u="none" strike="noStrike" cap="none" dirty="0">
                <a:solidFill>
                  <a:srgbClr val="FF40FF"/>
                </a:solidFill>
                <a:latin typeface="Arial" charset="0"/>
                <a:ea typeface="Arial" charset="0"/>
                <a:cs typeface="Arial" charset="0"/>
                <a:sym typeface="Cabin"/>
              </a:rPr>
              <a:t> </a:t>
            </a:r>
            <a:r>
              <a:rPr lang="en-US" sz="2300" u="none" strike="noStrike" cap="none" dirty="0" err="1">
                <a:solidFill>
                  <a:srgbClr val="FF40FF"/>
                </a:solidFill>
                <a:latin typeface="Arial" charset="0"/>
                <a:ea typeface="Arial" charset="0"/>
                <a:cs typeface="Arial" charset="0"/>
                <a:sym typeface="Cabin"/>
              </a:rPr>
              <a:t>an.grupo</a:t>
            </a:r>
            <a:r>
              <a:rPr lang="en-US" sz="2300" u="none" strike="noStrike" cap="none" dirty="0">
                <a:solidFill>
                  <a:srgbClr val="FF40FF"/>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40FF"/>
              </a:buClr>
              <a:buSzPct val="25000"/>
              <a:buFont typeface="Cabin"/>
              <a:buNone/>
            </a:pPr>
            <a:r>
              <a:rPr lang="en-US" sz="2300" u="none" strike="noStrike" cap="none" dirty="0">
                <a:solidFill>
                  <a:srgbClr val="FF40FF"/>
                </a:solidFill>
                <a:latin typeface="Arial" charset="0"/>
                <a:ea typeface="Arial" charset="0"/>
                <a:cs typeface="Arial" charset="0"/>
                <a:sym typeface="Cabin"/>
              </a:rPr>
              <a:t> </a:t>
            </a:r>
            <a:r>
              <a:rPr lang="en-US" sz="2300" u="none" strike="noStrike" cap="none" dirty="0" err="1">
                <a:solidFill>
                  <a:srgbClr val="FF40FF"/>
                </a:solidFill>
                <a:latin typeface="Arial" charset="0"/>
                <a:ea typeface="Arial" charset="0"/>
                <a:cs typeface="Arial" charset="0"/>
                <a:sym typeface="Cabin"/>
              </a:rPr>
              <a:t>an.grupo</a:t>
            </a:r>
            <a:r>
              <a:rPr lang="en-US" sz="2300" u="none" strike="noStrike" cap="none" dirty="0">
                <a:solidFill>
                  <a:srgbClr val="FF40FF"/>
                </a:solidFill>
                <a:latin typeface="Arial" charset="0"/>
                <a:ea typeface="Arial" charset="0"/>
                <a:cs typeface="Arial" charset="0"/>
                <a:sym typeface="Cabin"/>
              </a:rPr>
              <a:t>()</a:t>
            </a:r>
          </a:p>
        </p:txBody>
      </p:sp>
      <p:sp>
        <p:nvSpPr>
          <p:cNvPr id="373" name="Shape 373"/>
          <p:cNvSpPr/>
          <p:nvPr/>
        </p:nvSpPr>
        <p:spPr>
          <a:xfrm>
            <a:off x="5923720" y="2623716"/>
            <a:ext cx="2385393" cy="154305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500">
                <a:solidFill>
                  <a:srgbClr val="FFFFFF"/>
                </a:solidFill>
                <a:latin typeface="Arial" charset="0"/>
                <a:ea typeface="Arial" charset="0"/>
                <a:cs typeface="Arial" charset="0"/>
                <a:sym typeface="Cabin"/>
              </a:rPr>
              <a:t> </a:t>
            </a:r>
            <a:endParaRPr lang="en" sz="2500" u="none" strike="noStrike" cap="none" dirty="0">
              <a:solidFill>
                <a:srgbClr val="FFFFFF"/>
              </a:solidFill>
              <a:latin typeface="Arial" charset="0"/>
              <a:ea typeface="Arial" charset="0"/>
              <a:cs typeface="Arial" charset="0"/>
              <a:sym typeface="Cabin"/>
            </a:endParaRPr>
          </a:p>
        </p:txBody>
      </p:sp>
      <p:sp>
        <p:nvSpPr>
          <p:cNvPr id="374" name="Shape 374"/>
          <p:cNvSpPr/>
          <p:nvPr/>
        </p:nvSpPr>
        <p:spPr>
          <a:xfrm>
            <a:off x="6629400" y="2824557"/>
            <a:ext cx="1371090"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900" dirty="0">
                <a:latin typeface="Arial" charset="0"/>
                <a:ea typeface="Arial" charset="0"/>
                <a:cs typeface="Arial" charset="0"/>
                <a:sym typeface="Cabin"/>
              </a:rPr>
              <a:t> </a:t>
            </a:r>
            <a:endParaRPr lang="en" sz="2900" u="none" strike="noStrike" cap="none" dirty="0">
              <a:solidFill>
                <a:srgbClr val="000000"/>
              </a:solidFill>
              <a:latin typeface="Arial" charset="0"/>
              <a:ea typeface="Arial" charset="0"/>
              <a:cs typeface="Arial" charset="0"/>
              <a:sym typeface="Cabin"/>
            </a:endParaRPr>
          </a:p>
        </p:txBody>
      </p:sp>
      <p:sp>
        <p:nvSpPr>
          <p:cNvPr id="375" name="Shape 375"/>
          <p:cNvSpPr/>
          <p:nvPr/>
        </p:nvSpPr>
        <p:spPr>
          <a:xfrm>
            <a:off x="6202017" y="3441777"/>
            <a:ext cx="1798473" cy="489857"/>
          </a:xfrm>
          <a:prstGeom prst="rect">
            <a:avLst/>
          </a:prstGeom>
          <a:solidFill>
            <a:srgbClr val="00F9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400" dirty="0">
                <a:latin typeface="Arial" charset="0"/>
                <a:ea typeface="Arial" charset="0"/>
                <a:cs typeface="Arial" charset="0"/>
                <a:sym typeface="Cabin"/>
              </a:rPr>
              <a:t> </a:t>
            </a:r>
            <a:r>
              <a:rPr lang="en" sz="2400" u="none" strike="noStrike" cap="none" dirty="0">
                <a:solidFill>
                  <a:srgbClr val="000000"/>
                </a:solidFill>
                <a:latin typeface="Arial" charset="0"/>
                <a:ea typeface="Arial" charset="0"/>
                <a:cs typeface="Arial" charset="0"/>
                <a:sym typeface="Cabin"/>
              </a:rPr>
              <a:t>grupo()</a:t>
            </a:r>
          </a:p>
        </p:txBody>
      </p:sp>
      <p:sp>
        <p:nvSpPr>
          <p:cNvPr id="380" name="Shape 380"/>
          <p:cNvSpPr/>
          <p:nvPr/>
        </p:nvSpPr>
        <p:spPr>
          <a:xfrm>
            <a:off x="5171262" y="2503402"/>
            <a:ext cx="544200" cy="830677"/>
          </a:xfrm>
          <a:prstGeom prst="rect">
            <a:avLst/>
          </a:prstGeom>
          <a:noFill/>
          <a:ln>
            <a:noFill/>
          </a:ln>
        </p:spPr>
        <p:txBody>
          <a:bodyPr lIns="21050" tIns="21050" rIns="21050" bIns="21050" anchor="ctr" anchorCtr="0">
            <a:noAutofit/>
          </a:bodyPr>
          <a:lstStyle/>
          <a:p>
            <a:pPr marL="0" marR="0" lvl="0" indent="0" rtl="0">
              <a:lnSpc>
                <a:spcPct val="100000"/>
              </a:lnSpc>
              <a:spcBef>
                <a:spcPts val="0"/>
              </a:spcBef>
              <a:spcAft>
                <a:spcPts val="0"/>
              </a:spcAft>
              <a:buClr>
                <a:srgbClr val="00F900"/>
              </a:buClr>
              <a:buSzPct val="25000"/>
              <a:buFont typeface="Cabin"/>
              <a:buNone/>
            </a:pPr>
            <a:r>
              <a:rPr lang="en-US" sz="2300" dirty="0">
                <a:solidFill>
                  <a:srgbClr val="FF9300"/>
                </a:solidFill>
                <a:latin typeface="Arial" charset="0"/>
                <a:ea typeface="Arial" charset="0"/>
                <a:cs typeface="Arial" charset="0"/>
                <a:sym typeface="Cabin"/>
              </a:rPr>
              <a:t>an</a:t>
            </a:r>
            <a:r>
              <a:rPr lang="en" sz="2300" dirty="0">
                <a:solidFill>
                  <a:srgbClr val="FF9300"/>
                </a:solidFill>
                <a:latin typeface="Arial" charset="0"/>
                <a:ea typeface="Arial" charset="0"/>
                <a:cs typeface="Arial" charset="0"/>
                <a:sym typeface="Cabin"/>
              </a:rPr>
              <a:t> </a:t>
            </a:r>
            <a:r>
              <a:rPr lang="en" sz="2300" u="none" strike="noStrike" cap="none" dirty="0">
                <a:solidFill>
                  <a:schemeClr val="bg1"/>
                </a:solidFill>
                <a:latin typeface="Arial" charset="0"/>
                <a:ea typeface="Arial" charset="0"/>
                <a:cs typeface="Arial" charset="0"/>
                <a:sym typeface="Cabin"/>
              </a:rPr>
              <a:t>self</a:t>
            </a:r>
          </a:p>
        </p:txBody>
      </p:sp>
      <p:sp>
        <p:nvSpPr>
          <p:cNvPr id="11" name="Shape 380"/>
          <p:cNvSpPr/>
          <p:nvPr/>
        </p:nvSpPr>
        <p:spPr>
          <a:xfrm>
            <a:off x="6131935" y="2856028"/>
            <a:ext cx="382604" cy="35061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900"/>
              </a:buClr>
              <a:buSzPct val="25000"/>
              <a:buFont typeface="Cabin"/>
              <a:buNone/>
            </a:pPr>
            <a:r>
              <a:rPr lang="en-US" sz="2300" dirty="0">
                <a:solidFill>
                  <a:srgbClr val="FFFF00"/>
                </a:solidFill>
                <a:latin typeface="Arial" charset="0"/>
                <a:ea typeface="Arial" charset="0"/>
                <a:cs typeface="Arial" charset="0"/>
                <a:sym typeface="Cabin"/>
              </a:rPr>
              <a:t>x</a:t>
            </a:r>
            <a:endParaRPr lang="en" sz="2300" u="none" strike="noStrike" cap="none" dirty="0">
              <a:solidFill>
                <a:srgbClr val="FFFF00"/>
              </a:solidFill>
              <a:latin typeface="Arial" charset="0"/>
              <a:ea typeface="Arial" charset="0"/>
              <a:cs typeface="Arial" charset="0"/>
              <a:sym typeface="Cabin"/>
            </a:endParaRPr>
          </a:p>
        </p:txBody>
      </p:sp>
      <p:sp>
        <p:nvSpPr>
          <p:cNvPr id="12" name="Shape 356"/>
          <p:cNvSpPr/>
          <p:nvPr/>
        </p:nvSpPr>
        <p:spPr>
          <a:xfrm>
            <a:off x="5763985" y="602403"/>
            <a:ext cx="3093688" cy="12933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a:t>
            </a:r>
            <a:r>
              <a:rPr lang="en" sz="2400" u="none" strike="noStrike" cap="none" dirty="0">
                <a:solidFill>
                  <a:srgbClr val="FFFFFF"/>
                </a:solidFill>
                <a:latin typeface="Arial" charset="0"/>
                <a:ea typeface="Arial" charset="0"/>
                <a:cs typeface="Arial" charset="0"/>
                <a:sym typeface="Cabin"/>
              </a:rPr>
              <a:t> </a:t>
            </a:r>
            <a:r>
              <a:rPr lang="en" sz="2400" u="none" strike="noStrike" cap="none" dirty="0">
                <a:solidFill>
                  <a:srgbClr val="FFFB00"/>
                </a:solidFill>
                <a:latin typeface="Arial" charset="0"/>
                <a:ea typeface="Arial" charset="0"/>
                <a:cs typeface="Arial" charset="0"/>
                <a:sym typeface="Cabin"/>
              </a:rPr>
              <a:t>python party1.py</a:t>
            </a:r>
          </a:p>
          <a:p>
            <a:pPr marL="0" marR="0" lvl="0" indent="0" algn="l" rtl="0">
              <a:lnSpc>
                <a:spcPct val="100000"/>
              </a:lnSpc>
              <a:spcBef>
                <a:spcPts val="0"/>
              </a:spcBef>
              <a:spcAft>
                <a:spcPts val="0"/>
              </a:spcAft>
              <a:buClr>
                <a:srgbClr val="FFFFFF"/>
              </a:buClr>
              <a:buSzPct val="25000"/>
              <a:buFont typeface="Cabin"/>
              <a:buNone/>
            </a:pPr>
            <a:r>
              <a:rPr lang="en" sz="2300" dirty="0">
                <a:solidFill>
                  <a:srgbClr val="FFFFFF"/>
                </a:solidFill>
                <a:latin typeface="Arial" charset="0"/>
                <a:ea typeface="Arial" charset="0"/>
                <a:cs typeface="Arial" charset="0"/>
                <a:sym typeface="Cabin"/>
              </a:rPr>
              <a:t>Hasta ahora</a:t>
            </a:r>
            <a:r>
              <a:rPr lang="en" sz="2300" u="none" strike="noStrike" cap="none" dirty="0">
                <a:solidFill>
                  <a:srgbClr val="FFFFFF"/>
                </a:solidFill>
                <a:latin typeface="Arial" charset="0"/>
                <a:ea typeface="Arial" charset="0"/>
                <a:cs typeface="Arial" charset="0"/>
                <a:sym typeface="Cabin"/>
              </a:rPr>
              <a:t> 1</a:t>
            </a:r>
          </a:p>
          <a:p>
            <a:pPr marL="0" marR="0" lvl="0" indent="0" algn="l" rtl="0">
              <a:lnSpc>
                <a:spcPct val="100000"/>
              </a:lnSpc>
              <a:spcBef>
                <a:spcPts val="0"/>
              </a:spcBef>
              <a:spcAft>
                <a:spcPts val="0"/>
              </a:spcAft>
              <a:buClr>
                <a:srgbClr val="FFFFFF"/>
              </a:buClr>
              <a:buSzPct val="25000"/>
              <a:buFont typeface="Cabin"/>
              <a:buNone/>
            </a:pPr>
            <a:r>
              <a:rPr lang="en" sz="2300" dirty="0">
                <a:solidFill>
                  <a:srgbClr val="FFFFFF"/>
                </a:solidFill>
                <a:latin typeface="Arial" charset="0"/>
                <a:ea typeface="Arial" charset="0"/>
                <a:cs typeface="Arial" charset="0"/>
                <a:sym typeface="Cabin"/>
              </a:rPr>
              <a:t>Hasta ahora</a:t>
            </a:r>
            <a:r>
              <a:rPr lang="en" sz="2300" u="none" strike="noStrike" cap="none" dirty="0">
                <a:solidFill>
                  <a:srgbClr val="FFFFFF"/>
                </a:solidFill>
                <a:latin typeface="Arial" charset="0"/>
                <a:ea typeface="Arial" charset="0"/>
                <a:cs typeface="Arial" charset="0"/>
                <a:sym typeface="Cabin"/>
              </a:rPr>
              <a:t> 2</a:t>
            </a:r>
          </a:p>
          <a:p>
            <a:pPr marL="0" marR="0" lvl="0" indent="0" algn="l" rtl="0">
              <a:lnSpc>
                <a:spcPct val="100000"/>
              </a:lnSpc>
              <a:spcBef>
                <a:spcPts val="0"/>
              </a:spcBef>
              <a:spcAft>
                <a:spcPts val="0"/>
              </a:spcAft>
              <a:buClr>
                <a:srgbClr val="FFFFFF"/>
              </a:buClr>
              <a:buSzPct val="25000"/>
              <a:buFont typeface="Cabin"/>
              <a:buNone/>
            </a:pPr>
            <a:r>
              <a:rPr lang="en" sz="2300" dirty="0">
                <a:solidFill>
                  <a:srgbClr val="FFFFFF"/>
                </a:solidFill>
                <a:latin typeface="Arial" charset="0"/>
                <a:ea typeface="Arial" charset="0"/>
                <a:cs typeface="Arial" charset="0"/>
                <a:sym typeface="Cabin"/>
              </a:rPr>
              <a:t>Hasta ahora</a:t>
            </a:r>
            <a:r>
              <a:rPr lang="en" sz="2300" u="none" strike="noStrike" cap="none" dirty="0">
                <a:solidFill>
                  <a:srgbClr val="FFFFFF"/>
                </a:solidFill>
                <a:latin typeface="Arial" charset="0"/>
                <a:ea typeface="Arial" charset="0"/>
                <a:cs typeface="Arial" charset="0"/>
                <a:sym typeface="Cabin"/>
              </a:rPr>
              <a:t> 3</a:t>
            </a:r>
          </a:p>
        </p:txBody>
      </p:sp>
      <p:sp>
        <p:nvSpPr>
          <p:cNvPr id="9" name="Shape 349"/>
          <p:cNvSpPr/>
          <p:nvPr/>
        </p:nvSpPr>
        <p:spPr>
          <a:xfrm>
            <a:off x="4249969" y="4399078"/>
            <a:ext cx="3379555" cy="3719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DFF"/>
              </a:buClr>
              <a:buSzPct val="25000"/>
              <a:buFont typeface="Cabin"/>
              <a:buNone/>
            </a:pPr>
            <a:r>
              <a:rPr lang="en" sz="2000" u="none" strike="noStrike" cap="none" dirty="0">
                <a:solidFill>
                  <a:srgbClr val="00FDFF"/>
                </a:solidFill>
                <a:latin typeface="Arial" charset="0"/>
                <a:ea typeface="Arial" charset="0"/>
                <a:cs typeface="Arial" charset="0"/>
                <a:sym typeface="Cabin"/>
              </a:rPr>
              <a:t>     GrupoAnimal</a:t>
            </a:r>
            <a:r>
              <a:rPr lang="en" sz="2000" u="none" strike="noStrike" cap="none" dirty="0">
                <a:solidFill>
                  <a:srgbClr val="FFFFFF"/>
                </a:solidFill>
                <a:latin typeface="Arial" charset="0"/>
                <a:ea typeface="Arial" charset="0"/>
                <a:cs typeface="Arial" charset="0"/>
                <a:sym typeface="Cabin"/>
              </a:rPr>
              <a:t>.</a:t>
            </a:r>
            <a:r>
              <a:rPr lang="en" sz="2000" u="none" strike="noStrike" cap="none" dirty="0">
                <a:solidFill>
                  <a:srgbClr val="00F900"/>
                </a:solidFill>
                <a:latin typeface="Arial" charset="0"/>
                <a:ea typeface="Arial" charset="0"/>
                <a:cs typeface="Arial" charset="0"/>
                <a:sym typeface="Cabin"/>
              </a:rPr>
              <a:t>grupo</a:t>
            </a:r>
            <a:r>
              <a:rPr lang="en" sz="2000" u="none" strike="noStrike" cap="none" dirty="0">
                <a:solidFill>
                  <a:srgbClr val="FFFFFF"/>
                </a:solidFill>
                <a:latin typeface="Arial" charset="0"/>
                <a:ea typeface="Arial" charset="0"/>
                <a:cs typeface="Arial" charset="0"/>
                <a:sym typeface="Cabin"/>
              </a:rPr>
              <a:t>(</a:t>
            </a:r>
            <a:r>
              <a:rPr lang="en" sz="2000" u="none" strike="noStrike" cap="none" dirty="0">
                <a:solidFill>
                  <a:srgbClr val="FF40FF"/>
                </a:solidFill>
                <a:latin typeface="Arial" charset="0"/>
                <a:ea typeface="Arial" charset="0"/>
                <a:cs typeface="Arial" charset="0"/>
                <a:sym typeface="Cabin"/>
              </a:rPr>
              <a:t>an</a:t>
            </a:r>
            <a:r>
              <a:rPr lang="en" sz="2000" u="none" strike="noStrike" cap="none" dirty="0">
                <a:solidFill>
                  <a:srgbClr val="FFFFFF"/>
                </a:solidFill>
                <a:latin typeface="Arial" charset="0"/>
                <a:ea typeface="Arial" charset="0"/>
                <a:cs typeface="Arial" charset="0"/>
                <a:sym typeface="Cabin"/>
              </a:rPr>
              <a:t>)</a:t>
            </a:r>
          </a:p>
        </p:txBody>
      </p:sp>
    </p:spTree>
    <p:extLst>
      <p:ext uri="{BB962C8B-B14F-4D97-AF65-F5344CB8AC3E}">
        <p14:creationId xmlns:p14="http://schemas.microsoft.com/office/powerpoint/2010/main" val="88855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700" dirty="0">
                <a:solidFill>
                  <a:srgbClr val="FFD966"/>
                </a:solidFill>
                <a:latin typeface="Arial" charset="0"/>
                <a:ea typeface="Arial" charset="0"/>
                <a:cs typeface="Arial" charset="0"/>
                <a:sym typeface="Cabin"/>
              </a:rPr>
              <a:t>Utilizando</a:t>
            </a:r>
            <a:r>
              <a:rPr lang="en" sz="4700" u="none" strike="noStrike" cap="none" dirty="0">
                <a:solidFill>
                  <a:srgbClr val="FFD966"/>
                </a:solidFill>
                <a:latin typeface="Arial" charset="0"/>
                <a:ea typeface="Arial" charset="0"/>
                <a:cs typeface="Arial" charset="0"/>
                <a:sym typeface="Cabin"/>
              </a:rPr>
              <a:t> dir() y type()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0" y="509110"/>
            <a:ext cx="9144000" cy="701843"/>
          </a:xfrm>
          <a:prstGeom prst="rect">
            <a:avLst/>
          </a:prstGeom>
          <a:noFill/>
          <a:ln>
            <a:noFill/>
          </a:ln>
        </p:spPr>
        <p:txBody>
          <a:bodyPr lIns="15775" tIns="15775" rIns="15775" bIns="15775" anchor="ctr" anchorCtr="0">
            <a:noAutofit/>
          </a:bodyPr>
          <a:lstStyle/>
          <a:p>
            <a:pPr marL="0" marR="0" lvl="0" indent="0" algn="ctr" rtl="0">
              <a:lnSpc>
                <a:spcPct val="100000"/>
              </a:lnSpc>
              <a:spcBef>
                <a:spcPts val="0"/>
              </a:spcBef>
              <a:spcAft>
                <a:spcPts val="0"/>
              </a:spcAft>
              <a:buClr>
                <a:schemeClr val="accent4"/>
              </a:buClr>
              <a:buSzPct val="25000"/>
              <a:buFont typeface="Cabin"/>
              <a:buNone/>
            </a:pPr>
            <a:r>
              <a:rPr lang="en" sz="4000" u="none" strike="noStrike" cap="none" dirty="0">
                <a:solidFill>
                  <a:srgbClr val="FFD966"/>
                </a:solidFill>
                <a:sym typeface="Cabin"/>
              </a:rPr>
              <a:t>Una Forma Nerd de Encontrar Capacidades</a:t>
            </a:r>
          </a:p>
        </p:txBody>
      </p:sp>
      <p:sp>
        <p:nvSpPr>
          <p:cNvPr id="400" name="Shape 400"/>
          <p:cNvSpPr txBox="1">
            <a:spLocks noGrp="1"/>
          </p:cNvSpPr>
          <p:nvPr>
            <p:ph idx="1"/>
          </p:nvPr>
        </p:nvSpPr>
        <p:spPr>
          <a:xfrm>
            <a:off x="650081" y="1464469"/>
            <a:ext cx="4377619" cy="3207599"/>
          </a:xfrm>
          <a:prstGeom prst="rect">
            <a:avLst/>
          </a:prstGeom>
          <a:noFill/>
          <a:ln>
            <a:noFill/>
          </a:ln>
        </p:spPr>
        <p:txBody>
          <a:bodyPr lIns="15775" tIns="15775" rIns="15775" bIns="15775" anchor="ctr" anchorCtr="0">
            <a:noAutofit/>
          </a:bodyPr>
          <a:lstStyle/>
          <a:p>
            <a:pPr marL="457200" marR="0" lvl="0" indent="-355600" algn="l" rtl="0">
              <a:lnSpc>
                <a:spcPct val="100000"/>
              </a:lnSpc>
              <a:spcBef>
                <a:spcPts val="0"/>
              </a:spcBef>
              <a:spcAft>
                <a:spcPts val="0"/>
              </a:spcAft>
              <a:buSzPct val="100000"/>
              <a:buFont typeface="Cabin"/>
            </a:pPr>
            <a:r>
              <a:rPr lang="en" sz="2000" dirty="0">
                <a:solidFill>
                  <a:srgbClr val="FFFFFF"/>
                </a:solidFill>
                <a:sym typeface="Cabin"/>
              </a:rPr>
              <a:t>El comando</a:t>
            </a:r>
            <a:r>
              <a:rPr lang="en" sz="2000" u="none" strike="noStrike" cap="none" dirty="0">
                <a:solidFill>
                  <a:srgbClr val="FFFFFF"/>
                </a:solidFill>
                <a:sym typeface="Cabin"/>
              </a:rPr>
              <a:t> </a:t>
            </a:r>
            <a:r>
              <a:rPr lang="en" sz="2000" u="none" strike="noStrike" cap="none" dirty="0">
                <a:solidFill>
                  <a:srgbClr val="DE6A10"/>
                </a:solidFill>
                <a:sym typeface="Cabin"/>
              </a:rPr>
              <a:t>dir()</a:t>
            </a:r>
            <a:r>
              <a:rPr lang="en" sz="2000" u="none" strike="noStrike" cap="none" dirty="0">
                <a:solidFill>
                  <a:srgbClr val="FFFFFF"/>
                </a:solidFill>
                <a:sym typeface="Cabin"/>
              </a:rPr>
              <a:t> lista las capacidades</a:t>
            </a:r>
          </a:p>
          <a:p>
            <a:pPr marL="457200" marR="0" lvl="0" indent="-355600" algn="l" rtl="0">
              <a:lnSpc>
                <a:spcPct val="100000"/>
              </a:lnSpc>
              <a:spcBef>
                <a:spcPts val="2100"/>
              </a:spcBef>
              <a:spcAft>
                <a:spcPts val="0"/>
              </a:spcAft>
              <a:buClr>
                <a:srgbClr val="00FDFF"/>
              </a:buClr>
              <a:buSzPct val="100000"/>
              <a:buFont typeface="Cabin"/>
            </a:pPr>
            <a:r>
              <a:rPr lang="en" sz="2000" u="none" strike="noStrike" cap="none" dirty="0">
                <a:solidFill>
                  <a:srgbClr val="00FDFF"/>
                </a:solidFill>
                <a:sym typeface="Cabin"/>
              </a:rPr>
              <a:t>Ignora las que comienzan con guiones bajos - </a:t>
            </a:r>
            <a:r>
              <a:rPr lang="en" sz="2000" dirty="0">
                <a:solidFill>
                  <a:srgbClr val="00FDFF"/>
                </a:solidFill>
                <a:sym typeface="Cabin"/>
              </a:rPr>
              <a:t>esas son utilizados por Python</a:t>
            </a:r>
            <a:endParaRPr lang="en" sz="2000" u="none" strike="noStrike" cap="none" dirty="0">
              <a:solidFill>
                <a:srgbClr val="00FDFF"/>
              </a:solidFill>
              <a:sym typeface="Cabin"/>
            </a:endParaRPr>
          </a:p>
          <a:p>
            <a:pPr marL="457200" marR="0" lvl="0" indent="-355600" algn="l" rtl="0">
              <a:lnSpc>
                <a:spcPct val="100000"/>
              </a:lnSpc>
              <a:spcBef>
                <a:spcPts val="2100"/>
              </a:spcBef>
              <a:spcAft>
                <a:spcPts val="0"/>
              </a:spcAft>
              <a:buClr>
                <a:srgbClr val="00F900"/>
              </a:buClr>
              <a:buSzPct val="100000"/>
              <a:buFont typeface="Cabin"/>
            </a:pPr>
            <a:r>
              <a:rPr lang="en" sz="2000" u="none" strike="noStrike" cap="none" dirty="0">
                <a:solidFill>
                  <a:srgbClr val="00F900"/>
                </a:solidFill>
                <a:sym typeface="Cabin"/>
              </a:rPr>
              <a:t>El resto son operaciones reales que el objeto puede realizar</a:t>
            </a:r>
          </a:p>
          <a:p>
            <a:pPr marL="457200" marR="0" lvl="0" indent="-355600" algn="l" rtl="0">
              <a:lnSpc>
                <a:spcPct val="100000"/>
              </a:lnSpc>
              <a:spcBef>
                <a:spcPts val="2100"/>
              </a:spcBef>
              <a:spcAft>
                <a:spcPts val="0"/>
              </a:spcAft>
              <a:buClr>
                <a:srgbClr val="FFFFFF"/>
              </a:buClr>
              <a:buSzPct val="100000"/>
              <a:buFont typeface="Cabin"/>
            </a:pPr>
            <a:r>
              <a:rPr lang="en" sz="2000" dirty="0">
                <a:solidFill>
                  <a:srgbClr val="FFFFFF"/>
                </a:solidFill>
                <a:sym typeface="Cabin"/>
              </a:rPr>
              <a:t>Es como </a:t>
            </a:r>
            <a:r>
              <a:rPr lang="en" sz="2000" u="none" strike="noStrike" cap="none" dirty="0">
                <a:solidFill>
                  <a:srgbClr val="FFFFFF"/>
                </a:solidFill>
                <a:sym typeface="Cabin"/>
              </a:rPr>
              <a:t>type() - </a:t>
            </a:r>
            <a:r>
              <a:rPr lang="en" sz="2000" dirty="0">
                <a:solidFill>
                  <a:srgbClr val="FFFFFF"/>
                </a:solidFill>
                <a:sym typeface="Cabin"/>
              </a:rPr>
              <a:t>nos dice detalles </a:t>
            </a:r>
            <a:r>
              <a:rPr lang="en" sz="2000" u="none" strike="noStrike" cap="none" dirty="0">
                <a:solidFill>
                  <a:srgbClr val="FFFFFF"/>
                </a:solidFill>
                <a:sym typeface="Cabin"/>
              </a:rPr>
              <a:t>*acerca* de una variable</a:t>
            </a:r>
          </a:p>
        </p:txBody>
      </p:sp>
      <p:sp>
        <p:nvSpPr>
          <p:cNvPr id="401" name="Shape 401"/>
          <p:cNvSpPr/>
          <p:nvPr/>
        </p:nvSpPr>
        <p:spPr>
          <a:xfrm>
            <a:off x="5221664" y="1490114"/>
            <a:ext cx="3810000" cy="3181954"/>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 </a:t>
            </a:r>
            <a:r>
              <a:rPr lang="en-US" sz="1600" i="0" u="none" strike="noStrike" cap="none" dirty="0">
                <a:solidFill>
                  <a:srgbClr val="FFFB00"/>
                </a:solidFill>
                <a:latin typeface="Courier"/>
                <a:ea typeface="Courier New"/>
                <a:cs typeface="Courier"/>
                <a:sym typeface="Courier New"/>
              </a:rPr>
              <a:t>y</a:t>
            </a:r>
            <a:r>
              <a:rPr lang="en" sz="1600" i="0" u="none" strike="noStrike" cap="none" dirty="0">
                <a:solidFill>
                  <a:srgbClr val="FFFB00"/>
                </a:solidFill>
                <a:latin typeface="Courier"/>
                <a:ea typeface="Courier New"/>
                <a:cs typeface="Courier"/>
                <a:sym typeface="Courier New"/>
              </a:rPr>
              <a:t> = list()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a:t>
            </a:r>
            <a:r>
              <a:rPr lang="en" sz="1600" i="0" u="none" strike="noStrike" cap="none" dirty="0">
                <a:solidFill>
                  <a:srgbClr val="FFFB00"/>
                </a:solidFill>
                <a:latin typeface="Courier"/>
                <a:ea typeface="Courier New"/>
                <a:cs typeface="Courier"/>
                <a:sym typeface="Courier New"/>
              </a:rPr>
              <a:t> type(</a:t>
            </a:r>
            <a:r>
              <a:rPr lang="en-US" sz="1600" i="0" u="none" strike="noStrike" cap="none" dirty="0">
                <a:solidFill>
                  <a:srgbClr val="FFFB00"/>
                </a:solidFill>
                <a:latin typeface="Courier"/>
                <a:ea typeface="Courier New"/>
                <a:cs typeface="Courier"/>
                <a:sym typeface="Courier New"/>
              </a:rPr>
              <a:t>y</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&lt;</a:t>
            </a:r>
            <a:r>
              <a:rPr lang="en-US" sz="1600" i="0" u="none" strike="noStrike" cap="none">
                <a:solidFill>
                  <a:srgbClr val="FFFFFF"/>
                </a:solidFill>
                <a:latin typeface="Courier"/>
                <a:ea typeface="Courier New"/>
                <a:cs typeface="Courier"/>
                <a:sym typeface="Courier New"/>
              </a:rPr>
              <a:t>class </a:t>
            </a:r>
            <a:r>
              <a:rPr lang="en" sz="1600" i="0" u="none" strike="noStrike" cap="none">
                <a:solidFill>
                  <a:srgbClr val="FFFFFF"/>
                </a:solidFill>
                <a:latin typeface="Courier"/>
                <a:ea typeface="Courier New"/>
                <a:cs typeface="Courier"/>
                <a:sym typeface="Courier New"/>
              </a:rPr>
              <a:t>'list</a:t>
            </a:r>
            <a:r>
              <a:rPr lang="en" sz="1600" i="0" u="none" strike="noStrike" cap="none" dirty="0">
                <a:solidFill>
                  <a:srgbClr val="FFFFFF"/>
                </a:solidFill>
                <a:latin typeface="Courier"/>
                <a:ea typeface="Courier New"/>
                <a:cs typeface="Courier"/>
                <a:sym typeface="Courier New"/>
              </a:rPr>
              <a:t>'&gt;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 </a:t>
            </a:r>
            <a:r>
              <a:rPr lang="en" sz="1600" i="0" u="none" strike="noStrike" cap="none" dirty="0" err="1">
                <a:solidFill>
                  <a:srgbClr val="DE6A10"/>
                </a:solidFill>
                <a:latin typeface="Courier"/>
                <a:ea typeface="Courier New"/>
                <a:cs typeface="Courier"/>
                <a:sym typeface="Courier New"/>
              </a:rPr>
              <a:t>dir</a:t>
            </a:r>
            <a:r>
              <a:rPr lang="en" sz="1600" i="0" u="none" strike="noStrike" cap="none" dirty="0">
                <a:solidFill>
                  <a:srgbClr val="DE6A10"/>
                </a:solidFill>
                <a:latin typeface="Courier"/>
                <a:ea typeface="Courier New"/>
                <a:cs typeface="Courier"/>
                <a:sym typeface="Courier New"/>
              </a:rPr>
              <a:t>(x)</a:t>
            </a:r>
          </a:p>
          <a:p>
            <a:pPr>
              <a:buClr>
                <a:srgbClr val="FFFFFF"/>
              </a:buClr>
            </a:pPr>
            <a:r>
              <a:rPr lang="en" sz="1600" dirty="0">
                <a:solidFill>
                  <a:srgbClr val="FFFFFF"/>
                </a:solidFill>
                <a:latin typeface="Courier"/>
                <a:ea typeface="Courier New"/>
                <a:cs typeface="Courier"/>
                <a:sym typeface="Courier New"/>
              </a:rPr>
              <a:t>[</a:t>
            </a:r>
            <a:r>
              <a:rPr lang="en" sz="1600" dirty="0">
                <a:solidFill>
                  <a:srgbClr val="00FDFF"/>
                </a:solidFill>
                <a:latin typeface="Courier"/>
                <a:ea typeface="Courier New"/>
                <a:cs typeface="Courier"/>
                <a:sym typeface="Courier New"/>
              </a:rPr>
              <a:t>'__add__', '__class__', '__contains__', '__</a:t>
            </a:r>
            <a:r>
              <a:rPr lang="en" sz="1600" dirty="0" err="1">
                <a:solidFill>
                  <a:srgbClr val="00FDFF"/>
                </a:solidFill>
                <a:latin typeface="Courier"/>
                <a:ea typeface="Courier New"/>
                <a:cs typeface="Courier"/>
                <a:sym typeface="Courier New"/>
              </a:rPr>
              <a:t>delattr</a:t>
            </a:r>
            <a:r>
              <a:rPr lang="en" sz="1600" dirty="0">
                <a:solidFill>
                  <a:srgbClr val="00FDFF"/>
                </a:solidFill>
                <a:latin typeface="Courier"/>
                <a:ea typeface="Courier New"/>
                <a:cs typeface="Courier"/>
                <a:sym typeface="Courier New"/>
              </a:rPr>
              <a:t>__', '__</a:t>
            </a:r>
            <a:r>
              <a:rPr lang="en" sz="1600" dirty="0" err="1">
                <a:solidFill>
                  <a:srgbClr val="00FDFF"/>
                </a:solidFill>
                <a:latin typeface="Courier"/>
                <a:ea typeface="Courier New"/>
                <a:cs typeface="Courier"/>
                <a:sym typeface="Courier New"/>
              </a:rPr>
              <a:t>delitem</a:t>
            </a:r>
            <a:r>
              <a:rPr lang="en" sz="1600" dirty="0">
                <a:solidFill>
                  <a:srgbClr val="00FDFF"/>
                </a:solidFill>
                <a:latin typeface="Courier"/>
                <a:ea typeface="Courier New"/>
                <a:cs typeface="Courier"/>
                <a:sym typeface="Courier New"/>
              </a:rPr>
              <a:t>__', '__</a:t>
            </a:r>
            <a:r>
              <a:rPr lang="en" sz="1600" dirty="0" err="1">
                <a:solidFill>
                  <a:srgbClr val="00FDFF"/>
                </a:solidFill>
                <a:latin typeface="Courier"/>
                <a:ea typeface="Courier New"/>
                <a:cs typeface="Courier"/>
                <a:sym typeface="Courier New"/>
              </a:rPr>
              <a:t>delslice</a:t>
            </a:r>
            <a:r>
              <a:rPr lang="en" sz="1600" dirty="0">
                <a:solidFill>
                  <a:srgbClr val="00FDFF"/>
                </a:solidFill>
                <a:latin typeface="Courier"/>
                <a:ea typeface="Courier New"/>
                <a:cs typeface="Courier"/>
                <a:sym typeface="Courier New"/>
              </a:rPr>
              <a:t>__', '__doc__', </a:t>
            </a:r>
            <a:r>
              <a:rPr lang="is-IS" sz="1600" dirty="0">
                <a:solidFill>
                  <a:srgbClr val="00FDFF"/>
                </a:solidFill>
                <a:latin typeface="Courier"/>
                <a:ea typeface="Courier New"/>
                <a:cs typeface="Courier"/>
                <a:sym typeface="Courier New"/>
              </a:rPr>
              <a:t>… </a:t>
            </a:r>
            <a:r>
              <a:rPr lang="en" sz="1600" dirty="0">
                <a:solidFill>
                  <a:srgbClr val="00FDFF"/>
                </a:solidFill>
                <a:latin typeface="Courier"/>
                <a:ea typeface="Courier New"/>
                <a:cs typeface="Courier"/>
                <a:sym typeface="Courier New"/>
              </a:rPr>
              <a:t>'__</a:t>
            </a:r>
            <a:r>
              <a:rPr lang="en" sz="1600" dirty="0" err="1">
                <a:solidFill>
                  <a:srgbClr val="00FDFF"/>
                </a:solidFill>
                <a:latin typeface="Courier"/>
                <a:ea typeface="Courier New"/>
                <a:cs typeface="Courier"/>
                <a:sym typeface="Courier New"/>
              </a:rPr>
              <a:t>setitem</a:t>
            </a:r>
            <a:r>
              <a:rPr lang="en" sz="1600" dirty="0">
                <a:solidFill>
                  <a:srgbClr val="00FDFF"/>
                </a:solidFill>
                <a:latin typeface="Courier"/>
                <a:ea typeface="Courier New"/>
                <a:cs typeface="Courier"/>
                <a:sym typeface="Courier New"/>
              </a:rPr>
              <a:t>__', '__</a:t>
            </a:r>
            <a:r>
              <a:rPr lang="en" sz="1600" dirty="0" err="1">
                <a:solidFill>
                  <a:srgbClr val="00FDFF"/>
                </a:solidFill>
                <a:latin typeface="Courier"/>
                <a:ea typeface="Courier New"/>
                <a:cs typeface="Courier"/>
                <a:sym typeface="Courier New"/>
              </a:rPr>
              <a:t>setslice</a:t>
            </a:r>
            <a:r>
              <a:rPr lang="en" sz="1600" dirty="0">
                <a:solidFill>
                  <a:srgbClr val="00FDFF"/>
                </a:solidFill>
                <a:latin typeface="Courier"/>
                <a:ea typeface="Courier New"/>
                <a:cs typeface="Courier"/>
                <a:sym typeface="Courier New"/>
              </a:rPr>
              <a:t>__', '__</a:t>
            </a:r>
            <a:r>
              <a:rPr lang="en" sz="1600" dirty="0" err="1">
                <a:solidFill>
                  <a:srgbClr val="00FDFF"/>
                </a:solidFill>
                <a:latin typeface="Courier"/>
                <a:ea typeface="Courier New"/>
                <a:cs typeface="Courier"/>
                <a:sym typeface="Courier New"/>
              </a:rPr>
              <a:t>str</a:t>
            </a:r>
            <a:r>
              <a:rPr lang="en" sz="1600" dirty="0">
                <a:solidFill>
                  <a:srgbClr val="00FDFF"/>
                </a:solidFill>
                <a:latin typeface="Courier"/>
                <a:ea typeface="Courier New"/>
                <a:cs typeface="Courier"/>
                <a:sym typeface="Courier New"/>
              </a:rPr>
              <a:t>__', </a:t>
            </a:r>
            <a:r>
              <a:rPr lang="en" sz="1600" dirty="0">
                <a:solidFill>
                  <a:srgbClr val="00F900"/>
                </a:solidFill>
                <a:latin typeface="Courier"/>
                <a:ea typeface="Courier New"/>
                <a:cs typeface="Courier"/>
                <a:sym typeface="Courier New"/>
              </a:rPr>
              <a:t>'append', </a:t>
            </a:r>
            <a:r>
              <a:rPr lang="en-US" sz="1600" dirty="0">
                <a:solidFill>
                  <a:srgbClr val="00F900"/>
                </a:solidFill>
                <a:latin typeface="Courier"/>
                <a:ea typeface="Courier New"/>
                <a:cs typeface="Courier"/>
                <a:sym typeface="Courier New"/>
              </a:rPr>
              <a:t>'clear', 'copy', </a:t>
            </a:r>
            <a:r>
              <a:rPr lang="en" sz="1600" dirty="0">
                <a:solidFill>
                  <a:srgbClr val="00F900"/>
                </a:solidFill>
                <a:latin typeface="Courier"/>
                <a:ea typeface="Courier New"/>
                <a:cs typeface="Courier"/>
                <a:sym typeface="Courier New"/>
              </a:rPr>
              <a:t>'count', 'extend', 'index', 'insert', 'pop', 'remove', 'reverse', 'sort'</a:t>
            </a:r>
            <a:r>
              <a:rPr lang="en" sz="1600"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p:nvPr/>
        </p:nvSpPr>
        <p:spPr>
          <a:xfrm>
            <a:off x="261491" y="489932"/>
            <a:ext cx="4585199" cy="3566099"/>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US" sz="1800" i="0" u="none" strike="noStrike" cap="none" dirty="0">
                <a:solidFill>
                  <a:srgbClr val="FFFFFF"/>
                </a:solidFill>
                <a:latin typeface="Courier"/>
                <a:ea typeface="Courier New"/>
                <a:cs typeface="Courier"/>
                <a:sym typeface="Courier New"/>
              </a:rPr>
              <a:t>class </a:t>
            </a:r>
            <a:r>
              <a:rPr lang="en-US" sz="1800" i="0" u="none" strike="noStrike" cap="none" dirty="0" err="1">
                <a:solidFill>
                  <a:srgbClr val="FFFFFF"/>
                </a:solidFill>
                <a:latin typeface="Courier"/>
                <a:ea typeface="Courier New"/>
                <a:cs typeface="Courier"/>
                <a:sym typeface="Courier New"/>
              </a:rPr>
              <a:t>GrupoAnimal</a:t>
            </a:r>
            <a:r>
              <a:rPr lang="en-US" sz="18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8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endParaRPr lang="en-US" sz="18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800" i="0" u="none" strike="noStrike" cap="none" dirty="0">
                <a:solidFill>
                  <a:srgbClr val="FFFFFF"/>
                </a:solidFill>
                <a:latin typeface="Courier"/>
                <a:ea typeface="Courier New"/>
                <a:cs typeface="Courier"/>
                <a:sym typeface="Courier New"/>
              </a:rPr>
              <a:t>   def </a:t>
            </a:r>
            <a:r>
              <a:rPr lang="en-US" sz="1800" i="0" u="none" strike="noStrike" cap="none" dirty="0" err="1">
                <a:solidFill>
                  <a:srgbClr val="FFFFFF"/>
                </a:solidFill>
                <a:latin typeface="Courier"/>
                <a:ea typeface="Courier New"/>
                <a:cs typeface="Courier"/>
                <a:sym typeface="Courier New"/>
              </a:rPr>
              <a:t>grupo</a:t>
            </a:r>
            <a:r>
              <a:rPr lang="en-US" sz="1800" i="0" u="none" strike="noStrike" cap="none" dirty="0">
                <a:solidFill>
                  <a:srgbClr val="FFFFFF"/>
                </a:solidFill>
                <a:latin typeface="Courier"/>
                <a:ea typeface="Courier New"/>
                <a:cs typeface="Courier"/>
                <a:sym typeface="Courier New"/>
              </a:rPr>
              <a:t>(self) :</a:t>
            </a:r>
          </a:p>
          <a:p>
            <a:pPr marL="0" marR="0" lvl="0" indent="0" algn="l" rtl="0">
              <a:lnSpc>
                <a:spcPct val="100000"/>
              </a:lnSpc>
              <a:spcBef>
                <a:spcPts val="0"/>
              </a:spcBef>
              <a:spcAft>
                <a:spcPts val="0"/>
              </a:spcAft>
              <a:buClr>
                <a:srgbClr val="FFFFFF"/>
              </a:buClr>
              <a:buSzPct val="25000"/>
              <a:buFont typeface="Cabin"/>
              <a:buNone/>
            </a:pPr>
            <a:r>
              <a:rPr lang="en-US" sz="1800" i="0" u="none" strike="noStrike" cap="none" dirty="0">
                <a:solidFill>
                  <a:srgbClr val="FFFFFF"/>
                </a:solidFill>
                <a:latin typeface="Courier"/>
                <a:ea typeface="Courier New"/>
                <a:cs typeface="Courier"/>
                <a:sym typeface="Courier New"/>
              </a:rPr>
              <a:t>     </a:t>
            </a:r>
            <a:r>
              <a:rPr lang="en-US" sz="1800" i="0" u="none" strike="noStrike" cap="none" dirty="0" err="1">
                <a:solidFill>
                  <a:srgbClr val="FFFFFF"/>
                </a:solidFill>
                <a:latin typeface="Courier"/>
                <a:ea typeface="Courier New"/>
                <a:cs typeface="Courier"/>
                <a:sym typeface="Courier New"/>
              </a:rPr>
              <a:t>self.x</a:t>
            </a:r>
            <a:r>
              <a:rPr lang="en-US" sz="1800" i="0" u="none" strike="noStrike" cap="none" dirty="0">
                <a:solidFill>
                  <a:srgbClr val="FFFFFF"/>
                </a:solidFill>
                <a:latin typeface="Courier"/>
                <a:ea typeface="Courier New"/>
                <a:cs typeface="Courier"/>
                <a:sym typeface="Courier New"/>
              </a:rPr>
              <a:t> = </a:t>
            </a:r>
            <a:r>
              <a:rPr lang="en-US" sz="1800" i="0" u="none" strike="noStrike" cap="none" dirty="0" err="1">
                <a:solidFill>
                  <a:srgbClr val="FFFFFF"/>
                </a:solidFill>
                <a:latin typeface="Courier"/>
                <a:ea typeface="Courier New"/>
                <a:cs typeface="Courier"/>
                <a:sym typeface="Courier New"/>
              </a:rPr>
              <a:t>self.x</a:t>
            </a:r>
            <a:r>
              <a:rPr lang="en-US" sz="18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US" sz="1800" i="0" u="none" strike="noStrike" cap="none" dirty="0">
                <a:solidFill>
                  <a:srgbClr val="FFFFFF"/>
                </a:solidFill>
                <a:latin typeface="Courier"/>
                <a:ea typeface="Courier New"/>
                <a:cs typeface="Courier"/>
                <a:sym typeface="Courier New"/>
              </a:rPr>
              <a:t>    print("Hasta </a:t>
            </a:r>
            <a:r>
              <a:rPr lang="en-US" sz="1800" i="0" u="none" strike="noStrike" cap="none" dirty="0" err="1">
                <a:solidFill>
                  <a:srgbClr val="FFFFFF"/>
                </a:solidFill>
                <a:latin typeface="Courier"/>
                <a:ea typeface="Courier New"/>
                <a:cs typeface="Courier"/>
                <a:sym typeface="Courier New"/>
              </a:rPr>
              <a:t>ahora</a:t>
            </a:r>
            <a:r>
              <a:rPr lang="en-US" sz="1800" i="0" u="none" strike="noStrike" cap="none" dirty="0">
                <a:solidFill>
                  <a:srgbClr val="FFFFFF"/>
                </a:solidFill>
                <a:latin typeface="Courier"/>
                <a:ea typeface="Courier New"/>
                <a:cs typeface="Courier"/>
                <a:sym typeface="Courier New"/>
              </a:rPr>
              <a:t>",</a:t>
            </a:r>
            <a:r>
              <a:rPr lang="en-US" sz="1800" i="0" u="none" strike="noStrike" cap="none" dirty="0" err="1">
                <a:solidFill>
                  <a:srgbClr val="FFFFFF"/>
                </a:solidFill>
                <a:latin typeface="Courier"/>
                <a:ea typeface="Courier New"/>
                <a:cs typeface="Courier"/>
                <a:sym typeface="Courier New"/>
              </a:rPr>
              <a:t>self.x</a:t>
            </a:r>
            <a:r>
              <a:rPr lang="en-US" sz="18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endParaRPr lang="en-US" sz="18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800" i="0" u="none" strike="noStrike" cap="none" dirty="0">
                <a:solidFill>
                  <a:srgbClr val="FFFFFF"/>
                </a:solidFill>
                <a:latin typeface="Courier"/>
                <a:ea typeface="Courier New"/>
                <a:cs typeface="Courier"/>
                <a:sym typeface="Courier New"/>
              </a:rPr>
              <a:t> an = </a:t>
            </a:r>
            <a:r>
              <a:rPr lang="en-US" sz="1800" i="0" u="none" strike="noStrike" cap="none" dirty="0" err="1">
                <a:solidFill>
                  <a:srgbClr val="FFFFFF"/>
                </a:solidFill>
                <a:latin typeface="Courier"/>
                <a:ea typeface="Courier New"/>
                <a:cs typeface="Courier"/>
                <a:sym typeface="Courier New"/>
              </a:rPr>
              <a:t>GrupoAnimal</a:t>
            </a:r>
            <a:r>
              <a:rPr lang="en-US" sz="18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sz="18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00F900"/>
              </a:buClr>
              <a:buSzPct val="25000"/>
              <a:buFont typeface="Cabin"/>
              <a:buNone/>
            </a:pPr>
            <a:r>
              <a:rPr lang="en" sz="1800" i="0" u="none" strike="noStrike" cap="none" dirty="0">
                <a:solidFill>
                  <a:srgbClr val="00F900"/>
                </a:solidFill>
                <a:latin typeface="Courier"/>
                <a:ea typeface="Courier New"/>
                <a:cs typeface="Courier"/>
                <a:sym typeface="Courier New"/>
              </a:rPr>
              <a:t>print</a:t>
            </a:r>
            <a:r>
              <a:rPr lang="en-US" sz="1800" i="0" u="none" strike="noStrike" cap="none" dirty="0">
                <a:solidFill>
                  <a:srgbClr val="00F900"/>
                </a:solidFill>
                <a:latin typeface="Courier"/>
                <a:ea typeface="Courier New"/>
                <a:cs typeface="Courier"/>
                <a:sym typeface="Courier New"/>
              </a:rPr>
              <a:t>(</a:t>
            </a:r>
            <a:r>
              <a:rPr lang="en" sz="1800" i="0" u="none" strike="noStrike" cap="none" dirty="0">
                <a:solidFill>
                  <a:srgbClr val="00F900"/>
                </a:solidFill>
                <a:latin typeface="Courier"/>
                <a:ea typeface="Courier New"/>
                <a:cs typeface="Courier"/>
                <a:sym typeface="Courier New"/>
              </a:rPr>
              <a:t>"Tipo", type(an)</a:t>
            </a:r>
            <a:r>
              <a:rPr lang="en-US" sz="1800" i="0" u="none" strike="noStrike" cap="none" dirty="0">
                <a:solidFill>
                  <a:srgbClr val="00F900"/>
                </a:solidFill>
                <a:latin typeface="Courier"/>
                <a:ea typeface="Courier New"/>
                <a:cs typeface="Courier"/>
                <a:sym typeface="Courier New"/>
              </a:rPr>
              <a:t>)</a:t>
            </a:r>
            <a:endParaRPr lang="en" sz="1800" i="0" u="none" strike="noStrike" cap="none" dirty="0">
              <a:solidFill>
                <a:srgbClr val="00F900"/>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SzPct val="25000"/>
              <a:buFont typeface="Cabin"/>
              <a:buNone/>
            </a:pPr>
            <a:r>
              <a:rPr lang="en" sz="1800" i="0" u="none" strike="noStrike" cap="none" dirty="0">
                <a:solidFill>
                  <a:srgbClr val="FF40FF"/>
                </a:solidFill>
                <a:latin typeface="Courier"/>
                <a:ea typeface="Courier New"/>
                <a:cs typeface="Courier"/>
                <a:sym typeface="Courier New"/>
              </a:rPr>
              <a:t>print</a:t>
            </a:r>
            <a:r>
              <a:rPr lang="en-US" sz="1800" i="0" u="none" strike="noStrike" cap="none" dirty="0">
                <a:solidFill>
                  <a:srgbClr val="FF40FF"/>
                </a:solidFill>
                <a:latin typeface="Courier"/>
                <a:ea typeface="Courier New"/>
                <a:cs typeface="Courier"/>
                <a:sym typeface="Courier New"/>
              </a:rPr>
              <a:t>(</a:t>
            </a:r>
            <a:r>
              <a:rPr lang="en" sz="1800" i="0" u="none" strike="noStrike" cap="none" dirty="0">
                <a:solidFill>
                  <a:srgbClr val="FF40FF"/>
                </a:solidFill>
                <a:latin typeface="Courier"/>
                <a:ea typeface="Courier New"/>
                <a:cs typeface="Courier"/>
                <a:sym typeface="Courier New"/>
              </a:rPr>
              <a:t>"Dir ", </a:t>
            </a:r>
            <a:r>
              <a:rPr lang="en" sz="1800" i="0" u="none" strike="noStrike" cap="none" dirty="0" err="1">
                <a:solidFill>
                  <a:srgbClr val="FF40FF"/>
                </a:solidFill>
                <a:latin typeface="Courier"/>
                <a:ea typeface="Courier New"/>
                <a:cs typeface="Courier"/>
                <a:sym typeface="Courier New"/>
              </a:rPr>
              <a:t>dir</a:t>
            </a:r>
            <a:r>
              <a:rPr lang="en" sz="1800" i="0" u="none" strike="noStrike" cap="none" dirty="0">
                <a:solidFill>
                  <a:srgbClr val="FF40FF"/>
                </a:solidFill>
                <a:latin typeface="Courier"/>
                <a:ea typeface="Courier New"/>
                <a:cs typeface="Courier"/>
                <a:sym typeface="Courier New"/>
              </a:rPr>
              <a:t>(an)</a:t>
            </a:r>
            <a:r>
              <a:rPr lang="en-US" sz="1800" i="0" u="none" strike="noStrike" cap="none" dirty="0">
                <a:solidFill>
                  <a:srgbClr val="FF40FF"/>
                </a:solidFill>
                <a:latin typeface="Courier"/>
                <a:ea typeface="Courier New"/>
                <a:cs typeface="Courier"/>
                <a:sym typeface="Courier New"/>
              </a:rPr>
              <a:t>)</a:t>
            </a:r>
            <a:endParaRPr lang="en" sz="1800" i="0" u="none" strike="noStrike" cap="none" dirty="0">
              <a:solidFill>
                <a:srgbClr val="FF40FF"/>
              </a:solidFill>
              <a:latin typeface="Courier"/>
              <a:ea typeface="Courier New"/>
              <a:cs typeface="Courier"/>
              <a:sym typeface="Courier New"/>
            </a:endParaRPr>
          </a:p>
        </p:txBody>
      </p:sp>
      <p:sp>
        <p:nvSpPr>
          <p:cNvPr id="413" name="Shape 413"/>
          <p:cNvSpPr/>
          <p:nvPr/>
        </p:nvSpPr>
        <p:spPr>
          <a:xfrm>
            <a:off x="4291076" y="2721517"/>
            <a:ext cx="4622028" cy="15087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a:solidFill>
                  <a:srgbClr val="FFFB00"/>
                </a:solidFill>
                <a:latin typeface="Courier"/>
                <a:ea typeface="Courier New"/>
                <a:cs typeface="Courier"/>
                <a:sym typeface="Courier New"/>
              </a:rPr>
              <a:t>python party</a:t>
            </a:r>
            <a:r>
              <a:rPr lang="en-US" sz="1600" i="0" u="none" strike="noStrike" cap="none" dirty="0">
                <a:solidFill>
                  <a:srgbClr val="FFFB00"/>
                </a:solidFill>
                <a:latin typeface="Courier"/>
                <a:ea typeface="Courier New"/>
                <a:cs typeface="Courier"/>
                <a:sym typeface="Courier New"/>
              </a:rPr>
              <a:t>3</a:t>
            </a:r>
            <a:r>
              <a:rPr lang="en" sz="1600" i="0" u="none" strike="noStrike" cap="none" dirty="0">
                <a:solidFill>
                  <a:srgbClr val="FFFB00"/>
                </a:solidFill>
                <a:latin typeface="Courier"/>
                <a:ea typeface="Courier New"/>
                <a:cs typeface="Courier"/>
                <a:sym typeface="Courier New"/>
              </a:rPr>
              <a:t>.</a:t>
            </a:r>
            <a:r>
              <a:rPr lang="en" sz="1600" i="0" u="none" strike="noStrike" cap="none" dirty="0" err="1">
                <a:solidFill>
                  <a:srgbClr val="FFFB00"/>
                </a:solidFill>
                <a:latin typeface="Courier"/>
                <a:ea typeface="Courier New"/>
                <a:cs typeface="Courier"/>
                <a:sym typeface="Courier New"/>
              </a:rPr>
              <a:t>py</a:t>
            </a:r>
            <a:endParaRPr lang="en" sz="1600" i="0" u="none" strike="noStrike" cap="none" dirty="0">
              <a:solidFill>
                <a:srgbClr val="FFFB00"/>
              </a:solidFill>
              <a:latin typeface="Courier"/>
              <a:ea typeface="Courier New"/>
              <a:cs typeface="Courier"/>
              <a:sym typeface="Courier New"/>
            </a:endParaRPr>
          </a:p>
          <a:p>
            <a:pPr lvl="0">
              <a:buClr>
                <a:srgbClr val="00F900"/>
              </a:buClr>
              <a:buSzPct val="25000"/>
            </a:pPr>
            <a:r>
              <a:rPr lang="en" sz="1600" dirty="0">
                <a:solidFill>
                  <a:srgbClr val="00F900"/>
                </a:solidFill>
                <a:latin typeface="Courier"/>
                <a:ea typeface="Courier New"/>
                <a:cs typeface="Courier"/>
                <a:sym typeface="Courier New"/>
              </a:rPr>
              <a:t>Type &lt;class '__main__.GrupoAnimal'&gt;</a:t>
            </a:r>
            <a:endParaRPr lang="en-US" sz="1600" dirty="0">
              <a:solidFill>
                <a:srgbClr val="00F900"/>
              </a:solidFill>
              <a:latin typeface="Courier"/>
              <a:ea typeface="Courier New"/>
              <a:cs typeface="Courier"/>
              <a:sym typeface="Courier New"/>
            </a:endParaRPr>
          </a:p>
          <a:p>
            <a:pPr lvl="0">
              <a:buClr>
                <a:srgbClr val="00F900"/>
              </a:buClr>
              <a:buSzPct val="25000"/>
            </a:pPr>
            <a:r>
              <a:rPr lang="en-US" sz="1600" dirty="0">
                <a:solidFill>
                  <a:srgbClr val="FF40FF"/>
                </a:solidFill>
                <a:latin typeface="Courier"/>
                <a:ea typeface="Courier New"/>
                <a:cs typeface="Courier"/>
                <a:sym typeface="Courier New"/>
              </a:rPr>
              <a:t>Dir  ['__class__', </a:t>
            </a:r>
            <a:r>
              <a:rPr lang="en-US" sz="1600" i="0" u="none" strike="noStrike" cap="none" dirty="0">
                <a:solidFill>
                  <a:srgbClr val="FF40FF"/>
                </a:solidFill>
                <a:latin typeface="Courier"/>
                <a:ea typeface="Courier New"/>
                <a:cs typeface="Courier"/>
                <a:sym typeface="Courier New"/>
              </a:rPr>
              <a:t>...</a:t>
            </a:r>
            <a:r>
              <a:rPr lang="en" sz="1600" i="0" u="none" strike="noStrike" cap="none" dirty="0">
                <a:solidFill>
                  <a:srgbClr val="FF40FF"/>
                </a:solidFill>
                <a:latin typeface="Courier"/>
                <a:ea typeface="Courier New"/>
                <a:cs typeface="Courier"/>
                <a:sym typeface="Courier New"/>
              </a:rPr>
              <a:t> 'grupo', 'x']</a:t>
            </a:r>
          </a:p>
        </p:txBody>
      </p:sp>
      <p:sp>
        <p:nvSpPr>
          <p:cNvPr id="414" name="Shape 414"/>
          <p:cNvSpPr/>
          <p:nvPr/>
        </p:nvSpPr>
        <p:spPr>
          <a:xfrm>
            <a:off x="5023315" y="903515"/>
            <a:ext cx="2950029" cy="920931"/>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n" sz="2200" u="none" strike="noStrike" cap="none" dirty="0">
                <a:solidFill>
                  <a:srgbClr val="FFFB00"/>
                </a:solidFill>
                <a:latin typeface="Arial" charset="0"/>
                <a:ea typeface="Arial" charset="0"/>
                <a:cs typeface="Arial" charset="0"/>
                <a:sym typeface="Cabin"/>
              </a:rPr>
              <a:t>Podemos usar </a:t>
            </a:r>
            <a:r>
              <a:rPr lang="en" sz="2200" u="none" strike="noStrike" cap="none" dirty="0">
                <a:solidFill>
                  <a:srgbClr val="FF40FF"/>
                </a:solidFill>
                <a:latin typeface="Arial" charset="0"/>
                <a:ea typeface="Arial" charset="0"/>
                <a:cs typeface="Arial" charset="0"/>
                <a:sym typeface="Cabin"/>
              </a:rPr>
              <a:t>dir</a:t>
            </a:r>
            <a:r>
              <a:rPr lang="en" sz="2200" u="none" strike="noStrike" cap="none" dirty="0">
                <a:solidFill>
                  <a:srgbClr val="FFFB00"/>
                </a:solidFill>
                <a:latin typeface="Arial" charset="0"/>
                <a:ea typeface="Arial" charset="0"/>
                <a:cs typeface="Arial" charset="0"/>
                <a:sym typeface="Cabin"/>
              </a:rPr>
              <a:t>() para encontrar las “capacidades” de nuestra clase recientemente creada.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prstGeom prst="rect">
            <a:avLst/>
          </a:prstGeom>
          <a:noFill/>
          <a:ln>
            <a:noFill/>
          </a:ln>
        </p:spPr>
        <p:txBody>
          <a:bodyPr lIns="15775" tIns="15775" rIns="15775" bIns="15775" anchor="ctr" anchorCtr="0">
            <a:noAutofit/>
          </a:bodyPr>
          <a:lstStyle/>
          <a:p>
            <a:pPr marL="0" marR="0" lvl="0" indent="0" algn="ctr" rtl="0">
              <a:lnSpc>
                <a:spcPct val="100000"/>
              </a:lnSpc>
              <a:spcBef>
                <a:spcPts val="0"/>
              </a:spcBef>
              <a:spcAft>
                <a:spcPts val="0"/>
              </a:spcAft>
              <a:buClr>
                <a:schemeClr val="accent4"/>
              </a:buClr>
              <a:buSzPct val="25000"/>
              <a:buFont typeface="Cabin"/>
              <a:buNone/>
            </a:pPr>
            <a:r>
              <a:rPr lang="en" sz="4600" dirty="0">
                <a:solidFill>
                  <a:srgbClr val="FFD966"/>
                </a:solidFill>
                <a:sym typeface="Cabin"/>
              </a:rPr>
              <a:t>Prueba</a:t>
            </a:r>
            <a:r>
              <a:rPr lang="en" sz="4600" u="none" strike="noStrike" cap="none" dirty="0">
                <a:solidFill>
                  <a:srgbClr val="FFD966"/>
                </a:solidFill>
                <a:sym typeface="Cabin"/>
              </a:rPr>
              <a:t> dir() con una Cadena</a:t>
            </a:r>
          </a:p>
        </p:txBody>
      </p:sp>
      <p:sp>
        <p:nvSpPr>
          <p:cNvPr id="407" name="Shape 407"/>
          <p:cNvSpPr/>
          <p:nvPr/>
        </p:nvSpPr>
        <p:spPr>
          <a:xfrm>
            <a:off x="472287" y="1400219"/>
            <a:ext cx="7913429" cy="3459864"/>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a:t>
            </a:r>
            <a:r>
              <a:rPr lang="en" sz="1600" i="0" u="none" strike="noStrike" cap="none" dirty="0">
                <a:solidFill>
                  <a:srgbClr val="FFFB00"/>
                </a:solidFill>
                <a:latin typeface="Courier"/>
                <a:ea typeface="Courier New"/>
                <a:cs typeface="Courier"/>
                <a:sym typeface="Courier New"/>
              </a:rPr>
              <a:t> </a:t>
            </a:r>
            <a:r>
              <a:rPr lang="en-US" sz="1600" i="0" u="none" strike="noStrike" cap="none" dirty="0">
                <a:solidFill>
                  <a:srgbClr val="FFFB00"/>
                </a:solidFill>
                <a:latin typeface="Courier"/>
                <a:ea typeface="Courier New"/>
                <a:cs typeface="Courier"/>
                <a:sym typeface="Courier New"/>
              </a:rPr>
              <a:t>x</a:t>
            </a:r>
            <a:r>
              <a:rPr lang="en" sz="1600" i="0" u="none" strike="noStrike" cap="none" dirty="0">
                <a:solidFill>
                  <a:srgbClr val="FFFB00"/>
                </a:solidFill>
                <a:latin typeface="Courier"/>
                <a:ea typeface="Courier New"/>
                <a:cs typeface="Courier"/>
                <a:sym typeface="Courier New"/>
              </a:rPr>
              <a:t> = </a:t>
            </a:r>
            <a:r>
              <a:rPr lang="en-US" sz="1600" i="0" u="none" strike="noStrike" cap="none" dirty="0">
                <a:solidFill>
                  <a:srgbClr val="FFFB00"/>
                </a:solidFill>
                <a:latin typeface="Courier"/>
                <a:ea typeface="Courier New"/>
                <a:cs typeface="Courier"/>
                <a:sym typeface="Courier New"/>
              </a:rPr>
              <a:t>'</a:t>
            </a:r>
            <a:r>
              <a:rPr lang="en" sz="1600" dirty="0">
                <a:solidFill>
                  <a:srgbClr val="FFFB00"/>
                </a:solidFill>
                <a:latin typeface="Courier"/>
                <a:ea typeface="Courier New"/>
                <a:cs typeface="Courier"/>
                <a:sym typeface="Courier New"/>
              </a:rPr>
              <a:t>Que tal</a:t>
            </a:r>
            <a:r>
              <a:rPr lang="en-US" sz="1600" i="0" u="none" strike="noStrike" cap="none" dirty="0">
                <a:solidFill>
                  <a:srgbClr val="FFFB00"/>
                </a:solidFill>
                <a:latin typeface="Courier"/>
                <a:ea typeface="Courier New"/>
                <a:cs typeface="Courier"/>
                <a:sym typeface="Courier New"/>
              </a:rPr>
              <a:t>'</a:t>
            </a:r>
            <a:endParaRPr lang="en"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&gt;&gt;&gt; </a:t>
            </a:r>
            <a:r>
              <a:rPr lang="en" sz="1600" i="0" u="none" strike="noStrike" cap="none" dirty="0" err="1">
                <a:solidFill>
                  <a:srgbClr val="FFFB00"/>
                </a:solidFill>
                <a:latin typeface="Courier"/>
                <a:ea typeface="Courier New"/>
                <a:cs typeface="Courier"/>
                <a:sym typeface="Courier New"/>
              </a:rPr>
              <a:t>dir</a:t>
            </a:r>
            <a:r>
              <a:rPr lang="en" sz="1600" i="0" u="none" strike="noStrike" cap="none" dirty="0">
                <a:solidFill>
                  <a:srgbClr val="FFFB00"/>
                </a:solidFill>
                <a:latin typeface="Courier"/>
                <a:ea typeface="Courier New"/>
                <a:cs typeface="Courier"/>
                <a:sym typeface="Courier New"/>
              </a:rPr>
              <a:t>(</a:t>
            </a:r>
            <a:r>
              <a:rPr lang="en-US" sz="1600" i="0" u="none" strike="noStrike" cap="none" dirty="0">
                <a:solidFill>
                  <a:srgbClr val="FFFB00"/>
                </a:solidFill>
                <a:latin typeface="Courier"/>
                <a:ea typeface="Courier New"/>
                <a:cs typeface="Courier"/>
                <a:sym typeface="Courier New"/>
              </a:rPr>
              <a:t>x</a:t>
            </a:r>
            <a:r>
              <a:rPr lang="en"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r>
              <a:rPr lang="en" sz="1600" i="0" u="none" strike="noStrike" cap="none" dirty="0">
                <a:solidFill>
                  <a:srgbClr val="FFFFFF"/>
                </a:solidFill>
                <a:latin typeface="Courier"/>
                <a:ea typeface="Courier New"/>
                <a:cs typeface="Courier"/>
                <a:sym typeface="Courier New"/>
              </a:rPr>
              <a:t>['__add__', '__class__', '__contains__', '__</a:t>
            </a:r>
            <a:r>
              <a:rPr lang="en" sz="1600" i="0" u="none" strike="noStrike" cap="none" dirty="0" err="1">
                <a:solidFill>
                  <a:srgbClr val="FFFFFF"/>
                </a:solidFill>
                <a:latin typeface="Courier"/>
                <a:ea typeface="Courier New"/>
                <a:cs typeface="Courier"/>
                <a:sym typeface="Courier New"/>
              </a:rPr>
              <a:t>delattr</a:t>
            </a:r>
            <a:r>
              <a:rPr lang="en" sz="1600" i="0" u="none" strike="noStrike" cap="none" dirty="0">
                <a:solidFill>
                  <a:srgbClr val="FFFFFF"/>
                </a:solidFill>
                <a:latin typeface="Courier"/>
                <a:ea typeface="Courier New"/>
                <a:cs typeface="Courier"/>
                <a:sym typeface="Courier New"/>
              </a:rPr>
              <a:t>__', '__doc__', '__</a:t>
            </a:r>
            <a:r>
              <a:rPr lang="en" sz="1600" i="0" u="none" strike="noStrike" cap="none" dirty="0" err="1">
                <a:solidFill>
                  <a:srgbClr val="FFFFFF"/>
                </a:solidFill>
                <a:latin typeface="Courier"/>
                <a:ea typeface="Courier New"/>
                <a:cs typeface="Courier"/>
                <a:sym typeface="Courier New"/>
              </a:rPr>
              <a:t>eq</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getattribute</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getitem</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getnewargs</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getslice</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gt</a:t>
            </a:r>
            <a:r>
              <a:rPr lang="en" sz="1600" i="0" u="none" strike="noStrike" cap="none" dirty="0">
                <a:solidFill>
                  <a:srgbClr val="FFFFFF"/>
                </a:solidFill>
                <a:latin typeface="Courier"/>
                <a:ea typeface="Courier New"/>
                <a:cs typeface="Courier"/>
                <a:sym typeface="Courier New"/>
              </a:rPr>
              <a:t>__', '__hash__', '__</a:t>
            </a:r>
            <a:r>
              <a:rPr lang="en" sz="1600" i="0" u="none" strike="noStrike" cap="none" dirty="0" err="1">
                <a:solidFill>
                  <a:srgbClr val="FFFFFF"/>
                </a:solidFill>
                <a:latin typeface="Courier"/>
                <a:ea typeface="Courier New"/>
                <a:cs typeface="Courier"/>
                <a:sym typeface="Courier New"/>
              </a:rPr>
              <a:t>init</a:t>
            </a:r>
            <a:r>
              <a:rPr lang="en" sz="1600" i="0" u="none" strike="noStrike" cap="none" dirty="0">
                <a:solidFill>
                  <a:srgbClr val="FFFFFF"/>
                </a:solidFill>
                <a:latin typeface="Courier"/>
                <a:ea typeface="Courier New"/>
                <a:cs typeface="Courier"/>
                <a:sym typeface="Courier New"/>
              </a:rPr>
              <a:t>__', '__le__', '__</a:t>
            </a:r>
            <a:r>
              <a:rPr lang="en" sz="1600" i="0" u="none" strike="noStrike" cap="none" dirty="0" err="1">
                <a:solidFill>
                  <a:srgbClr val="FFFFFF"/>
                </a:solidFill>
                <a:latin typeface="Courier"/>
                <a:ea typeface="Courier New"/>
                <a:cs typeface="Courier"/>
                <a:sym typeface="Courier New"/>
              </a:rPr>
              <a:t>len</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lt</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repr</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rmod</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rmul</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setattr</a:t>
            </a:r>
            <a:r>
              <a:rPr lang="en" sz="1600" i="0" u="none" strike="noStrike" cap="none" dirty="0">
                <a:solidFill>
                  <a:srgbClr val="FFFFFF"/>
                </a:solidFill>
                <a:latin typeface="Courier"/>
                <a:ea typeface="Courier New"/>
                <a:cs typeface="Courier"/>
                <a:sym typeface="Courier New"/>
              </a:rPr>
              <a:t>__', '__</a:t>
            </a:r>
            <a:r>
              <a:rPr lang="en" sz="1600" i="0" u="none" strike="noStrike" cap="none" dirty="0" err="1">
                <a:solidFill>
                  <a:srgbClr val="FFFFFF"/>
                </a:solidFill>
                <a:latin typeface="Courier"/>
                <a:ea typeface="Courier New"/>
                <a:cs typeface="Courier"/>
                <a:sym typeface="Courier New"/>
              </a:rPr>
              <a:t>str</a:t>
            </a:r>
            <a:r>
              <a:rPr lang="en" sz="1600" i="0" u="none" strike="noStrike" cap="none" dirty="0">
                <a:solidFill>
                  <a:srgbClr val="FFFFFF"/>
                </a:solidFill>
                <a:latin typeface="Courier"/>
                <a:ea typeface="Courier New"/>
                <a:cs typeface="Courier"/>
                <a:sym typeface="Courier New"/>
              </a:rPr>
              <a:t>__', 'capitalize', 'center', 'count', 'decode', 'encode', '</a:t>
            </a:r>
            <a:r>
              <a:rPr lang="en" sz="1600" i="0" u="none" strike="noStrike" cap="none" dirty="0" err="1">
                <a:solidFill>
                  <a:srgbClr val="FFFFFF"/>
                </a:solidFill>
                <a:latin typeface="Courier"/>
                <a:ea typeface="Courier New"/>
                <a:cs typeface="Courier"/>
                <a:sym typeface="Courier New"/>
              </a:rPr>
              <a:t>endswith</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expandtabs</a:t>
            </a:r>
            <a:r>
              <a:rPr lang="en" sz="1600" i="0" u="none" strike="noStrike" cap="none" dirty="0">
                <a:solidFill>
                  <a:srgbClr val="FFFFFF"/>
                </a:solidFill>
                <a:latin typeface="Courier"/>
                <a:ea typeface="Courier New"/>
                <a:cs typeface="Courier"/>
                <a:sym typeface="Courier New"/>
              </a:rPr>
              <a:t>', 'find', 'index', '</a:t>
            </a:r>
            <a:r>
              <a:rPr lang="en" sz="1600" i="0" u="none" strike="noStrike" cap="none" dirty="0" err="1">
                <a:solidFill>
                  <a:srgbClr val="FFFFFF"/>
                </a:solidFill>
                <a:latin typeface="Courier"/>
                <a:ea typeface="Courier New"/>
                <a:cs typeface="Courier"/>
                <a:sym typeface="Courier New"/>
              </a:rPr>
              <a:t>isalnum</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isalpha</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isdigit</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islower</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isspace</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istitle</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isupper</a:t>
            </a:r>
            <a:r>
              <a:rPr lang="en" sz="1600" i="0" u="none" strike="noStrike" cap="none" dirty="0">
                <a:solidFill>
                  <a:srgbClr val="FFFFFF"/>
                </a:solidFill>
                <a:latin typeface="Courier"/>
                <a:ea typeface="Courier New"/>
                <a:cs typeface="Courier"/>
                <a:sym typeface="Courier New"/>
              </a:rPr>
              <a:t>', 'join', '</a:t>
            </a:r>
            <a:r>
              <a:rPr lang="en" sz="1600" i="0" u="none" strike="noStrike" cap="none" dirty="0" err="1">
                <a:solidFill>
                  <a:srgbClr val="FFFFFF"/>
                </a:solidFill>
                <a:latin typeface="Courier"/>
                <a:ea typeface="Courier New"/>
                <a:cs typeface="Courier"/>
                <a:sym typeface="Courier New"/>
              </a:rPr>
              <a:t>ljust</a:t>
            </a:r>
            <a:r>
              <a:rPr lang="en" sz="1600" i="0" u="none" strike="noStrike" cap="none" dirty="0">
                <a:solidFill>
                  <a:srgbClr val="FFFFFF"/>
                </a:solidFill>
                <a:latin typeface="Courier"/>
                <a:ea typeface="Courier New"/>
                <a:cs typeface="Courier"/>
                <a:sym typeface="Courier New"/>
              </a:rPr>
              <a:t>', 'lower', '</a:t>
            </a:r>
            <a:r>
              <a:rPr lang="en" sz="1600" i="0" u="none" strike="noStrike" cap="none" dirty="0" err="1">
                <a:solidFill>
                  <a:srgbClr val="FFFFFF"/>
                </a:solidFill>
                <a:latin typeface="Courier"/>
                <a:ea typeface="Courier New"/>
                <a:cs typeface="Courier"/>
                <a:sym typeface="Courier New"/>
              </a:rPr>
              <a:t>lstrip</a:t>
            </a:r>
            <a:r>
              <a:rPr lang="en" sz="1600" i="0" u="none" strike="noStrike" cap="none" dirty="0">
                <a:solidFill>
                  <a:srgbClr val="FFFFFF"/>
                </a:solidFill>
                <a:latin typeface="Courier"/>
                <a:ea typeface="Courier New"/>
                <a:cs typeface="Courier"/>
                <a:sym typeface="Courier New"/>
              </a:rPr>
              <a:t>', 'partition', 'replace', '</a:t>
            </a:r>
            <a:r>
              <a:rPr lang="en" sz="1600" i="0" u="none" strike="noStrike" cap="none" dirty="0" err="1">
                <a:solidFill>
                  <a:srgbClr val="FFFFFF"/>
                </a:solidFill>
                <a:latin typeface="Courier"/>
                <a:ea typeface="Courier New"/>
                <a:cs typeface="Courier"/>
                <a:sym typeface="Courier New"/>
              </a:rPr>
              <a:t>rfind</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rindex</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rjust</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rpartition</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rsplit</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rstrip</a:t>
            </a:r>
            <a:r>
              <a:rPr lang="en" sz="1600" i="0" u="none" strike="noStrike" cap="none" dirty="0">
                <a:solidFill>
                  <a:srgbClr val="FFFFFF"/>
                </a:solidFill>
                <a:latin typeface="Courier"/>
                <a:ea typeface="Courier New"/>
                <a:cs typeface="Courier"/>
                <a:sym typeface="Courier New"/>
              </a:rPr>
              <a:t>', 'split', '</a:t>
            </a:r>
            <a:r>
              <a:rPr lang="en" sz="1600" i="0" u="none" strike="noStrike" cap="none" dirty="0" err="1">
                <a:solidFill>
                  <a:srgbClr val="FFFFFF"/>
                </a:solidFill>
                <a:latin typeface="Courier"/>
                <a:ea typeface="Courier New"/>
                <a:cs typeface="Courier"/>
                <a:sym typeface="Courier New"/>
              </a:rPr>
              <a:t>splitlines</a:t>
            </a: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startswith</a:t>
            </a:r>
            <a:r>
              <a:rPr lang="en" sz="1600" i="0" u="none" strike="noStrike" cap="none" dirty="0">
                <a:solidFill>
                  <a:srgbClr val="FFFFFF"/>
                </a:solidFill>
                <a:latin typeface="Courier"/>
                <a:ea typeface="Courier New"/>
                <a:cs typeface="Courier"/>
                <a:sym typeface="Courier New"/>
              </a:rPr>
              <a:t>', 'strip', '</a:t>
            </a:r>
            <a:r>
              <a:rPr lang="en" sz="1600" i="0" u="none" strike="noStrike" cap="none" dirty="0" err="1">
                <a:solidFill>
                  <a:srgbClr val="FFFFFF"/>
                </a:solidFill>
                <a:latin typeface="Courier"/>
                <a:ea typeface="Courier New"/>
                <a:cs typeface="Courier"/>
                <a:sym typeface="Courier New"/>
              </a:rPr>
              <a:t>swapcase</a:t>
            </a:r>
            <a:r>
              <a:rPr lang="en" sz="1600" i="0" u="none" strike="noStrike" cap="none" dirty="0">
                <a:solidFill>
                  <a:srgbClr val="FFFFFF"/>
                </a:solidFill>
                <a:latin typeface="Courier"/>
                <a:ea typeface="Courier New"/>
                <a:cs typeface="Courier"/>
                <a:sym typeface="Courier New"/>
              </a:rPr>
              <a:t>', 'title', 'translate', 'upper', '</a:t>
            </a:r>
            <a:r>
              <a:rPr lang="en" sz="1600" i="0" u="none" strike="noStrike" cap="none" dirty="0" err="1">
                <a:solidFill>
                  <a:srgbClr val="FFFFFF"/>
                </a:solidFill>
                <a:latin typeface="Courier"/>
                <a:ea typeface="Courier New"/>
                <a:cs typeface="Courier"/>
                <a:sym typeface="Courier New"/>
              </a:rPr>
              <a:t>zfill</a:t>
            </a:r>
            <a:r>
              <a:rPr lang="en" sz="1600" i="0" u="none" strike="noStrike" cap="none" dirty="0">
                <a:solidFill>
                  <a:srgbClr val="FFFFFF"/>
                </a:solidFill>
                <a:latin typeface="Courier"/>
                <a:ea typeface="Courier New"/>
                <a:cs typeface="Courier"/>
                <a:sym typeface="Courier New"/>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700" u="none" strike="noStrike" cap="none" dirty="0">
                <a:solidFill>
                  <a:srgbClr val="FFD966"/>
                </a:solidFill>
                <a:latin typeface="Arial" charset="0"/>
                <a:ea typeface="Arial" charset="0"/>
                <a:cs typeface="Arial" charset="0"/>
                <a:sym typeface="Cabin"/>
              </a:rPr>
              <a:t>Ciclo de Vida de un Objeto</a:t>
            </a:r>
          </a:p>
        </p:txBody>
      </p:sp>
      <p:sp>
        <p:nvSpPr>
          <p:cNvPr id="420" name="Shape 420"/>
          <p:cNvSpPr txBox="1">
            <a:spLocks noGrp="1"/>
          </p:cNvSpPr>
          <p:nvPr>
            <p:ph idx="1"/>
          </p:nvPr>
        </p:nvSpPr>
        <p:spPr>
          <a:prstGeom prst="rect">
            <a:avLst/>
          </a:prstGeom>
          <a:noFill/>
          <a:ln>
            <a:noFill/>
          </a:ln>
        </p:spPr>
        <p:txBody>
          <a:bodyPr lIns="21050" tIns="21050" rIns="21050" bIns="21050" anchor="t"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http://es.wikipedia.org/wiki/Constructor_(inform%C3%A1tica)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700" u="none" strike="noStrike" cap="none" dirty="0">
                <a:solidFill>
                  <a:srgbClr val="FFD966"/>
                </a:solidFill>
                <a:sym typeface="Cabin"/>
              </a:rPr>
              <a:t>Ciclo de Vida de un Objeto</a:t>
            </a:r>
          </a:p>
        </p:txBody>
      </p:sp>
      <p:sp>
        <p:nvSpPr>
          <p:cNvPr id="426" name="Shape 426"/>
          <p:cNvSpPr txBox="1">
            <a:spLocks noGrp="1"/>
          </p:cNvSpPr>
          <p:nvPr>
            <p:ph idx="1"/>
          </p:nvPr>
        </p:nvSpPr>
        <p:spPr>
          <a:prstGeom prst="rect">
            <a:avLst/>
          </a:prstGeom>
          <a:noFill/>
          <a:ln>
            <a:noFill/>
          </a:ln>
        </p:spPr>
        <p:txBody>
          <a:bodyPr lIns="21050" tIns="21050" rIns="21050" bIns="21050" anchor="ctr" anchorCtr="0">
            <a:normAutofit lnSpcReduction="10000"/>
          </a:bodyPr>
          <a:lstStyle/>
          <a:p>
            <a:pPr marL="457200" marR="0" lvl="0" indent="-381000" algn="l" rtl="0">
              <a:lnSpc>
                <a:spcPct val="100000"/>
              </a:lnSpc>
              <a:spcBef>
                <a:spcPts val="0"/>
              </a:spcBef>
              <a:spcAft>
                <a:spcPts val="0"/>
              </a:spcAft>
              <a:buClr>
                <a:srgbClr val="FFFFFF"/>
              </a:buClr>
              <a:buSzPct val="100000"/>
              <a:buFont typeface="Cabin"/>
            </a:pPr>
            <a:r>
              <a:rPr lang="en" sz="2400" u="none" strike="noStrike" cap="none" dirty="0">
                <a:solidFill>
                  <a:srgbClr val="FFFFFF"/>
                </a:solidFill>
                <a:sym typeface="Cabin"/>
              </a:rPr>
              <a:t>Los Objetos son creados, usados, y descartados</a:t>
            </a:r>
          </a:p>
          <a:p>
            <a:pPr marL="457200" marR="0" lvl="0" indent="-381000" algn="l" rtl="0">
              <a:lnSpc>
                <a:spcPct val="100000"/>
              </a:lnSpc>
              <a:spcBef>
                <a:spcPts val="1400"/>
              </a:spcBef>
              <a:spcAft>
                <a:spcPts val="0"/>
              </a:spcAft>
              <a:buClr>
                <a:srgbClr val="FFFFFF"/>
              </a:buClr>
              <a:buSzPct val="100000"/>
              <a:buFont typeface="Cabin"/>
            </a:pPr>
            <a:r>
              <a:rPr lang="en" sz="2400" u="none" strike="noStrike" cap="none" dirty="0">
                <a:solidFill>
                  <a:srgbClr val="FFFFFF"/>
                </a:solidFill>
                <a:sym typeface="Cabin"/>
              </a:rPr>
              <a:t>Tenemos bloques especiales de código (métodos) que son llamados</a:t>
            </a:r>
          </a:p>
          <a:p>
            <a:pPr marL="533400" marR="0" lvl="1" indent="0" algn="l" rtl="0">
              <a:lnSpc>
                <a:spcPct val="100000"/>
              </a:lnSpc>
              <a:spcBef>
                <a:spcPts val="1400"/>
              </a:spcBef>
              <a:spcAft>
                <a:spcPts val="0"/>
              </a:spcAft>
              <a:buClr>
                <a:srgbClr val="FFFFFF"/>
              </a:buClr>
              <a:buSzPct val="100000"/>
              <a:buNone/>
            </a:pPr>
            <a:r>
              <a:rPr lang="en-US" sz="2400" u="none" strike="noStrike" cap="none" dirty="0">
                <a:solidFill>
                  <a:srgbClr val="FFFFFF"/>
                </a:solidFill>
                <a:latin typeface="Arial" charset="0"/>
                <a:ea typeface="Arial" charset="0"/>
                <a:cs typeface="Arial" charset="0"/>
                <a:sym typeface="Cabin"/>
              </a:rPr>
              <a:t>-  Al </a:t>
            </a:r>
            <a:r>
              <a:rPr lang="en-US" sz="2400" u="none" strike="noStrike" cap="none" dirty="0" err="1">
                <a:solidFill>
                  <a:srgbClr val="FFFFFF"/>
                </a:solidFill>
                <a:latin typeface="Arial" charset="0"/>
                <a:ea typeface="Arial" charset="0"/>
                <a:cs typeface="Arial" charset="0"/>
                <a:sym typeface="Cabin"/>
              </a:rPr>
              <a:t>momento</a:t>
            </a:r>
            <a:r>
              <a:rPr lang="en-US" sz="2400" u="none" strike="noStrike" cap="none" dirty="0">
                <a:solidFill>
                  <a:srgbClr val="FFFFFF"/>
                </a:solidFill>
                <a:latin typeface="Arial" charset="0"/>
                <a:ea typeface="Arial" charset="0"/>
                <a:cs typeface="Arial" charset="0"/>
                <a:sym typeface="Cabin"/>
              </a:rPr>
              <a:t> de la </a:t>
            </a:r>
            <a:r>
              <a:rPr lang="en-US" sz="2400" u="none" strike="noStrike" cap="none" dirty="0" err="1">
                <a:solidFill>
                  <a:srgbClr val="FFFFFF"/>
                </a:solidFill>
                <a:latin typeface="Arial" charset="0"/>
                <a:ea typeface="Arial" charset="0"/>
                <a:cs typeface="Arial" charset="0"/>
                <a:sym typeface="Cabin"/>
              </a:rPr>
              <a:t>creación</a:t>
            </a:r>
            <a:r>
              <a:rPr lang="en-US" sz="2400" u="none" strike="noStrike" cap="none" dirty="0">
                <a:solidFill>
                  <a:srgbClr val="FFFFFF"/>
                </a:solidFill>
                <a:latin typeface="Arial" charset="0"/>
                <a:ea typeface="Arial" charset="0"/>
                <a:cs typeface="Arial" charset="0"/>
                <a:sym typeface="Cabin"/>
              </a:rPr>
              <a:t> </a:t>
            </a:r>
            <a:r>
              <a:rPr lang="en" sz="2400" u="none" strike="noStrike" cap="none" dirty="0">
                <a:solidFill>
                  <a:srgbClr val="FFFFFF"/>
                </a:solidFill>
                <a:latin typeface="Arial" charset="0"/>
                <a:ea typeface="Arial" charset="0"/>
                <a:cs typeface="Arial" charset="0"/>
                <a:sym typeface="Cabin"/>
              </a:rPr>
              <a:t>(constructor)</a:t>
            </a:r>
          </a:p>
          <a:p>
            <a:pPr marL="533400" marR="0" lvl="1" indent="0" algn="l" rtl="0">
              <a:lnSpc>
                <a:spcPct val="100000"/>
              </a:lnSpc>
              <a:spcBef>
                <a:spcPts val="1400"/>
              </a:spcBef>
              <a:spcAft>
                <a:spcPts val="0"/>
              </a:spcAft>
              <a:buClr>
                <a:srgbClr val="FFFFFF"/>
              </a:buClr>
              <a:buSzPct val="100000"/>
              <a:buNone/>
            </a:pPr>
            <a:r>
              <a:rPr lang="en-US" sz="2400" u="none" strike="noStrike" cap="none" dirty="0">
                <a:solidFill>
                  <a:srgbClr val="FFFFFF"/>
                </a:solidFill>
                <a:latin typeface="Arial" charset="0"/>
                <a:ea typeface="Arial" charset="0"/>
                <a:cs typeface="Arial" charset="0"/>
                <a:sym typeface="Cabin"/>
              </a:rPr>
              <a:t>-  </a:t>
            </a:r>
            <a:r>
              <a:rPr lang="en" sz="2400" u="none" strike="noStrike" cap="none" dirty="0">
                <a:solidFill>
                  <a:srgbClr val="FFFFFF"/>
                </a:solidFill>
                <a:latin typeface="Arial" charset="0"/>
                <a:ea typeface="Arial" charset="0"/>
                <a:cs typeface="Arial" charset="0"/>
                <a:sym typeface="Cabin"/>
              </a:rPr>
              <a:t>Al momento de la destrucción (destructor)</a:t>
            </a:r>
          </a:p>
          <a:p>
            <a:pPr marL="457200" marR="0" lvl="0" indent="-381000" algn="l" rtl="0">
              <a:lnSpc>
                <a:spcPct val="100000"/>
              </a:lnSpc>
              <a:spcBef>
                <a:spcPts val="1400"/>
              </a:spcBef>
              <a:spcAft>
                <a:spcPts val="0"/>
              </a:spcAft>
              <a:buClr>
                <a:srgbClr val="FFFFFF"/>
              </a:buClr>
              <a:buSzPct val="100000"/>
              <a:buFont typeface="Cabin"/>
            </a:pPr>
            <a:r>
              <a:rPr lang="en" sz="2400" dirty="0">
                <a:solidFill>
                  <a:srgbClr val="FFFFFF"/>
                </a:solidFill>
                <a:sym typeface="Cabin"/>
              </a:rPr>
              <a:t>Los constructores son muy utilizados</a:t>
            </a:r>
            <a:r>
              <a:rPr lang="en" sz="2400" u="none" strike="noStrike" cap="none" dirty="0">
                <a:solidFill>
                  <a:srgbClr val="FFFFFF"/>
                </a:solidFill>
                <a:sym typeface="Cabin"/>
              </a:rPr>
              <a:t> </a:t>
            </a:r>
          </a:p>
          <a:p>
            <a:pPr marL="457200" marR="0" lvl="0" indent="-381000" algn="l" rtl="0">
              <a:lnSpc>
                <a:spcPct val="100000"/>
              </a:lnSpc>
              <a:spcBef>
                <a:spcPts val="1400"/>
              </a:spcBef>
              <a:spcAft>
                <a:spcPts val="0"/>
              </a:spcAft>
              <a:buClr>
                <a:srgbClr val="FFFFFF"/>
              </a:buClr>
              <a:buSzPct val="100000"/>
              <a:buFont typeface="Cabin"/>
            </a:pPr>
            <a:r>
              <a:rPr lang="en" sz="2400" u="none" strike="noStrike" cap="none" dirty="0">
                <a:solidFill>
                  <a:srgbClr val="FFFFFF"/>
                </a:solidFill>
                <a:sym typeface="Cabin"/>
              </a:rPr>
              <a:t>Los destructores son raramente utilizados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700" u="none" strike="noStrike" cap="none">
                <a:solidFill>
                  <a:srgbClr val="FFD966"/>
                </a:solidFill>
                <a:sym typeface="Cabin"/>
              </a:rPr>
              <a:t>Constructor</a:t>
            </a:r>
          </a:p>
        </p:txBody>
      </p:sp>
      <p:sp>
        <p:nvSpPr>
          <p:cNvPr id="432" name="Shape 432"/>
          <p:cNvSpPr txBox="1">
            <a:spLocks noGrp="1"/>
          </p:cNvSpPr>
          <p:nvPr>
            <p:ph idx="1"/>
          </p:nvPr>
        </p:nvSpPr>
        <p:spPr>
          <a:xfrm>
            <a:off x="650081" y="1648019"/>
            <a:ext cx="7836750" cy="3024049"/>
          </a:xfrm>
          <a:prstGeom prst="rect">
            <a:avLst/>
          </a:prstGeom>
          <a:noFill/>
          <a:ln>
            <a:noFill/>
          </a:ln>
        </p:spPr>
        <p:txBody>
          <a:bodyPr lIns="21050" tIns="21050" rIns="21050" bIns="21050" anchor="t" anchorCtr="0">
            <a:noAutofit/>
          </a:bodyPr>
          <a:lstStyle/>
          <a:p>
            <a:pPr marL="317500" marR="0" lvl="0" indent="0" algn="l" rtl="0">
              <a:lnSpc>
                <a:spcPct val="100000"/>
              </a:lnSpc>
              <a:spcBef>
                <a:spcPts val="0"/>
              </a:spcBef>
              <a:spcAft>
                <a:spcPts val="0"/>
              </a:spcAft>
              <a:buClr>
                <a:srgbClr val="FFFFFF"/>
              </a:buClr>
              <a:buSzPct val="173913"/>
              <a:buNone/>
            </a:pPr>
            <a:r>
              <a:rPr lang="en" sz="2300" u="none" strike="noStrike" cap="none" dirty="0">
                <a:solidFill>
                  <a:srgbClr val="FFFFFF"/>
                </a:solidFill>
                <a:sym typeface="Cabin"/>
              </a:rPr>
              <a:t>El propósito principal de un constructor es configurar algunas variables de instancia para tener los valores iniciales apropiados cuando el objeto es creado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064" y="497376"/>
            <a:ext cx="5871106" cy="4147360"/>
          </a:xfrm>
          <a:prstGeom prst="rect">
            <a:avLst/>
          </a:prstGeom>
        </p:spPr>
      </p:pic>
      <p:sp>
        <p:nvSpPr>
          <p:cNvPr id="6" name="Rectangle 5"/>
          <p:cNvSpPr/>
          <p:nvPr/>
        </p:nvSpPr>
        <p:spPr>
          <a:xfrm>
            <a:off x="2497029" y="4759748"/>
            <a:ext cx="4301177" cy="307777"/>
          </a:xfrm>
          <a:prstGeom prst="rect">
            <a:avLst/>
          </a:prstGeom>
        </p:spPr>
        <p:txBody>
          <a:bodyPr wrap="none">
            <a:spAutoFit/>
          </a:bodyPr>
          <a:lstStyle/>
          <a:p>
            <a:r>
              <a:rPr lang="en-US" dirty="0">
                <a:solidFill>
                  <a:srgbClr val="FFFF00"/>
                </a:solidFill>
              </a:rPr>
              <a:t>https://</a:t>
            </a:r>
            <a:r>
              <a:rPr lang="en-US" dirty="0" err="1">
                <a:solidFill>
                  <a:srgbClr val="FFFF00"/>
                </a:solidFill>
              </a:rPr>
              <a:t>docs.python.org</a:t>
            </a:r>
            <a:r>
              <a:rPr lang="en-US" dirty="0">
                <a:solidFill>
                  <a:srgbClr val="FFFF00"/>
                </a:solidFill>
              </a:rPr>
              <a:t>/3/tutorial/</a:t>
            </a:r>
            <a:r>
              <a:rPr lang="en-US" dirty="0" err="1">
                <a:solidFill>
                  <a:srgbClr val="FFFF00"/>
                </a:solidFill>
              </a:rPr>
              <a:t>datastructures.html</a:t>
            </a:r>
            <a:endParaRPr lang="en-US"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p:nvPr/>
        </p:nvSpPr>
        <p:spPr>
          <a:xfrm>
            <a:off x="713014" y="452582"/>
            <a:ext cx="4071422" cy="4355016"/>
          </a:xfrm>
          <a:prstGeom prst="rect">
            <a:avLst/>
          </a:prstGeom>
          <a:noFill/>
          <a:ln>
            <a:noFill/>
          </a:ln>
        </p:spPr>
        <p:txBody>
          <a:bodyPr lIns="21050" tIns="21050" rIns="21050" bIns="21050" anchor="ctr" anchorCtr="0">
            <a:noAutofit/>
          </a:bodyPr>
          <a:lstStyle/>
          <a:p>
            <a:r>
              <a:rPr lang="en-US" dirty="0">
                <a:solidFill>
                  <a:schemeClr val="bg1"/>
                </a:solidFill>
                <a:latin typeface="Courier" charset="0"/>
                <a:ea typeface="Courier" charset="0"/>
                <a:cs typeface="Courier" charset="0"/>
              </a:rPr>
              <a:t>class </a:t>
            </a:r>
            <a:r>
              <a:rPr lang="en-US" dirty="0" err="1">
                <a:solidFill>
                  <a:schemeClr val="bg1"/>
                </a:solidFill>
                <a:latin typeface="Courier" charset="0"/>
                <a:ea typeface="Courier" charset="0"/>
                <a:cs typeface="Courier" charset="0"/>
              </a:rPr>
              <a:t>GrupoAnimal</a:t>
            </a:r>
            <a:r>
              <a:rPr lang="en-US" dirty="0">
                <a:solidFill>
                  <a:schemeClr val="bg1"/>
                </a:solidFill>
                <a:latin typeface="Courier" charset="0"/>
                <a:ea typeface="Courier" charset="0"/>
                <a:cs typeface="Courier" charset="0"/>
              </a:rPr>
              <a:t>:</a:t>
            </a:r>
          </a:p>
          <a:p>
            <a:r>
              <a:rPr lang="de-DE" dirty="0">
                <a:solidFill>
                  <a:schemeClr val="bg1"/>
                </a:solidFill>
                <a:latin typeface="Courier" charset="0"/>
                <a:ea typeface="Courier" charset="0"/>
                <a:cs typeface="Courier" charset="0"/>
              </a:rPr>
              <a:t>   x = 0</a:t>
            </a:r>
          </a:p>
          <a:p>
            <a:endParaRPr lang="de-DE" dirty="0">
              <a:solidFill>
                <a:schemeClr val="bg1"/>
              </a:solidFill>
              <a:latin typeface="Courier" charset="0"/>
              <a:ea typeface="Courier" charset="0"/>
              <a:cs typeface="Courier" charset="0"/>
            </a:endParaRPr>
          </a:p>
          <a:p>
            <a:r>
              <a:rPr lang="en-US" dirty="0">
                <a:solidFill>
                  <a:schemeClr val="bg1"/>
                </a:solidFill>
                <a:latin typeface="Courier" charset="0"/>
                <a:ea typeface="Courier" charset="0"/>
                <a:cs typeface="Courier" charset="0"/>
              </a:rPr>
              <a:t>   </a:t>
            </a:r>
            <a:r>
              <a:rPr lang="en-US" dirty="0" err="1">
                <a:solidFill>
                  <a:schemeClr val="bg1"/>
                </a:solidFill>
                <a:latin typeface="Courier" charset="0"/>
                <a:ea typeface="Courier" charset="0"/>
                <a:cs typeface="Courier" charset="0"/>
              </a:rPr>
              <a:t>def</a:t>
            </a:r>
            <a:r>
              <a:rPr lang="en-US" dirty="0">
                <a:solidFill>
                  <a:schemeClr val="bg1"/>
                </a:solidFill>
                <a:latin typeface="Courier" charset="0"/>
                <a:ea typeface="Courier" charset="0"/>
                <a:cs typeface="Courier" charset="0"/>
              </a:rPr>
              <a:t> __</a:t>
            </a:r>
            <a:r>
              <a:rPr lang="en-US" dirty="0" err="1">
                <a:solidFill>
                  <a:schemeClr val="bg1"/>
                </a:solidFill>
                <a:latin typeface="Courier" charset="0"/>
                <a:ea typeface="Courier" charset="0"/>
                <a:cs typeface="Courier" charset="0"/>
              </a:rPr>
              <a:t>init</a:t>
            </a:r>
            <a:r>
              <a:rPr lang="en-US" dirty="0">
                <a:solidFill>
                  <a:schemeClr val="bg1"/>
                </a:solidFill>
                <a:latin typeface="Courier" charset="0"/>
                <a:ea typeface="Courier" charset="0"/>
                <a:cs typeface="Courier" charset="0"/>
              </a:rPr>
              <a:t>__(self):</a:t>
            </a:r>
          </a:p>
          <a:p>
            <a:r>
              <a:rPr lang="en-US" dirty="0">
                <a:solidFill>
                  <a:srgbClr val="FF40FF"/>
                </a:solidFill>
                <a:latin typeface="Courier" charset="0"/>
                <a:ea typeface="Courier" charset="0"/>
                <a:cs typeface="Courier" charset="0"/>
              </a:rPr>
              <a:t>     print('</a:t>
            </a:r>
            <a:r>
              <a:rPr lang="en-US" dirty="0" err="1">
                <a:solidFill>
                  <a:srgbClr val="FF40FF"/>
                </a:solidFill>
                <a:latin typeface="Courier" charset="0"/>
                <a:ea typeface="Courier" charset="0"/>
                <a:cs typeface="Courier" charset="0"/>
              </a:rPr>
              <a:t>Estoy</a:t>
            </a:r>
            <a:r>
              <a:rPr lang="en-US" dirty="0">
                <a:solidFill>
                  <a:srgbClr val="FF40FF"/>
                </a:solidFill>
                <a:latin typeface="Courier" charset="0"/>
                <a:ea typeface="Courier" charset="0"/>
                <a:cs typeface="Courier" charset="0"/>
              </a:rPr>
              <a:t> </a:t>
            </a:r>
            <a:r>
              <a:rPr lang="en-US" dirty="0" err="1">
                <a:solidFill>
                  <a:srgbClr val="FF40FF"/>
                </a:solidFill>
                <a:latin typeface="Courier" charset="0"/>
                <a:ea typeface="Courier" charset="0"/>
                <a:cs typeface="Courier" charset="0"/>
              </a:rPr>
              <a:t>construido</a:t>
            </a:r>
            <a:r>
              <a:rPr lang="en-US" dirty="0">
                <a:solidFill>
                  <a:srgbClr val="FF40FF"/>
                </a:solidFill>
                <a:latin typeface="Courier" charset="0"/>
                <a:ea typeface="Courier" charset="0"/>
                <a:cs typeface="Courier" charset="0"/>
              </a:rPr>
              <a:t>')</a:t>
            </a:r>
          </a:p>
          <a:p>
            <a:endParaRPr lang="en-US" dirty="0">
              <a:solidFill>
                <a:schemeClr val="bg1"/>
              </a:solidFill>
              <a:latin typeface="Courier" charset="0"/>
              <a:ea typeface="Courier" charset="0"/>
              <a:cs typeface="Courier" charset="0"/>
            </a:endParaRPr>
          </a:p>
          <a:p>
            <a:r>
              <a:rPr lang="en-US" dirty="0">
                <a:solidFill>
                  <a:schemeClr val="bg1"/>
                </a:solidFill>
                <a:latin typeface="Courier" charset="0"/>
                <a:ea typeface="Courier" charset="0"/>
                <a:cs typeface="Courier" charset="0"/>
              </a:rPr>
              <a:t>   def </a:t>
            </a:r>
            <a:r>
              <a:rPr lang="en-US" dirty="0" err="1">
                <a:solidFill>
                  <a:schemeClr val="bg1"/>
                </a:solidFill>
                <a:latin typeface="Courier" charset="0"/>
                <a:ea typeface="Courier" charset="0"/>
                <a:cs typeface="Courier" charset="0"/>
              </a:rPr>
              <a:t>grupo</a:t>
            </a:r>
            <a:r>
              <a:rPr lang="en-US" dirty="0">
                <a:solidFill>
                  <a:schemeClr val="bg1"/>
                </a:solidFill>
                <a:latin typeface="Courier" charset="0"/>
                <a:ea typeface="Courier" charset="0"/>
                <a:cs typeface="Courier" charset="0"/>
              </a:rPr>
              <a:t>(self) :</a:t>
            </a:r>
          </a:p>
          <a:p>
            <a:r>
              <a:rPr lang="it-IT" dirty="0">
                <a:solidFill>
                  <a:schemeClr val="bg1"/>
                </a:solidFill>
                <a:latin typeface="Courier" charset="0"/>
                <a:ea typeface="Courier" charset="0"/>
                <a:cs typeface="Courier" charset="0"/>
              </a:rPr>
              <a:t>     </a:t>
            </a:r>
            <a:r>
              <a:rPr lang="it-IT" dirty="0" err="1">
                <a:solidFill>
                  <a:schemeClr val="bg1"/>
                </a:solidFill>
                <a:latin typeface="Courier" charset="0"/>
                <a:ea typeface="Courier" charset="0"/>
                <a:cs typeface="Courier" charset="0"/>
              </a:rPr>
              <a:t>self.x</a:t>
            </a:r>
            <a:r>
              <a:rPr lang="it-IT" dirty="0">
                <a:solidFill>
                  <a:schemeClr val="bg1"/>
                </a:solidFill>
                <a:latin typeface="Courier" charset="0"/>
                <a:ea typeface="Courier" charset="0"/>
                <a:cs typeface="Courier" charset="0"/>
              </a:rPr>
              <a:t> = </a:t>
            </a:r>
            <a:r>
              <a:rPr lang="it-IT" dirty="0" err="1">
                <a:solidFill>
                  <a:schemeClr val="bg1"/>
                </a:solidFill>
                <a:latin typeface="Courier" charset="0"/>
                <a:ea typeface="Courier" charset="0"/>
                <a:cs typeface="Courier" charset="0"/>
              </a:rPr>
              <a:t>self.x</a:t>
            </a:r>
            <a:r>
              <a:rPr lang="it-IT" dirty="0">
                <a:solidFill>
                  <a:schemeClr val="bg1"/>
                </a:solidFill>
                <a:latin typeface="Courier" charset="0"/>
                <a:ea typeface="Courier" charset="0"/>
                <a:cs typeface="Courier" charset="0"/>
              </a:rPr>
              <a:t> + 1</a:t>
            </a:r>
          </a:p>
          <a:p>
            <a:r>
              <a:rPr lang="it-IT" dirty="0">
                <a:solidFill>
                  <a:srgbClr val="FFFF00"/>
                </a:solidFill>
                <a:latin typeface="Courier" charset="0"/>
                <a:ea typeface="Courier" charset="0"/>
                <a:cs typeface="Courier" charset="0"/>
              </a:rPr>
              <a:t>     </a:t>
            </a:r>
            <a:r>
              <a:rPr lang="es-ES" dirty="0" err="1">
                <a:solidFill>
                  <a:srgbClr val="FFFF00"/>
                </a:solidFill>
                <a:latin typeface="Courier" charset="0"/>
                <a:ea typeface="Courier" charset="0"/>
                <a:cs typeface="Courier" charset="0"/>
              </a:rPr>
              <a:t>print</a:t>
            </a:r>
            <a:r>
              <a:rPr lang="es-ES" dirty="0">
                <a:solidFill>
                  <a:srgbClr val="FFFF00"/>
                </a:solidFill>
                <a:latin typeface="Courier" charset="0"/>
                <a:ea typeface="Courier" charset="0"/>
                <a:cs typeface="Courier" charset="0"/>
              </a:rPr>
              <a:t>('Hasta ahora',</a:t>
            </a:r>
            <a:r>
              <a:rPr lang="es-ES" dirty="0" err="1">
                <a:solidFill>
                  <a:srgbClr val="FFFF00"/>
                </a:solidFill>
                <a:latin typeface="Courier" charset="0"/>
                <a:ea typeface="Courier" charset="0"/>
                <a:cs typeface="Courier" charset="0"/>
              </a:rPr>
              <a:t>self.x</a:t>
            </a:r>
            <a:r>
              <a:rPr lang="es-ES" dirty="0">
                <a:solidFill>
                  <a:srgbClr val="FFFF00"/>
                </a:solidFill>
                <a:latin typeface="Courier" charset="0"/>
                <a:ea typeface="Courier" charset="0"/>
                <a:cs typeface="Courier" charset="0"/>
              </a:rPr>
              <a:t>)</a:t>
            </a:r>
          </a:p>
          <a:p>
            <a:endParaRPr lang="it-IT" dirty="0">
              <a:solidFill>
                <a:schemeClr val="bg1"/>
              </a:solidFill>
              <a:latin typeface="Courier" charset="0"/>
              <a:ea typeface="Courier" charset="0"/>
              <a:cs typeface="Courier" charset="0"/>
            </a:endParaRPr>
          </a:p>
          <a:p>
            <a:r>
              <a:rPr lang="en-US" dirty="0">
                <a:solidFill>
                  <a:schemeClr val="bg1"/>
                </a:solidFill>
                <a:latin typeface="Courier" charset="0"/>
                <a:ea typeface="Courier" charset="0"/>
                <a:cs typeface="Courier" charset="0"/>
              </a:rPr>
              <a:t>   </a:t>
            </a:r>
            <a:r>
              <a:rPr lang="en-US" dirty="0" err="1">
                <a:solidFill>
                  <a:schemeClr val="bg1"/>
                </a:solidFill>
                <a:latin typeface="Courier" charset="0"/>
                <a:ea typeface="Courier" charset="0"/>
                <a:cs typeface="Courier" charset="0"/>
              </a:rPr>
              <a:t>def</a:t>
            </a:r>
            <a:r>
              <a:rPr lang="en-US" dirty="0">
                <a:solidFill>
                  <a:schemeClr val="bg1"/>
                </a:solidFill>
                <a:latin typeface="Courier" charset="0"/>
                <a:ea typeface="Courier" charset="0"/>
                <a:cs typeface="Courier" charset="0"/>
              </a:rPr>
              <a:t> __del__(self):</a:t>
            </a:r>
          </a:p>
          <a:p>
            <a:r>
              <a:rPr lang="en-US" dirty="0">
                <a:solidFill>
                  <a:srgbClr val="00FA00"/>
                </a:solidFill>
                <a:latin typeface="Courier" charset="0"/>
                <a:ea typeface="Courier" charset="0"/>
                <a:cs typeface="Courier" charset="0"/>
              </a:rPr>
              <a:t>     </a:t>
            </a:r>
            <a:r>
              <a:rPr lang="es-ES" dirty="0" err="1">
                <a:solidFill>
                  <a:srgbClr val="00FA00"/>
                </a:solidFill>
                <a:latin typeface="Courier" charset="0"/>
                <a:ea typeface="Courier" charset="0"/>
                <a:cs typeface="Courier" charset="0"/>
              </a:rPr>
              <a:t>print</a:t>
            </a:r>
            <a:r>
              <a:rPr lang="es-ES" dirty="0">
                <a:solidFill>
                  <a:srgbClr val="00FA00"/>
                </a:solidFill>
                <a:latin typeface="Courier" charset="0"/>
                <a:ea typeface="Courier" charset="0"/>
                <a:cs typeface="Courier" charset="0"/>
              </a:rPr>
              <a:t>('Estoy destruido', </a:t>
            </a:r>
            <a:r>
              <a:rPr lang="es-ES" dirty="0" err="1">
                <a:solidFill>
                  <a:srgbClr val="00FA00"/>
                </a:solidFill>
                <a:latin typeface="Courier" charset="0"/>
                <a:ea typeface="Courier" charset="0"/>
                <a:cs typeface="Courier" charset="0"/>
              </a:rPr>
              <a:t>self.x</a:t>
            </a:r>
            <a:r>
              <a:rPr lang="es-ES" dirty="0">
                <a:solidFill>
                  <a:srgbClr val="00FA00"/>
                </a:solidFill>
                <a:latin typeface="Courier" charset="0"/>
                <a:ea typeface="Courier" charset="0"/>
                <a:cs typeface="Courier" charset="0"/>
              </a:rPr>
              <a:t>)</a:t>
            </a:r>
            <a:endParaRPr lang="en-US" dirty="0">
              <a:solidFill>
                <a:srgbClr val="00FA00"/>
              </a:solidFill>
              <a:latin typeface="Courier" charset="0"/>
              <a:ea typeface="Courier" charset="0"/>
              <a:cs typeface="Courier" charset="0"/>
            </a:endParaRPr>
          </a:p>
          <a:p>
            <a:endParaRPr lang="en-US" dirty="0">
              <a:solidFill>
                <a:schemeClr val="bg1"/>
              </a:solidFill>
              <a:latin typeface="Courier" charset="0"/>
              <a:ea typeface="Courier" charset="0"/>
              <a:cs typeface="Courier" charset="0"/>
            </a:endParaRPr>
          </a:p>
          <a:p>
            <a:r>
              <a:rPr lang="en-US" dirty="0">
                <a:solidFill>
                  <a:schemeClr val="bg1"/>
                </a:solidFill>
                <a:latin typeface="Courier" charset="0"/>
                <a:ea typeface="Courier" charset="0"/>
                <a:cs typeface="Courier" charset="0"/>
              </a:rPr>
              <a:t>an = </a:t>
            </a:r>
            <a:r>
              <a:rPr lang="en-US" dirty="0" err="1">
                <a:solidFill>
                  <a:schemeClr val="bg1"/>
                </a:solidFill>
                <a:latin typeface="Courier" charset="0"/>
                <a:ea typeface="Courier" charset="0"/>
                <a:cs typeface="Courier" charset="0"/>
              </a:rPr>
              <a:t>GrupoAnimal</a:t>
            </a:r>
            <a:r>
              <a:rPr lang="en-US" dirty="0">
                <a:solidFill>
                  <a:schemeClr val="bg1"/>
                </a:solidFill>
                <a:latin typeface="Courier" charset="0"/>
                <a:ea typeface="Courier" charset="0"/>
                <a:cs typeface="Courier" charset="0"/>
              </a:rPr>
              <a:t>()</a:t>
            </a:r>
          </a:p>
          <a:p>
            <a:r>
              <a:rPr lang="en-US" dirty="0" err="1">
                <a:solidFill>
                  <a:schemeClr val="bg1"/>
                </a:solidFill>
                <a:latin typeface="Courier" charset="0"/>
                <a:ea typeface="Courier" charset="0"/>
                <a:cs typeface="Courier" charset="0"/>
              </a:rPr>
              <a:t>an.grupo</a:t>
            </a:r>
            <a:r>
              <a:rPr lang="en-US" dirty="0">
                <a:solidFill>
                  <a:schemeClr val="bg1"/>
                </a:solidFill>
                <a:latin typeface="Courier" charset="0"/>
                <a:ea typeface="Courier" charset="0"/>
                <a:cs typeface="Courier" charset="0"/>
              </a:rPr>
              <a:t>()</a:t>
            </a:r>
          </a:p>
          <a:p>
            <a:r>
              <a:rPr lang="en-US" dirty="0" err="1">
                <a:solidFill>
                  <a:schemeClr val="bg1"/>
                </a:solidFill>
                <a:latin typeface="Courier" charset="0"/>
                <a:ea typeface="Courier" charset="0"/>
                <a:cs typeface="Courier" charset="0"/>
              </a:rPr>
              <a:t>an.grupo</a:t>
            </a:r>
            <a:r>
              <a:rPr lang="en-US" dirty="0">
                <a:solidFill>
                  <a:schemeClr val="bg1"/>
                </a:solidFill>
                <a:latin typeface="Courier" charset="0"/>
                <a:ea typeface="Courier" charset="0"/>
                <a:cs typeface="Courier" charset="0"/>
              </a:rPr>
              <a:t>()</a:t>
            </a:r>
          </a:p>
          <a:p>
            <a:r>
              <a:rPr lang="is-IS" dirty="0">
                <a:solidFill>
                  <a:srgbClr val="FF9300"/>
                </a:solidFill>
                <a:latin typeface="Courier" charset="0"/>
                <a:ea typeface="Courier" charset="0"/>
                <a:cs typeface="Courier" charset="0"/>
              </a:rPr>
              <a:t>an = 42</a:t>
            </a:r>
          </a:p>
          <a:p>
            <a:r>
              <a:rPr lang="en-US" dirty="0">
                <a:solidFill>
                  <a:srgbClr val="FF9300"/>
                </a:solidFill>
                <a:latin typeface="Courier" charset="0"/>
                <a:ea typeface="Courier" charset="0"/>
                <a:cs typeface="Courier" charset="0"/>
              </a:rPr>
              <a:t>print('an </a:t>
            </a:r>
            <a:r>
              <a:rPr lang="en-US" dirty="0" err="1">
                <a:solidFill>
                  <a:srgbClr val="FF9300"/>
                </a:solidFill>
                <a:latin typeface="Courier" charset="0"/>
                <a:ea typeface="Courier" charset="0"/>
                <a:cs typeface="Courier" charset="0"/>
              </a:rPr>
              <a:t>contiene</a:t>
            </a:r>
            <a:r>
              <a:rPr lang="en-US" dirty="0">
                <a:solidFill>
                  <a:srgbClr val="FF9300"/>
                </a:solidFill>
                <a:latin typeface="Courier" charset="0"/>
                <a:ea typeface="Courier" charset="0"/>
                <a:cs typeface="Courier" charset="0"/>
              </a:rPr>
              <a:t>',an)</a:t>
            </a:r>
            <a:endParaRPr lang="en" u="none" strike="noStrike" cap="none" dirty="0">
              <a:solidFill>
                <a:srgbClr val="FF9300"/>
              </a:solidFill>
              <a:latin typeface="Courier" charset="0"/>
              <a:ea typeface="Courier" charset="0"/>
              <a:cs typeface="Courier" charset="0"/>
              <a:sym typeface="Courier New"/>
            </a:endParaRPr>
          </a:p>
        </p:txBody>
      </p:sp>
      <p:sp>
        <p:nvSpPr>
          <p:cNvPr id="438" name="Shape 438"/>
          <p:cNvSpPr/>
          <p:nvPr/>
        </p:nvSpPr>
        <p:spPr>
          <a:xfrm>
            <a:off x="5497780" y="797344"/>
            <a:ext cx="2541261" cy="2233748"/>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Font typeface="Cabin"/>
              <a:buNone/>
            </a:pPr>
            <a:r>
              <a:rPr lang="en" sz="1600" u="none" strike="noStrike" cap="none" dirty="0">
                <a:solidFill>
                  <a:schemeClr val="bg1"/>
                </a:solidFill>
                <a:latin typeface="Courier" charset="0"/>
                <a:ea typeface="Courier" charset="0"/>
                <a:cs typeface="Courier" charset="0"/>
                <a:sym typeface="Courier New"/>
              </a:rPr>
              <a:t>$ python party</a:t>
            </a:r>
            <a:r>
              <a:rPr lang="en-US" sz="1600" u="none" strike="noStrike" cap="none" dirty="0">
                <a:solidFill>
                  <a:schemeClr val="bg1"/>
                </a:solidFill>
                <a:latin typeface="Courier" charset="0"/>
                <a:ea typeface="Courier" charset="0"/>
                <a:cs typeface="Courier" charset="0"/>
                <a:sym typeface="Courier New"/>
              </a:rPr>
              <a:t>4</a:t>
            </a:r>
            <a:r>
              <a:rPr lang="en" sz="1600" u="none" strike="noStrike" cap="none" dirty="0">
                <a:solidFill>
                  <a:schemeClr val="bg1"/>
                </a:solidFill>
                <a:latin typeface="Courier" charset="0"/>
                <a:ea typeface="Courier" charset="0"/>
                <a:cs typeface="Courier" charset="0"/>
                <a:sym typeface="Courier New"/>
              </a:rPr>
              <a:t>.</a:t>
            </a:r>
            <a:r>
              <a:rPr lang="en" sz="1600" u="none" strike="noStrike" cap="none" dirty="0" err="1">
                <a:solidFill>
                  <a:schemeClr val="bg1"/>
                </a:solidFill>
                <a:latin typeface="Courier" charset="0"/>
                <a:ea typeface="Courier" charset="0"/>
                <a:cs typeface="Courier" charset="0"/>
                <a:sym typeface="Courier New"/>
              </a:rPr>
              <a:t>py</a:t>
            </a:r>
            <a:r>
              <a:rPr lang="en" sz="1600" u="none" strike="noStrike" cap="none" dirty="0">
                <a:solidFill>
                  <a:schemeClr val="bg1"/>
                </a:solidFill>
                <a:latin typeface="Courier" charset="0"/>
                <a:ea typeface="Courier" charset="0"/>
                <a:cs typeface="Courier" charset="0"/>
                <a:sym typeface="Courier New"/>
              </a:rPr>
              <a:t> </a:t>
            </a:r>
          </a:p>
          <a:p>
            <a:r>
              <a:rPr lang="en-US" sz="1600" dirty="0" err="1">
                <a:solidFill>
                  <a:srgbClr val="FF40FF"/>
                </a:solidFill>
                <a:latin typeface="Courier" charset="0"/>
                <a:ea typeface="Courier" charset="0"/>
                <a:cs typeface="Courier" charset="0"/>
              </a:rPr>
              <a:t>Estoy</a:t>
            </a:r>
            <a:r>
              <a:rPr lang="en-US" sz="1600" dirty="0">
                <a:solidFill>
                  <a:srgbClr val="FF40FF"/>
                </a:solidFill>
                <a:latin typeface="Courier" charset="0"/>
                <a:ea typeface="Courier" charset="0"/>
                <a:cs typeface="Courier" charset="0"/>
              </a:rPr>
              <a:t> </a:t>
            </a:r>
            <a:r>
              <a:rPr lang="en-US" sz="1600" dirty="0" err="1">
                <a:solidFill>
                  <a:srgbClr val="FF40FF"/>
                </a:solidFill>
                <a:latin typeface="Courier" charset="0"/>
                <a:ea typeface="Courier" charset="0"/>
                <a:cs typeface="Courier" charset="0"/>
              </a:rPr>
              <a:t>construido</a:t>
            </a:r>
            <a:endParaRPr lang="en-US" sz="1600" dirty="0">
              <a:solidFill>
                <a:srgbClr val="FF40FF"/>
              </a:solidFill>
              <a:latin typeface="Courier" charset="0"/>
              <a:ea typeface="Courier" charset="0"/>
              <a:cs typeface="Courier" charset="0"/>
            </a:endParaRPr>
          </a:p>
          <a:p>
            <a:r>
              <a:rPr lang="en-US" sz="1600" dirty="0">
                <a:solidFill>
                  <a:srgbClr val="FFFF00"/>
                </a:solidFill>
                <a:latin typeface="Courier" charset="0"/>
                <a:ea typeface="Courier" charset="0"/>
                <a:cs typeface="Courier" charset="0"/>
              </a:rPr>
              <a:t>Hasta </a:t>
            </a:r>
            <a:r>
              <a:rPr lang="en-US" sz="1600" dirty="0" err="1">
                <a:solidFill>
                  <a:srgbClr val="FFFF00"/>
                </a:solidFill>
                <a:latin typeface="Courier" charset="0"/>
                <a:ea typeface="Courier" charset="0"/>
                <a:cs typeface="Courier" charset="0"/>
              </a:rPr>
              <a:t>ahora</a:t>
            </a:r>
            <a:r>
              <a:rPr lang="en-US" sz="1600" dirty="0">
                <a:solidFill>
                  <a:srgbClr val="FFFF00"/>
                </a:solidFill>
                <a:latin typeface="Courier" charset="0"/>
                <a:ea typeface="Courier" charset="0"/>
                <a:cs typeface="Courier" charset="0"/>
              </a:rPr>
              <a:t> 1</a:t>
            </a:r>
          </a:p>
          <a:p>
            <a:r>
              <a:rPr lang="en-US" sz="1600" dirty="0">
                <a:solidFill>
                  <a:srgbClr val="FFFF00"/>
                </a:solidFill>
                <a:latin typeface="Courier" charset="0"/>
                <a:ea typeface="Courier" charset="0"/>
                <a:cs typeface="Courier" charset="0"/>
              </a:rPr>
              <a:t>Hasta </a:t>
            </a:r>
            <a:r>
              <a:rPr lang="en-US" sz="1600" dirty="0" err="1">
                <a:solidFill>
                  <a:srgbClr val="FFFF00"/>
                </a:solidFill>
                <a:latin typeface="Courier" charset="0"/>
                <a:ea typeface="Courier" charset="0"/>
                <a:cs typeface="Courier" charset="0"/>
              </a:rPr>
              <a:t>ahora</a:t>
            </a:r>
            <a:r>
              <a:rPr lang="en-US" sz="1600" dirty="0">
                <a:solidFill>
                  <a:srgbClr val="FFFF00"/>
                </a:solidFill>
                <a:latin typeface="Courier" charset="0"/>
                <a:ea typeface="Courier" charset="0"/>
                <a:cs typeface="Courier" charset="0"/>
              </a:rPr>
              <a:t> 2</a:t>
            </a:r>
          </a:p>
          <a:p>
            <a:r>
              <a:rPr lang="en-US" sz="1600" dirty="0" err="1">
                <a:solidFill>
                  <a:srgbClr val="00FA00"/>
                </a:solidFill>
                <a:latin typeface="Courier" charset="0"/>
                <a:ea typeface="Courier" charset="0"/>
                <a:cs typeface="Courier" charset="0"/>
              </a:rPr>
              <a:t>Estoy</a:t>
            </a:r>
            <a:r>
              <a:rPr lang="en-US" sz="1600" dirty="0">
                <a:solidFill>
                  <a:srgbClr val="00FA00"/>
                </a:solidFill>
                <a:latin typeface="Courier" charset="0"/>
                <a:ea typeface="Courier" charset="0"/>
                <a:cs typeface="Courier" charset="0"/>
              </a:rPr>
              <a:t> </a:t>
            </a:r>
            <a:r>
              <a:rPr lang="en-US" sz="1600" dirty="0" err="1">
                <a:solidFill>
                  <a:srgbClr val="00FA00"/>
                </a:solidFill>
                <a:latin typeface="Courier" charset="0"/>
                <a:ea typeface="Courier" charset="0"/>
                <a:cs typeface="Courier" charset="0"/>
              </a:rPr>
              <a:t>destruido</a:t>
            </a:r>
            <a:r>
              <a:rPr lang="en-US" sz="1600" dirty="0">
                <a:solidFill>
                  <a:srgbClr val="00FA00"/>
                </a:solidFill>
                <a:latin typeface="Courier" charset="0"/>
                <a:ea typeface="Courier" charset="0"/>
                <a:cs typeface="Courier" charset="0"/>
              </a:rPr>
              <a:t> 2</a:t>
            </a:r>
          </a:p>
          <a:p>
            <a:r>
              <a:rPr lang="en-US" sz="1600" dirty="0">
                <a:solidFill>
                  <a:srgbClr val="FF9300"/>
                </a:solidFill>
                <a:latin typeface="Courier" charset="0"/>
                <a:ea typeface="Courier" charset="0"/>
                <a:cs typeface="Courier" charset="0"/>
              </a:rPr>
              <a:t>an </a:t>
            </a:r>
            <a:r>
              <a:rPr lang="en-US" sz="1600" dirty="0" err="1">
                <a:solidFill>
                  <a:srgbClr val="FF9300"/>
                </a:solidFill>
                <a:latin typeface="Courier" charset="0"/>
                <a:ea typeface="Courier" charset="0"/>
                <a:cs typeface="Courier" charset="0"/>
              </a:rPr>
              <a:t>contiene</a:t>
            </a:r>
            <a:r>
              <a:rPr lang="en-US" sz="1600" dirty="0">
                <a:solidFill>
                  <a:srgbClr val="FF9300"/>
                </a:solidFill>
                <a:latin typeface="Courier" charset="0"/>
                <a:ea typeface="Courier" charset="0"/>
                <a:cs typeface="Courier" charset="0"/>
              </a:rPr>
              <a:t> 42</a:t>
            </a:r>
            <a:endParaRPr lang="en" sz="1600" u="none" strike="noStrike" cap="none" dirty="0">
              <a:solidFill>
                <a:srgbClr val="FF9300"/>
              </a:solidFill>
              <a:latin typeface="Courier" charset="0"/>
              <a:ea typeface="Courier" charset="0"/>
              <a:cs typeface="Courier" charset="0"/>
              <a:sym typeface="Courier New"/>
            </a:endParaRPr>
          </a:p>
        </p:txBody>
      </p:sp>
      <p:sp>
        <p:nvSpPr>
          <p:cNvPr id="439" name="Shape 439"/>
          <p:cNvSpPr/>
          <p:nvPr/>
        </p:nvSpPr>
        <p:spPr>
          <a:xfrm>
            <a:off x="5235762" y="3169375"/>
            <a:ext cx="3580261" cy="1411861"/>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B00"/>
              </a:buClr>
              <a:buSzPct val="25000"/>
              <a:buFont typeface="Cabin"/>
              <a:buNone/>
            </a:pPr>
            <a:r>
              <a:rPr lang="en" sz="1800" u="none" strike="noStrike" cap="none" dirty="0">
                <a:solidFill>
                  <a:srgbClr val="FFFB00"/>
                </a:solidFill>
                <a:latin typeface="Arial" charset="0"/>
                <a:ea typeface="Arial" charset="0"/>
                <a:cs typeface="Arial" charset="0"/>
                <a:sym typeface="Cabin"/>
              </a:rPr>
              <a:t>El constructor y el destructor son opcionales. El constructor es típicamente utilizado para configurar variables. El destructor es rara vez utilizado.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650081" y="428625"/>
            <a:ext cx="7406324"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700" u="none" strike="noStrike" cap="none">
                <a:solidFill>
                  <a:srgbClr val="FFD966"/>
                </a:solidFill>
                <a:sym typeface="Cabin"/>
              </a:rPr>
              <a:t>Constructor</a:t>
            </a:r>
          </a:p>
        </p:txBody>
      </p:sp>
      <p:sp>
        <p:nvSpPr>
          <p:cNvPr id="445" name="Shape 445"/>
          <p:cNvSpPr txBox="1">
            <a:spLocks noGrp="1"/>
          </p:cNvSpPr>
          <p:nvPr>
            <p:ph idx="1"/>
          </p:nvPr>
        </p:nvSpPr>
        <p:spPr>
          <a:xfrm>
            <a:off x="650081" y="1665288"/>
            <a:ext cx="7836750" cy="3006780"/>
          </a:xfrm>
          <a:prstGeom prst="rect">
            <a:avLst/>
          </a:prstGeom>
          <a:noFill/>
          <a:ln>
            <a:noFill/>
          </a:ln>
        </p:spPr>
        <p:txBody>
          <a:bodyPr lIns="21050" tIns="21050" rIns="21050" bIns="21050" anchor="t" anchorCtr="0">
            <a:noAutofit/>
          </a:bodyPr>
          <a:lstStyle/>
          <a:p>
            <a:pPr marL="317500" marR="0" lvl="0" indent="0" algn="l" rtl="0">
              <a:lnSpc>
                <a:spcPct val="100000"/>
              </a:lnSpc>
              <a:spcBef>
                <a:spcPts val="0"/>
              </a:spcBef>
              <a:spcAft>
                <a:spcPts val="0"/>
              </a:spcAft>
              <a:buClr>
                <a:srgbClr val="FFFFFF"/>
              </a:buClr>
              <a:buSzPct val="173913"/>
              <a:buNone/>
            </a:pPr>
            <a:r>
              <a:rPr lang="en" sz="2300" dirty="0">
                <a:solidFill>
                  <a:srgbClr val="FFFFFF"/>
                </a:solidFill>
                <a:sym typeface="Cabin"/>
              </a:rPr>
              <a:t>En</a:t>
            </a:r>
            <a:r>
              <a:rPr lang="en" sz="2300" u="none" strike="noStrike" cap="none" dirty="0">
                <a:solidFill>
                  <a:srgbClr val="FFFFFF"/>
                </a:solidFill>
                <a:sym typeface="Cabin"/>
              </a:rPr>
              <a:t> </a:t>
            </a:r>
            <a:r>
              <a:rPr lang="en" sz="2300" dirty="0">
                <a:solidFill>
                  <a:srgbClr val="00FDFF"/>
                </a:solidFill>
                <a:sym typeface="Cabin"/>
              </a:rPr>
              <a:t>programación orientada a objetos</a:t>
            </a:r>
            <a:r>
              <a:rPr lang="en" sz="2300" u="none" strike="noStrike" cap="none" dirty="0">
                <a:solidFill>
                  <a:srgbClr val="FFFFFF"/>
                </a:solidFill>
                <a:sym typeface="Cabin"/>
              </a:rPr>
              <a:t>, </a:t>
            </a:r>
            <a:r>
              <a:rPr lang="en" sz="2300" dirty="0">
                <a:solidFill>
                  <a:srgbClr val="FFFFFF"/>
                </a:solidFill>
                <a:sym typeface="Cabin"/>
              </a:rPr>
              <a:t>un</a:t>
            </a:r>
            <a:r>
              <a:rPr lang="en" sz="2300" u="none" strike="noStrike" cap="none" dirty="0">
                <a:solidFill>
                  <a:srgbClr val="FFFFFF"/>
                </a:solidFill>
                <a:sym typeface="Cabin"/>
              </a:rPr>
              <a:t> </a:t>
            </a:r>
            <a:r>
              <a:rPr lang="en" sz="2300" u="none" strike="noStrike" cap="none" dirty="0">
                <a:solidFill>
                  <a:srgbClr val="FFFF00"/>
                </a:solidFill>
                <a:sym typeface="Cabin"/>
              </a:rPr>
              <a:t>constructor</a:t>
            </a:r>
            <a:r>
              <a:rPr lang="en" sz="2300" u="none" strike="noStrike" cap="none" dirty="0">
                <a:solidFill>
                  <a:srgbClr val="FFFFFF"/>
                </a:solidFill>
                <a:sym typeface="Cabin"/>
              </a:rPr>
              <a:t> en una clase es un bloque especial de sentencias llamado cuando un </a:t>
            </a:r>
            <a:r>
              <a:rPr lang="en" sz="2300" u="none" strike="noStrike" cap="none" dirty="0">
                <a:solidFill>
                  <a:srgbClr val="00FDFF"/>
                </a:solidFill>
                <a:sym typeface="Cabin"/>
              </a:rPr>
              <a:t>objeto es creado</a:t>
            </a:r>
          </a:p>
        </p:txBody>
      </p:sp>
      <p:sp>
        <p:nvSpPr>
          <p:cNvPr id="447" name="Shape 447"/>
          <p:cNvSpPr/>
          <p:nvPr/>
        </p:nvSpPr>
        <p:spPr>
          <a:xfrm>
            <a:off x="1080506" y="4109363"/>
            <a:ext cx="6975899" cy="30869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http://es.wikipedia.org/wiki/Constructor_(inform%C3%A1tica)</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19793"/>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4700" u="none" strike="noStrike" cap="none" dirty="0">
                <a:solidFill>
                  <a:srgbClr val="FFFFFF"/>
                </a:solidFill>
                <a:sym typeface="Cabin"/>
              </a:rPr>
              <a:t>Muchas </a:t>
            </a:r>
            <a:r>
              <a:rPr lang="en" sz="4700" u="none" strike="noStrike" cap="none" dirty="0">
                <a:solidFill>
                  <a:srgbClr val="FF9300"/>
                </a:solidFill>
                <a:sym typeface="Cabin"/>
              </a:rPr>
              <a:t>Instancias</a:t>
            </a:r>
          </a:p>
        </p:txBody>
      </p:sp>
      <p:sp>
        <p:nvSpPr>
          <p:cNvPr id="453" name="Shape 453"/>
          <p:cNvSpPr txBox="1">
            <a:spLocks noGrp="1"/>
          </p:cNvSpPr>
          <p:nvPr>
            <p:ph idx="1"/>
          </p:nvPr>
        </p:nvSpPr>
        <p:spPr>
          <a:prstGeom prst="rect">
            <a:avLst/>
          </a:prstGeom>
          <a:noFill/>
          <a:ln>
            <a:noFill/>
          </a:ln>
        </p:spPr>
        <p:txBody>
          <a:bodyPr lIns="21050" tIns="21050" rIns="21050" bIns="21050" anchor="ctr" anchorCtr="0">
            <a:noAutofit/>
          </a:bodyPr>
          <a:lstStyle/>
          <a:p>
            <a:pPr marL="457200" marR="0" lvl="0" indent="-374650" algn="l" rtl="0">
              <a:lnSpc>
                <a:spcPct val="115000"/>
              </a:lnSpc>
              <a:spcBef>
                <a:spcPts val="0"/>
              </a:spcBef>
              <a:spcAft>
                <a:spcPts val="0"/>
              </a:spcAft>
              <a:buSzPct val="100000"/>
              <a:buFont typeface="Cabin"/>
            </a:pPr>
            <a:r>
              <a:rPr lang="en" sz="2300" u="none" strike="noStrike" cap="none" dirty="0">
                <a:solidFill>
                  <a:srgbClr val="FFFFFF"/>
                </a:solidFill>
                <a:sym typeface="Cabin"/>
              </a:rPr>
              <a:t>Podemos crear </a:t>
            </a:r>
            <a:r>
              <a:rPr lang="en" sz="2300" dirty="0">
                <a:solidFill>
                  <a:srgbClr val="FF9300"/>
                </a:solidFill>
                <a:sym typeface="Cabin"/>
              </a:rPr>
              <a:t>muchos objetos</a:t>
            </a:r>
            <a:r>
              <a:rPr lang="en" sz="2300" u="none" strike="noStrike" cap="none" dirty="0">
                <a:solidFill>
                  <a:srgbClr val="FFFFFF"/>
                </a:solidFill>
                <a:sym typeface="Cabin"/>
              </a:rPr>
              <a:t> - la clase es la plantilla para el objeto</a:t>
            </a:r>
          </a:p>
          <a:p>
            <a:pPr marL="457200" marR="0" lvl="0" indent="-374650" algn="l" rtl="0">
              <a:lnSpc>
                <a:spcPct val="115000"/>
              </a:lnSpc>
              <a:spcBef>
                <a:spcPts val="0"/>
              </a:spcBef>
              <a:spcAft>
                <a:spcPts val="0"/>
              </a:spcAft>
              <a:buSzPct val="100000"/>
              <a:buFont typeface="Cabin"/>
            </a:pPr>
            <a:r>
              <a:rPr lang="en" sz="2300" dirty="0">
                <a:solidFill>
                  <a:srgbClr val="FFFFFF"/>
                </a:solidFill>
                <a:sym typeface="Cabin"/>
              </a:rPr>
              <a:t>Podemos almacenar cada</a:t>
            </a:r>
            <a:r>
              <a:rPr lang="en" sz="2300" u="none" strike="noStrike" cap="none" dirty="0">
                <a:solidFill>
                  <a:srgbClr val="FFFFFF"/>
                </a:solidFill>
                <a:sym typeface="Cabin"/>
              </a:rPr>
              <a:t> </a:t>
            </a:r>
            <a:r>
              <a:rPr lang="en" sz="2300" u="none" strike="noStrike" cap="none" dirty="0">
                <a:solidFill>
                  <a:srgbClr val="FF9300"/>
                </a:solidFill>
                <a:sym typeface="Cabin"/>
              </a:rPr>
              <a:t>objeto distinto</a:t>
            </a:r>
            <a:r>
              <a:rPr lang="en" sz="2300" u="none" strike="noStrike" cap="none" dirty="0">
                <a:solidFill>
                  <a:srgbClr val="FFFFFF"/>
                </a:solidFill>
                <a:sym typeface="Cabin"/>
              </a:rPr>
              <a:t> </a:t>
            </a:r>
            <a:r>
              <a:rPr lang="en" sz="2300" dirty="0">
                <a:solidFill>
                  <a:srgbClr val="FFFFFF"/>
                </a:solidFill>
                <a:sym typeface="Cabin"/>
              </a:rPr>
              <a:t>en su propia variable</a:t>
            </a:r>
            <a:endParaRPr lang="en" sz="2300" u="none" strike="noStrike" cap="none" dirty="0">
              <a:solidFill>
                <a:srgbClr val="FFFFFF"/>
              </a:solidFill>
              <a:sym typeface="Cabin"/>
            </a:endParaRPr>
          </a:p>
          <a:p>
            <a:pPr marL="457200" marR="0" lvl="0" indent="-374650" algn="l" rtl="0">
              <a:lnSpc>
                <a:spcPct val="115000"/>
              </a:lnSpc>
              <a:spcBef>
                <a:spcPts val="1400"/>
              </a:spcBef>
              <a:spcAft>
                <a:spcPts val="0"/>
              </a:spcAft>
              <a:buSzPct val="100000"/>
              <a:buFont typeface="Cabin"/>
            </a:pPr>
            <a:r>
              <a:rPr lang="en" sz="2300" u="none" strike="noStrike" cap="none" dirty="0">
                <a:solidFill>
                  <a:srgbClr val="FFFFFF"/>
                </a:solidFill>
                <a:sym typeface="Cabin"/>
              </a:rPr>
              <a:t>Llamamos a esto tener multiples </a:t>
            </a:r>
            <a:r>
              <a:rPr lang="en" sz="2300" u="none" strike="noStrike" cap="none" dirty="0">
                <a:solidFill>
                  <a:srgbClr val="FF9300"/>
                </a:solidFill>
                <a:sym typeface="Cabin"/>
              </a:rPr>
              <a:t>instancias</a:t>
            </a:r>
            <a:r>
              <a:rPr lang="en" sz="2300" u="none" strike="noStrike" cap="none" dirty="0">
                <a:solidFill>
                  <a:srgbClr val="FFFFFF"/>
                </a:solidFill>
                <a:sym typeface="Cabin"/>
              </a:rPr>
              <a:t> de la misma clase</a:t>
            </a:r>
          </a:p>
          <a:p>
            <a:pPr marL="457200" marR="0" lvl="0" indent="-374650" algn="l" rtl="0">
              <a:lnSpc>
                <a:spcPct val="115000"/>
              </a:lnSpc>
              <a:spcBef>
                <a:spcPts val="1400"/>
              </a:spcBef>
              <a:spcAft>
                <a:spcPts val="0"/>
              </a:spcAft>
              <a:buSzPct val="100000"/>
              <a:buFont typeface="Cabin"/>
            </a:pPr>
            <a:r>
              <a:rPr lang="en" sz="2300" u="none" strike="noStrike" cap="none" dirty="0">
                <a:solidFill>
                  <a:srgbClr val="FFFFFF"/>
                </a:solidFill>
                <a:sym typeface="Cabin"/>
              </a:rPr>
              <a:t>Cada </a:t>
            </a:r>
            <a:r>
              <a:rPr lang="en" sz="2300" u="none" strike="noStrike" cap="none" dirty="0">
                <a:solidFill>
                  <a:srgbClr val="FF9300"/>
                </a:solidFill>
                <a:sym typeface="Cabin"/>
              </a:rPr>
              <a:t>instancia</a:t>
            </a:r>
            <a:r>
              <a:rPr lang="en" sz="2300" u="none" strike="noStrike" cap="none" dirty="0">
                <a:solidFill>
                  <a:srgbClr val="FFFFFF"/>
                </a:solidFill>
                <a:sym typeface="Cabin"/>
              </a:rPr>
              <a:t> tiene su propia copia de las </a:t>
            </a:r>
            <a:r>
              <a:rPr lang="en" sz="2300" dirty="0">
                <a:solidFill>
                  <a:srgbClr val="FFFB00"/>
                </a:solidFill>
                <a:sym typeface="Cabin"/>
              </a:rPr>
              <a:t>variables de instancia</a:t>
            </a:r>
            <a:endParaRPr lang="en" sz="2300" u="none" strike="noStrike" cap="none" dirty="0">
              <a:solidFill>
                <a:srgbClr val="FFFB00"/>
              </a:solidFill>
              <a:sym typeface="Cabi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Shape 459"/>
          <p:cNvSpPr/>
          <p:nvPr/>
        </p:nvSpPr>
        <p:spPr>
          <a:xfrm>
            <a:off x="5709257" y="171450"/>
            <a:ext cx="3292929" cy="2233748"/>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40FF"/>
              </a:buClr>
              <a:buSzPct val="25000"/>
              <a:buFont typeface="Cabin"/>
              <a:buNone/>
            </a:pPr>
            <a:r>
              <a:rPr lang="en" sz="2000" u="none" strike="noStrike" cap="none" dirty="0">
                <a:solidFill>
                  <a:srgbClr val="FF40FF"/>
                </a:solidFill>
                <a:latin typeface="Arial" charset="0"/>
                <a:ea typeface="Arial" charset="0"/>
                <a:cs typeface="Arial" charset="0"/>
                <a:sym typeface="Cabin"/>
              </a:rPr>
              <a:t>Los constructores</a:t>
            </a:r>
            <a:r>
              <a:rPr lang="en" sz="2000" u="none" strike="noStrike" cap="none" dirty="0">
                <a:solidFill>
                  <a:srgbClr val="FFFFFF"/>
                </a:solidFill>
                <a:latin typeface="Arial" charset="0"/>
                <a:ea typeface="Arial" charset="0"/>
                <a:cs typeface="Arial" charset="0"/>
                <a:sym typeface="Cabin"/>
              </a:rPr>
              <a:t> pueden tener </a:t>
            </a:r>
            <a:r>
              <a:rPr lang="en" sz="2000" u="none" strike="noStrike" cap="none" dirty="0">
                <a:solidFill>
                  <a:srgbClr val="00F900"/>
                </a:solidFill>
                <a:latin typeface="Arial" charset="0"/>
                <a:ea typeface="Arial" charset="0"/>
                <a:cs typeface="Arial" charset="0"/>
                <a:sym typeface="Cabin"/>
              </a:rPr>
              <a:t>parametros</a:t>
            </a:r>
            <a:r>
              <a:rPr lang="en" sz="2000" dirty="0">
                <a:solidFill>
                  <a:srgbClr val="FFFFFF"/>
                </a:solidFill>
                <a:latin typeface="Arial" charset="0"/>
                <a:ea typeface="Arial" charset="0"/>
                <a:cs typeface="Arial" charset="0"/>
                <a:sym typeface="Cabin"/>
              </a:rPr>
              <a:t> adicionales. Estos se pueden utilizar para configurar </a:t>
            </a:r>
            <a:r>
              <a:rPr lang="en" sz="2000" u="none" strike="noStrike" cap="none" dirty="0">
                <a:solidFill>
                  <a:srgbClr val="FF9300"/>
                </a:solidFill>
                <a:latin typeface="Arial" charset="0"/>
                <a:ea typeface="Arial" charset="0"/>
                <a:cs typeface="Arial" charset="0"/>
                <a:sym typeface="Cabin"/>
              </a:rPr>
              <a:t>variables de instancia</a:t>
            </a:r>
            <a:r>
              <a:rPr lang="en" sz="2000" u="none" strike="noStrike" cap="none" dirty="0">
                <a:solidFill>
                  <a:srgbClr val="FFFFFF"/>
                </a:solidFill>
                <a:latin typeface="Arial" charset="0"/>
                <a:ea typeface="Arial" charset="0"/>
                <a:cs typeface="Arial" charset="0"/>
                <a:sym typeface="Cabin"/>
              </a:rPr>
              <a:t> </a:t>
            </a:r>
            <a:r>
              <a:rPr lang="en" sz="2000" dirty="0">
                <a:solidFill>
                  <a:srgbClr val="FFFFFF"/>
                </a:solidFill>
                <a:latin typeface="Arial" charset="0"/>
                <a:ea typeface="Arial" charset="0"/>
                <a:cs typeface="Arial" charset="0"/>
                <a:sym typeface="Cabin"/>
              </a:rPr>
              <a:t>para la instancia en particular de la clase</a:t>
            </a:r>
            <a:r>
              <a:rPr lang="en" sz="2000" u="none" strike="noStrike" cap="none" dirty="0">
                <a:solidFill>
                  <a:srgbClr val="FFFFFF"/>
                </a:solidFill>
                <a:latin typeface="Arial" charset="0"/>
                <a:ea typeface="Arial" charset="0"/>
                <a:cs typeface="Arial" charset="0"/>
                <a:sym typeface="Cabin"/>
              </a:rPr>
              <a:t> (i.e., para un objeto en particular).</a:t>
            </a:r>
          </a:p>
        </p:txBody>
      </p:sp>
      <p:sp>
        <p:nvSpPr>
          <p:cNvPr id="4" name="TextBox 3"/>
          <p:cNvSpPr txBox="1"/>
          <p:nvPr/>
        </p:nvSpPr>
        <p:spPr>
          <a:xfrm>
            <a:off x="7672489" y="4331855"/>
            <a:ext cx="1151277" cy="307777"/>
          </a:xfrm>
          <a:prstGeom prst="rect">
            <a:avLst/>
          </a:prstGeom>
          <a:noFill/>
        </p:spPr>
        <p:txBody>
          <a:bodyPr wrap="none" rtlCol="0">
            <a:spAutoFit/>
          </a:bodyPr>
          <a:lstStyle/>
          <a:p>
            <a:r>
              <a:rPr lang="en-US" dirty="0">
                <a:solidFill>
                  <a:schemeClr val="bg1"/>
                </a:solidFill>
                <a:latin typeface="Courier" charset="0"/>
                <a:ea typeface="Courier" charset="0"/>
                <a:cs typeface="Courier" charset="0"/>
              </a:rPr>
              <a:t>party5.py</a:t>
            </a:r>
          </a:p>
        </p:txBody>
      </p:sp>
      <p:sp>
        <p:nvSpPr>
          <p:cNvPr id="5" name="Shape 464"/>
          <p:cNvSpPr/>
          <p:nvPr/>
        </p:nvSpPr>
        <p:spPr>
          <a:xfrm>
            <a:off x="553999" y="171450"/>
            <a:ext cx="6225420"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class </a:t>
            </a:r>
            <a:r>
              <a:rPr lang="en" sz="1600" dirty="0">
                <a:solidFill>
                  <a:srgbClr val="FFFFFF"/>
                </a:solidFill>
                <a:latin typeface="Courier"/>
                <a:ea typeface="Courier New"/>
                <a:cs typeface="Courier"/>
                <a:sym typeface="Courier New"/>
              </a:rPr>
              <a:t>Grupo</a:t>
            </a:r>
            <a:r>
              <a:rPr lang="en" sz="1600" i="0" u="none" strike="noStrike" cap="none" dirty="0">
                <a:solidFill>
                  <a:srgbClr val="FFFFFF"/>
                </a:solidFill>
                <a:latin typeface="Courier"/>
                <a:ea typeface="Courier New"/>
                <a:cs typeface="Courier"/>
                <a:sym typeface="Courier New"/>
              </a:rPr>
              <a:t>Animal:</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a:solidFill>
                  <a:srgbClr val="FF9300"/>
                </a:solidFill>
                <a:latin typeface="Courier"/>
                <a:ea typeface="Courier New"/>
                <a:cs typeface="Courier"/>
                <a:sym typeface="Courier New"/>
              </a:rPr>
              <a:t>nombre</a:t>
            </a:r>
            <a:r>
              <a:rPr lang="en"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40FF"/>
                </a:solidFill>
                <a:latin typeface="Courier"/>
                <a:ea typeface="Courier New"/>
                <a:cs typeface="Courier"/>
                <a:sym typeface="Courier New"/>
              </a:rPr>
              <a:t>def</a:t>
            </a:r>
            <a:r>
              <a:rPr lang="en" sz="1600" i="0" u="none" strike="noStrike" cap="none" dirty="0">
                <a:solidFill>
                  <a:srgbClr val="FF40FF"/>
                </a:solidFill>
                <a:latin typeface="Courier"/>
                <a:ea typeface="Courier New"/>
                <a:cs typeface="Courier"/>
                <a:sym typeface="Courier New"/>
              </a:rPr>
              <a:t> __</a:t>
            </a:r>
            <a:r>
              <a:rPr lang="en" sz="1600" i="0" u="none" strike="noStrike" cap="none" dirty="0" err="1">
                <a:solidFill>
                  <a:srgbClr val="FF40FF"/>
                </a:solidFill>
                <a:latin typeface="Courier"/>
                <a:ea typeface="Courier New"/>
                <a:cs typeface="Courier"/>
                <a:sym typeface="Courier New"/>
              </a:rPr>
              <a:t>init</a:t>
            </a:r>
            <a:r>
              <a:rPr lang="en" sz="1600" i="0" u="none" strike="noStrike" cap="none" dirty="0">
                <a:solidFill>
                  <a:srgbClr val="FF40FF"/>
                </a:solidFill>
                <a:latin typeface="Courier"/>
                <a:ea typeface="Courier New"/>
                <a:cs typeface="Courier"/>
                <a:sym typeface="Courier New"/>
              </a:rPr>
              <a:t>__</a:t>
            </a:r>
            <a:r>
              <a:rPr lang="en" sz="1600" i="0" u="none" strike="noStrike" cap="none" dirty="0">
                <a:solidFill>
                  <a:srgbClr val="FFFFFF"/>
                </a:solidFill>
                <a:latin typeface="Courier"/>
                <a:ea typeface="Courier New"/>
                <a:cs typeface="Courier"/>
                <a:sym typeface="Courier New"/>
              </a:rPr>
              <a:t>(self, </a:t>
            </a:r>
            <a:r>
              <a:rPr lang="en" sz="1600" i="0" u="none" strike="noStrike" cap="none" dirty="0">
                <a:solidFill>
                  <a:srgbClr val="00F900"/>
                </a:solidFill>
                <a:latin typeface="Courier"/>
                <a:ea typeface="Courier New"/>
                <a:cs typeface="Courier"/>
                <a:sym typeface="Courier New"/>
              </a:rPr>
              <a:t>z</a:t>
            </a:r>
            <a:r>
              <a:rPr lang="en"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a:solidFill>
                  <a:srgbClr val="FF9300"/>
                </a:solidFill>
                <a:latin typeface="Courier"/>
                <a:ea typeface="Courier New"/>
                <a:cs typeface="Courier"/>
                <a:sym typeface="Courier New"/>
              </a:rPr>
              <a:t>self.nombre</a:t>
            </a:r>
            <a:r>
              <a:rPr lang="en" sz="1600" i="0" u="none" strike="noStrike" cap="none" dirty="0">
                <a:solidFill>
                  <a:srgbClr val="FFFFFF"/>
                </a:solidFill>
                <a:latin typeface="Courier"/>
                <a:ea typeface="Courier New"/>
                <a:cs typeface="Courier"/>
                <a:sym typeface="Courier New"/>
              </a:rPr>
              <a:t> = </a:t>
            </a:r>
            <a:r>
              <a:rPr lang="en"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US" sz="1600" i="0" u="none" strike="noStrike" cap="none" dirty="0">
                <a:solidFill>
                  <a:srgbClr val="FFFFFF"/>
                </a:solidFill>
                <a:latin typeface="Courier"/>
                <a:ea typeface="Courier New"/>
                <a:cs typeface="Courier"/>
                <a:sym typeface="Courier New"/>
              </a:rPr>
              <a:t>print(</a:t>
            </a:r>
            <a:r>
              <a:rPr lang="en-US" sz="1600" i="0" u="none" strike="noStrike" cap="none" dirty="0">
                <a:solidFill>
                  <a:srgbClr val="FF9300"/>
                </a:solidFill>
                <a:latin typeface="Courier"/>
                <a:ea typeface="Courier New"/>
                <a:cs typeface="Courier"/>
                <a:sym typeface="Courier New"/>
              </a:rPr>
              <a:t>self.</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construido</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def grupo(self) :</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a:t>
            </a:r>
            <a:r>
              <a:rPr lang="en" sz="1600" i="0" u="none" strike="noStrike" cap="none" dirty="0" err="1">
                <a:solidFill>
                  <a:srgbClr val="FFFFFF"/>
                </a:solidFill>
                <a:latin typeface="Courier"/>
                <a:ea typeface="Courier New"/>
                <a:cs typeface="Courier"/>
                <a:sym typeface="Courier New"/>
              </a:rPr>
              <a:t>self.x</a:t>
            </a:r>
            <a:r>
              <a:rPr lang="en"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FFFF"/>
                </a:solidFill>
                <a:latin typeface="Courier"/>
                <a:ea typeface="Courier New"/>
                <a:cs typeface="Courier"/>
                <a:sym typeface="Courier New"/>
              </a:rPr>
              <a:t>(</a:t>
            </a:r>
            <a:r>
              <a:rPr lang="en" sz="1600" i="0" u="none" strike="noStrike" cap="none" dirty="0">
                <a:solidFill>
                  <a:srgbClr val="FF9300"/>
                </a:solidFill>
                <a:latin typeface="Courier"/>
                <a:ea typeface="Courier New"/>
                <a:cs typeface="Courier"/>
                <a:sym typeface="Courier New"/>
              </a:rPr>
              <a:t>self.nombre</a:t>
            </a:r>
            <a:r>
              <a:rPr lang="en" sz="1600" i="0" u="none" strike="noStrike" cap="none" dirty="0">
                <a:solidFill>
                  <a:srgbClr val="FFFFFF"/>
                </a:solidFill>
                <a:latin typeface="Courier"/>
                <a:ea typeface="Courier New"/>
                <a:cs typeface="Courier"/>
                <a:sym typeface="Courier New"/>
              </a:rPr>
              <a:t>,"recuento grupal",self.x</a:t>
            </a:r>
            <a:r>
              <a:rPr lang="en-US" sz="1600" i="0" u="none" strike="noStrike" cap="none"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s = </a:t>
            </a:r>
            <a:r>
              <a:rPr lang="en" sz="1600" dirty="0">
                <a:solidFill>
                  <a:srgbClr val="FFFFFF"/>
                </a:solidFill>
                <a:latin typeface="Courier"/>
                <a:ea typeface="Courier New"/>
                <a:cs typeface="Courier"/>
                <a:sym typeface="Courier New"/>
              </a:rPr>
              <a:t>Grupo</a:t>
            </a:r>
            <a:r>
              <a:rPr lang="en" sz="1600" i="0" u="none" strike="noStrike" cap="none" dirty="0">
                <a:solidFill>
                  <a:srgbClr val="FFFFFF"/>
                </a:solidFill>
                <a:latin typeface="Courier"/>
                <a:ea typeface="Courier New"/>
                <a:cs typeface="Courier"/>
                <a:sym typeface="Courier New"/>
              </a:rPr>
              <a:t>Animal(</a:t>
            </a:r>
            <a:r>
              <a:rPr lang="en" sz="1600" i="0" u="none" strike="noStrike" cap="none" dirty="0">
                <a:solidFill>
                  <a:srgbClr val="00F900"/>
                </a:solidFill>
                <a:latin typeface="Courier"/>
                <a:ea typeface="Courier New"/>
                <a:cs typeface="Courier"/>
                <a:sym typeface="Courier New"/>
              </a:rPr>
              <a:t>"Sally"</a:t>
            </a:r>
            <a:r>
              <a:rPr lang="en" sz="1600" i="0" u="none" strike="noStrike" cap="none" dirty="0">
                <a:solidFill>
                  <a:srgbClr val="FFFFFF"/>
                </a:solidFill>
                <a:latin typeface="Courier"/>
                <a:ea typeface="Courier New"/>
                <a:cs typeface="Courier"/>
                <a:sym typeface="Courier New"/>
              </a:rPr>
              <a:t>)</a:t>
            </a: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j = </a:t>
            </a:r>
            <a:r>
              <a:rPr lang="en" sz="1600" dirty="0">
                <a:solidFill>
                  <a:srgbClr val="FFFFFF"/>
                </a:solidFill>
                <a:latin typeface="Courier"/>
                <a:ea typeface="Courier New"/>
                <a:cs typeface="Courier"/>
                <a:sym typeface="Courier New"/>
              </a:rPr>
              <a:t>Grupo</a:t>
            </a:r>
            <a:r>
              <a:rPr lang="en" sz="1600" i="0" u="none" strike="noStrike" cap="none" dirty="0">
                <a:solidFill>
                  <a:srgbClr val="FFFFFF"/>
                </a:solidFill>
                <a:latin typeface="Courier"/>
                <a:ea typeface="Courier New"/>
                <a:cs typeface="Courier"/>
                <a:sym typeface="Courier New"/>
              </a:rPr>
              <a:t>Animal(</a:t>
            </a:r>
            <a:r>
              <a:rPr lang="en" sz="1600" i="0" u="none" strike="noStrike" cap="none" dirty="0">
                <a:solidFill>
                  <a:srgbClr val="00F900"/>
                </a:solidFill>
                <a:latin typeface="Courier"/>
                <a:ea typeface="Courier New"/>
                <a:cs typeface="Courier"/>
                <a:sym typeface="Courier New"/>
              </a:rPr>
              <a:t>"Jim"</a:t>
            </a:r>
            <a:r>
              <a:rPr lang="en" sz="1600" i="0" u="none" strike="noStrike" cap="none"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endParaRPr lang="en-US" sz="1600" dirty="0">
              <a:solidFill>
                <a:srgbClr val="FFFFFF"/>
              </a:solidFill>
              <a:latin typeface="Courier"/>
              <a:ea typeface="Courier New"/>
              <a:cs typeface="Courier"/>
              <a:sym typeface="Courier New"/>
            </a:endParaRPr>
          </a:p>
          <a:p>
            <a:pPr>
              <a:buClr>
                <a:srgbClr val="FFFFFF"/>
              </a:buClr>
              <a:buSzPct val="25000"/>
            </a:pPr>
            <a:r>
              <a:rPr lang="en" sz="1600" dirty="0">
                <a:solidFill>
                  <a:srgbClr val="FFFFFF"/>
                </a:solidFill>
                <a:latin typeface="Courier"/>
                <a:ea typeface="Courier New"/>
                <a:cs typeface="Courier"/>
                <a:sym typeface="Courier New"/>
              </a:rPr>
              <a:t>s.</a:t>
            </a:r>
            <a:r>
              <a:rPr lang="en" sz="1600" i="0" u="none" strike="noStrike" cap="none" dirty="0">
                <a:solidFill>
                  <a:srgbClr val="FFFFFF"/>
                </a:solidFill>
                <a:latin typeface="Courier"/>
                <a:ea typeface="Courier New"/>
                <a:cs typeface="Courier"/>
                <a:sym typeface="Courier New"/>
              </a:rPr>
              <a:t>grupo</a:t>
            </a:r>
            <a:r>
              <a:rPr lang="en" sz="1600" dirty="0">
                <a:solidFill>
                  <a:srgbClr val="FFFFFF"/>
                </a:solidFill>
                <a:latin typeface="Courier"/>
                <a:ea typeface="Courier New"/>
                <a:cs typeface="Courier"/>
                <a:sym typeface="Courier New"/>
              </a:rPr>
              <a:t>()</a:t>
            </a:r>
            <a:endParaRPr lang="en"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j.grupo()</a:t>
            </a:r>
          </a:p>
          <a:p>
            <a:pPr marL="0" marR="0" lvl="0" indent="0" algn="l" rtl="0">
              <a:lnSpc>
                <a:spcPct val="100000"/>
              </a:lnSpc>
              <a:spcBef>
                <a:spcPts val="0"/>
              </a:spcBef>
              <a:spcAft>
                <a:spcPts val="0"/>
              </a:spcAft>
              <a:buClr>
                <a:srgbClr val="FFFFFF"/>
              </a:buClr>
              <a:buSzPct val="25000"/>
              <a:buFont typeface="Cabin"/>
              <a:buNone/>
            </a:pPr>
            <a:r>
              <a:rPr lang="en" sz="1600" i="0" u="none" strike="noStrike" cap="none" dirty="0">
                <a:solidFill>
                  <a:srgbClr val="FFFFFF"/>
                </a:solidFill>
                <a:latin typeface="Courier"/>
                <a:ea typeface="Courier New"/>
                <a:cs typeface="Courier"/>
                <a:sym typeface="Courier New"/>
              </a:rPr>
              <a:t>s.grupo()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3999" y="171450"/>
            <a:ext cx="5635199"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class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a:solidFill>
                  <a:srgbClr val="FF40FF"/>
                </a:solidFill>
                <a:latin typeface="Courier"/>
                <a:ea typeface="Courier New"/>
                <a:cs typeface="Courier"/>
                <a:sym typeface="Courier New"/>
              </a:rPr>
              <a:t>def __</a:t>
            </a:r>
            <a:r>
              <a:rPr lang="en-US" sz="1600" i="0" u="none" strike="noStrike" cap="none" dirty="0" err="1">
                <a:solidFill>
                  <a:srgbClr val="FF40FF"/>
                </a:solidFill>
                <a:latin typeface="Courier"/>
                <a:ea typeface="Courier New"/>
                <a:cs typeface="Courier"/>
                <a:sym typeface="Courier New"/>
              </a:rPr>
              <a:t>init</a:t>
            </a:r>
            <a:r>
              <a:rPr lang="en-US" sz="1600" i="0" u="none" strike="noStrike" cap="none" dirty="0">
                <a:solidFill>
                  <a:srgbClr val="FF40FF"/>
                </a:solidFill>
                <a:latin typeface="Courier"/>
                <a:ea typeface="Courier New"/>
                <a:cs typeface="Courier"/>
                <a:sym typeface="Courier New"/>
              </a:rPr>
              <a:t>__</a:t>
            </a:r>
            <a:r>
              <a:rPr lang="en-US" sz="1600" i="0" u="none" strike="noStrike" cap="none" dirty="0">
                <a:solidFill>
                  <a:srgbClr val="FFFFFF"/>
                </a:solidFill>
                <a:latin typeface="Courier"/>
                <a:ea typeface="Courier New"/>
                <a:cs typeface="Courier"/>
                <a:sym typeface="Courier New"/>
              </a:rPr>
              <a:t>(self, </a:t>
            </a:r>
            <a:r>
              <a:rPr lang="en-US" sz="1600" i="0" u="none" strike="noStrike" cap="none" dirty="0">
                <a:solidFill>
                  <a:srgbClr val="00F900"/>
                </a:solidFill>
                <a:latin typeface="Courier"/>
                <a:ea typeface="Courier New"/>
                <a:cs typeface="Courier"/>
                <a:sym typeface="Courier New"/>
              </a:rPr>
              <a:t>z</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9300"/>
                </a:solidFill>
                <a:latin typeface="Courier"/>
                <a:ea typeface="Courier New"/>
                <a:cs typeface="Courier"/>
                <a:sym typeface="Courier New"/>
              </a:rPr>
              <a:t>self.nombre</a:t>
            </a:r>
            <a:r>
              <a:rPr lang="en-US" sz="1600" i="0" u="none" strike="noStrike" cap="none" dirty="0">
                <a:solidFill>
                  <a:srgbClr val="FFFFFF"/>
                </a:solidFill>
                <a:latin typeface="Courier"/>
                <a:ea typeface="Courier New"/>
                <a:cs typeface="Courier"/>
                <a:sym typeface="Courier New"/>
              </a:rPr>
              <a:t> = </a:t>
            </a:r>
            <a:r>
              <a:rPr lang="en-US"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9300"/>
                </a:solidFill>
                <a:latin typeface="Courier"/>
                <a:ea typeface="Courier New"/>
                <a:cs typeface="Courier"/>
                <a:sym typeface="Courier New"/>
              </a:rPr>
              <a:t>self.</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construido</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def </a:t>
            </a:r>
            <a:r>
              <a:rPr lang="en-US" sz="1600" i="0" u="none" strike="noStrike" cap="none" dirty="0" err="1">
                <a:solidFill>
                  <a:srgbClr val="FFFFFF"/>
                </a:solidFill>
                <a:latin typeface="Courier"/>
                <a:ea typeface="Courier New"/>
                <a:cs typeface="Courier"/>
                <a:sym typeface="Courier New"/>
              </a:rPr>
              <a:t>grupo</a:t>
            </a:r>
            <a:r>
              <a:rPr lang="en-US" sz="1600" i="0" u="none" strike="noStrike" cap="none" dirty="0">
                <a:solidFill>
                  <a:srgbClr val="FFFFFF"/>
                </a:solidFill>
                <a:latin typeface="Courier"/>
                <a:ea typeface="Courier New"/>
                <a:cs typeface="Courier"/>
                <a:sym typeface="Courier New"/>
              </a:rPr>
              <a:t>(self) :</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 = </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9300"/>
                </a:solidFill>
                <a:latin typeface="Courier"/>
                <a:ea typeface="Courier New"/>
                <a:cs typeface="Courier"/>
                <a:sym typeface="Courier New"/>
              </a:rPr>
              <a:t>self.</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recuento</a:t>
            </a: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FFFF"/>
                </a:solidFill>
                <a:latin typeface="Courier"/>
                <a:ea typeface="Courier New"/>
                <a:cs typeface="Courier"/>
                <a:sym typeface="Courier New"/>
              </a:rPr>
              <a:t>grupal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s =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a:solidFill>
                  <a:srgbClr val="00F900"/>
                </a:solidFill>
                <a:latin typeface="Courier"/>
                <a:ea typeface="Courier New"/>
                <a:cs typeface="Courier"/>
                <a:sym typeface="Courier New"/>
              </a:rPr>
              <a:t>"Sally"</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j =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a:solidFill>
                  <a:srgbClr val="00F900"/>
                </a:solidFill>
                <a:latin typeface="Courier"/>
                <a:ea typeface="Courier New"/>
                <a:cs typeface="Courier"/>
                <a:sym typeface="Courier New"/>
              </a:rPr>
              <a:t>"Jim"</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endParaRPr lang="en-US" sz="1600" dirty="0">
              <a:solidFill>
                <a:srgbClr val="FFFFFF"/>
              </a:solidFill>
              <a:latin typeface="Courier"/>
              <a:ea typeface="Courier New"/>
              <a:cs typeface="Courier"/>
              <a:sym typeface="Courier New"/>
            </a:endParaRPr>
          </a:p>
          <a:p>
            <a:pPr>
              <a:buClr>
                <a:srgbClr val="FFFFFF"/>
              </a:buClr>
              <a:buSzPct val="25000"/>
            </a:pPr>
            <a:r>
              <a:rPr lang="en-US" sz="1600" dirty="0" err="1">
                <a:solidFill>
                  <a:srgbClr val="FFFFFF"/>
                </a:solidFill>
                <a:latin typeface="Courier"/>
                <a:ea typeface="Courier New"/>
                <a:cs typeface="Courier"/>
                <a:sym typeface="Courier New"/>
              </a:rPr>
              <a:t>s.</a:t>
            </a:r>
            <a:r>
              <a:rPr lang="en-US" sz="1600" i="0" u="none" strike="noStrike" cap="none" dirty="0" err="1">
                <a:solidFill>
                  <a:srgbClr val="FFFFFF"/>
                </a:solidFill>
                <a:latin typeface="Courier"/>
                <a:ea typeface="Courier New"/>
                <a:cs typeface="Courier"/>
                <a:sym typeface="Courier New"/>
              </a:rPr>
              <a:t>grupo</a:t>
            </a:r>
            <a:r>
              <a:rPr lang="en-US" sz="1600"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err="1">
                <a:solidFill>
                  <a:srgbClr val="FFFFFF"/>
                </a:solidFill>
                <a:latin typeface="Courier"/>
                <a:ea typeface="Courier New"/>
                <a:cs typeface="Courier"/>
                <a:sym typeface="Courier New"/>
              </a:rPr>
              <a:t>j.grupo</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err="1">
                <a:solidFill>
                  <a:srgbClr val="FFFFFF"/>
                </a:solidFill>
                <a:latin typeface="Courier"/>
                <a:ea typeface="Courier New"/>
                <a:cs typeface="Courier"/>
                <a:sym typeface="Courier New"/>
              </a:rPr>
              <a:t>s.grupo</a:t>
            </a:r>
            <a:r>
              <a:rPr lang="en-US" sz="1600" i="0" u="none" strike="noStrike" cap="none" dirty="0">
                <a:solidFill>
                  <a:srgbClr val="FFFFFF"/>
                </a:solidFill>
                <a:latin typeface="Courier"/>
                <a:ea typeface="Courier New"/>
                <a:cs typeface="Courier"/>
                <a:sym typeface="Courier New"/>
              </a:rPr>
              <a:t>()</a:t>
            </a:r>
          </a:p>
        </p:txBody>
      </p:sp>
    </p:spTree>
    <p:extLst>
      <p:ext uri="{BB962C8B-B14F-4D97-AF65-F5344CB8AC3E}">
        <p14:creationId xmlns:p14="http://schemas.microsoft.com/office/powerpoint/2010/main" val="152641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3999" y="171450"/>
            <a:ext cx="5635199"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class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a:solidFill>
                  <a:srgbClr val="FF40FF"/>
                </a:solidFill>
                <a:latin typeface="Courier"/>
                <a:ea typeface="Courier New"/>
                <a:cs typeface="Courier"/>
                <a:sym typeface="Courier New"/>
              </a:rPr>
              <a:t>def __</a:t>
            </a:r>
            <a:r>
              <a:rPr lang="en-US" sz="1600" i="0" u="none" strike="noStrike" cap="none" dirty="0" err="1">
                <a:solidFill>
                  <a:srgbClr val="FF40FF"/>
                </a:solidFill>
                <a:latin typeface="Courier"/>
                <a:ea typeface="Courier New"/>
                <a:cs typeface="Courier"/>
                <a:sym typeface="Courier New"/>
              </a:rPr>
              <a:t>init</a:t>
            </a:r>
            <a:r>
              <a:rPr lang="en-US" sz="1600" i="0" u="none" strike="noStrike" cap="none" dirty="0">
                <a:solidFill>
                  <a:srgbClr val="FF40FF"/>
                </a:solidFill>
                <a:latin typeface="Courier"/>
                <a:ea typeface="Courier New"/>
                <a:cs typeface="Courier"/>
                <a:sym typeface="Courier New"/>
              </a:rPr>
              <a:t>__</a:t>
            </a:r>
            <a:r>
              <a:rPr lang="en-US" sz="1600" i="0" u="none" strike="noStrike" cap="none" dirty="0">
                <a:solidFill>
                  <a:srgbClr val="FFFFFF"/>
                </a:solidFill>
                <a:latin typeface="Courier"/>
                <a:ea typeface="Courier New"/>
                <a:cs typeface="Courier"/>
                <a:sym typeface="Courier New"/>
              </a:rPr>
              <a:t>(self, </a:t>
            </a:r>
            <a:r>
              <a:rPr lang="en-US" sz="1600" i="0" u="none" strike="noStrike" cap="none" dirty="0">
                <a:solidFill>
                  <a:srgbClr val="00F900"/>
                </a:solidFill>
                <a:latin typeface="Courier"/>
                <a:ea typeface="Courier New"/>
                <a:cs typeface="Courier"/>
                <a:sym typeface="Courier New"/>
              </a:rPr>
              <a:t>z</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9300"/>
                </a:solidFill>
                <a:latin typeface="Courier"/>
                <a:ea typeface="Courier New"/>
                <a:cs typeface="Courier"/>
                <a:sym typeface="Courier New"/>
              </a:rPr>
              <a:t>self.nombre</a:t>
            </a:r>
            <a:r>
              <a:rPr lang="en-US" sz="1600" i="0" u="none" strike="noStrike" cap="none" dirty="0">
                <a:solidFill>
                  <a:srgbClr val="FFFFFF"/>
                </a:solidFill>
                <a:latin typeface="Courier"/>
                <a:ea typeface="Courier New"/>
                <a:cs typeface="Courier"/>
                <a:sym typeface="Courier New"/>
              </a:rPr>
              <a:t> = </a:t>
            </a:r>
            <a:r>
              <a:rPr lang="en-US"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9300"/>
                </a:solidFill>
                <a:latin typeface="Courier"/>
                <a:ea typeface="Courier New"/>
                <a:cs typeface="Courier"/>
                <a:sym typeface="Courier New"/>
              </a:rPr>
              <a:t>self.</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construido</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def </a:t>
            </a:r>
            <a:r>
              <a:rPr lang="en-US" sz="1600" i="0" u="none" strike="noStrike" cap="none" dirty="0" err="1">
                <a:solidFill>
                  <a:srgbClr val="FFFFFF"/>
                </a:solidFill>
                <a:latin typeface="Courier"/>
                <a:ea typeface="Courier New"/>
                <a:cs typeface="Courier"/>
                <a:sym typeface="Courier New"/>
              </a:rPr>
              <a:t>grupo</a:t>
            </a:r>
            <a:r>
              <a:rPr lang="en-US" sz="1600" i="0" u="none" strike="noStrike" cap="none" dirty="0">
                <a:solidFill>
                  <a:srgbClr val="FFFFFF"/>
                </a:solidFill>
                <a:latin typeface="Courier"/>
                <a:ea typeface="Courier New"/>
                <a:cs typeface="Courier"/>
                <a:sym typeface="Courier New"/>
              </a:rPr>
              <a:t>(self) :</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 = </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9300"/>
                </a:solidFill>
                <a:latin typeface="Courier"/>
                <a:ea typeface="Courier New"/>
                <a:cs typeface="Courier"/>
                <a:sym typeface="Courier New"/>
              </a:rPr>
              <a:t>self.</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recuento</a:t>
            </a: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FFFF"/>
                </a:solidFill>
                <a:latin typeface="Courier"/>
                <a:ea typeface="Courier New"/>
                <a:cs typeface="Courier"/>
                <a:sym typeface="Courier New"/>
              </a:rPr>
              <a:t>grupal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s =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a:solidFill>
                  <a:srgbClr val="00F900"/>
                </a:solidFill>
                <a:latin typeface="Courier"/>
                <a:ea typeface="Courier New"/>
                <a:cs typeface="Courier"/>
                <a:sym typeface="Courier New"/>
              </a:rPr>
              <a:t>"Sally"</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j =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a:solidFill>
                  <a:srgbClr val="00F900"/>
                </a:solidFill>
                <a:latin typeface="Courier"/>
                <a:ea typeface="Courier New"/>
                <a:cs typeface="Courier"/>
                <a:sym typeface="Courier New"/>
              </a:rPr>
              <a:t>"Jim"</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endParaRPr lang="en-US" sz="1600" dirty="0">
              <a:solidFill>
                <a:srgbClr val="FFFFFF"/>
              </a:solidFill>
              <a:latin typeface="Courier"/>
              <a:ea typeface="Courier New"/>
              <a:cs typeface="Courier"/>
              <a:sym typeface="Courier New"/>
            </a:endParaRPr>
          </a:p>
          <a:p>
            <a:pPr>
              <a:buClr>
                <a:srgbClr val="FFFFFF"/>
              </a:buClr>
              <a:buSzPct val="25000"/>
            </a:pPr>
            <a:r>
              <a:rPr lang="en-US" sz="1600" dirty="0" err="1">
                <a:solidFill>
                  <a:srgbClr val="FFFFFF"/>
                </a:solidFill>
                <a:latin typeface="Courier"/>
                <a:ea typeface="Courier New"/>
                <a:cs typeface="Courier"/>
                <a:sym typeface="Courier New"/>
              </a:rPr>
              <a:t>s.</a:t>
            </a:r>
            <a:r>
              <a:rPr lang="en-US" sz="1600" i="0" u="none" strike="noStrike" cap="none" dirty="0" err="1">
                <a:solidFill>
                  <a:srgbClr val="FFFFFF"/>
                </a:solidFill>
                <a:latin typeface="Courier"/>
                <a:ea typeface="Courier New"/>
                <a:cs typeface="Courier"/>
                <a:sym typeface="Courier New"/>
              </a:rPr>
              <a:t>grupo</a:t>
            </a:r>
            <a:r>
              <a:rPr lang="en-US" sz="1600"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err="1">
                <a:solidFill>
                  <a:srgbClr val="FFFFFF"/>
                </a:solidFill>
                <a:latin typeface="Courier"/>
                <a:ea typeface="Courier New"/>
                <a:cs typeface="Courier"/>
                <a:sym typeface="Courier New"/>
              </a:rPr>
              <a:t>j.grupo</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err="1">
                <a:solidFill>
                  <a:srgbClr val="FFFFFF"/>
                </a:solidFill>
                <a:latin typeface="Courier"/>
                <a:ea typeface="Courier New"/>
                <a:cs typeface="Courier"/>
                <a:sym typeface="Courier New"/>
              </a:rPr>
              <a:t>s.grupo</a:t>
            </a:r>
            <a:r>
              <a:rPr lang="en-US" sz="1600" i="0" u="none" strike="noStrike" cap="none" dirty="0">
                <a:solidFill>
                  <a:srgbClr val="FFFFFF"/>
                </a:solidFill>
                <a:latin typeface="Courier"/>
                <a:ea typeface="Courier New"/>
                <a:cs typeface="Courier"/>
                <a:sym typeface="Courier New"/>
              </a:rPr>
              <a:t>()</a:t>
            </a:r>
          </a:p>
        </p:txBody>
      </p:sp>
      <p:grpSp>
        <p:nvGrpSpPr>
          <p:cNvPr id="467" name="Shape 467"/>
          <p:cNvGrpSpPr/>
          <p:nvPr/>
        </p:nvGrpSpPr>
        <p:grpSpPr>
          <a:xfrm>
            <a:off x="6324599" y="773974"/>
            <a:ext cx="2668930" cy="1543050"/>
            <a:chOff x="0" y="0"/>
            <a:chExt cx="4762499" cy="4000500"/>
          </a:xfrm>
        </p:grpSpPr>
        <p:sp>
          <p:nvSpPr>
            <p:cNvPr id="468" name="Shape 468"/>
            <p:cNvSpPr/>
            <p:nvPr/>
          </p:nvSpPr>
          <p:spPr>
            <a:xfrm>
              <a:off x="0" y="0"/>
              <a:ext cx="4762499" cy="400050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700">
                  <a:solidFill>
                    <a:srgbClr val="FFFFFF"/>
                  </a:solidFill>
                  <a:latin typeface="Arial" charset="0"/>
                  <a:ea typeface="Arial" charset="0"/>
                  <a:cs typeface="Arial" charset="0"/>
                  <a:sym typeface="Cabin"/>
                </a:rPr>
                <a:t> </a:t>
              </a:r>
              <a:r>
                <a:rPr lang="en" sz="2700" u="none" strike="noStrike" cap="none">
                  <a:solidFill>
                    <a:srgbClr val="FFFFFF"/>
                  </a:solidFill>
                  <a:latin typeface="Arial" charset="0"/>
                  <a:ea typeface="Arial" charset="0"/>
                  <a:cs typeface="Arial" charset="0"/>
                  <a:sym typeface="Cabin"/>
                </a:rPr>
                <a:t>s</a:t>
              </a:r>
            </a:p>
          </p:txBody>
        </p:sp>
        <p:sp>
          <p:nvSpPr>
            <p:cNvPr id="469" name="Shape 469"/>
            <p:cNvSpPr/>
            <p:nvPr/>
          </p:nvSpPr>
          <p:spPr>
            <a:xfrm>
              <a:off x="1422400" y="520700"/>
              <a:ext cx="2590800"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900" u="none" strike="noStrike" cap="none" dirty="0">
                  <a:solidFill>
                    <a:srgbClr val="000000"/>
                  </a:solidFill>
                  <a:latin typeface="Arial" charset="0"/>
                  <a:ea typeface="Arial" charset="0"/>
                  <a:cs typeface="Arial" charset="0"/>
                  <a:sym typeface="Cabin"/>
                </a:rPr>
                <a:t> </a:t>
              </a:r>
              <a:r>
                <a:rPr lang="en" sz="2900" u="none" strike="noStrike" cap="none" dirty="0">
                  <a:solidFill>
                    <a:srgbClr val="000000"/>
                  </a:solidFill>
                  <a:latin typeface="Arial" charset="0"/>
                  <a:ea typeface="Arial" charset="0"/>
                  <a:cs typeface="Arial" charset="0"/>
                  <a:sym typeface="Cabin"/>
                </a:rPr>
                <a:t>x</a:t>
              </a:r>
              <a:r>
                <a:rPr lang="en-US" sz="2900" u="none" strike="noStrike" cap="none" dirty="0">
                  <a:solidFill>
                    <a:srgbClr val="000000"/>
                  </a:solidFill>
                  <a:latin typeface="Arial" charset="0"/>
                  <a:ea typeface="Arial" charset="0"/>
                  <a:cs typeface="Arial" charset="0"/>
                  <a:sym typeface="Cabin"/>
                </a:rPr>
                <a:t>: 0</a:t>
              </a:r>
              <a:endParaRPr lang="en" sz="2900" u="none" strike="noStrike" cap="none" dirty="0">
                <a:solidFill>
                  <a:srgbClr val="000000"/>
                </a:solidFill>
                <a:latin typeface="Arial" charset="0"/>
                <a:ea typeface="Arial" charset="0"/>
                <a:cs typeface="Arial" charset="0"/>
                <a:sym typeface="Cabin"/>
              </a:endParaRPr>
            </a:p>
          </p:txBody>
        </p:sp>
        <p:sp>
          <p:nvSpPr>
            <p:cNvPr id="470" name="Shape 470"/>
            <p:cNvSpPr/>
            <p:nvPr/>
          </p:nvSpPr>
          <p:spPr>
            <a:xfrm>
              <a:off x="546100" y="2197100"/>
              <a:ext cx="3467099"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500" u="none" strike="noStrike" cap="none" dirty="0">
                  <a:solidFill>
                    <a:srgbClr val="000000"/>
                  </a:solidFill>
                  <a:latin typeface="Arial" charset="0"/>
                  <a:ea typeface="Arial" charset="0"/>
                  <a:cs typeface="Arial" charset="0"/>
                  <a:sym typeface="Cabin"/>
                </a:rPr>
                <a:t> </a:t>
              </a:r>
              <a:r>
                <a:rPr lang="en" sz="2500" u="none" strike="noStrike" cap="none" dirty="0">
                  <a:solidFill>
                    <a:srgbClr val="000000"/>
                  </a:solidFill>
                  <a:latin typeface="Arial" charset="0"/>
                  <a:ea typeface="Arial" charset="0"/>
                  <a:cs typeface="Arial" charset="0"/>
                  <a:sym typeface="Cabin"/>
                </a:rPr>
                <a:t>nombre:</a:t>
              </a:r>
            </a:p>
          </p:txBody>
        </p:sp>
      </p:grpSp>
    </p:spTree>
    <p:extLst>
      <p:ext uri="{BB962C8B-B14F-4D97-AF65-F5344CB8AC3E}">
        <p14:creationId xmlns:p14="http://schemas.microsoft.com/office/powerpoint/2010/main" val="574816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3999" y="171450"/>
            <a:ext cx="5635199"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class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a:solidFill>
                  <a:srgbClr val="FF40FF"/>
                </a:solidFill>
                <a:latin typeface="Courier"/>
                <a:ea typeface="Courier New"/>
                <a:cs typeface="Courier"/>
                <a:sym typeface="Courier New"/>
              </a:rPr>
              <a:t>def __</a:t>
            </a:r>
            <a:r>
              <a:rPr lang="en-US" sz="1600" i="0" u="none" strike="noStrike" cap="none" dirty="0" err="1">
                <a:solidFill>
                  <a:srgbClr val="FF40FF"/>
                </a:solidFill>
                <a:latin typeface="Courier"/>
                <a:ea typeface="Courier New"/>
                <a:cs typeface="Courier"/>
                <a:sym typeface="Courier New"/>
              </a:rPr>
              <a:t>init</a:t>
            </a:r>
            <a:r>
              <a:rPr lang="en-US" sz="1600" i="0" u="none" strike="noStrike" cap="none" dirty="0">
                <a:solidFill>
                  <a:srgbClr val="FF40FF"/>
                </a:solidFill>
                <a:latin typeface="Courier"/>
                <a:ea typeface="Courier New"/>
                <a:cs typeface="Courier"/>
                <a:sym typeface="Courier New"/>
              </a:rPr>
              <a:t>__</a:t>
            </a:r>
            <a:r>
              <a:rPr lang="en-US" sz="1600" i="0" u="none" strike="noStrike" cap="none" dirty="0">
                <a:solidFill>
                  <a:srgbClr val="FFFFFF"/>
                </a:solidFill>
                <a:latin typeface="Courier"/>
                <a:ea typeface="Courier New"/>
                <a:cs typeface="Courier"/>
                <a:sym typeface="Courier New"/>
              </a:rPr>
              <a:t>(self, </a:t>
            </a:r>
            <a:r>
              <a:rPr lang="en-US" sz="1600" i="0" u="none" strike="noStrike" cap="none" dirty="0">
                <a:solidFill>
                  <a:srgbClr val="00F900"/>
                </a:solidFill>
                <a:latin typeface="Courier"/>
                <a:ea typeface="Courier New"/>
                <a:cs typeface="Courier"/>
                <a:sym typeface="Courier New"/>
              </a:rPr>
              <a:t>z</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9300"/>
                </a:solidFill>
                <a:latin typeface="Courier"/>
                <a:ea typeface="Courier New"/>
                <a:cs typeface="Courier"/>
                <a:sym typeface="Courier New"/>
              </a:rPr>
              <a:t>self.nombre</a:t>
            </a:r>
            <a:r>
              <a:rPr lang="en-US" sz="1600" i="0" u="none" strike="noStrike" cap="none" dirty="0">
                <a:solidFill>
                  <a:srgbClr val="FFFFFF"/>
                </a:solidFill>
                <a:latin typeface="Courier"/>
                <a:ea typeface="Courier New"/>
                <a:cs typeface="Courier"/>
                <a:sym typeface="Courier New"/>
              </a:rPr>
              <a:t> = </a:t>
            </a:r>
            <a:r>
              <a:rPr lang="en-US"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9300"/>
                </a:solidFill>
                <a:latin typeface="Courier"/>
                <a:ea typeface="Courier New"/>
                <a:cs typeface="Courier"/>
                <a:sym typeface="Courier New"/>
              </a:rPr>
              <a:t>self.</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construido</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def </a:t>
            </a:r>
            <a:r>
              <a:rPr lang="en-US" sz="1600" i="0" u="none" strike="noStrike" cap="none" dirty="0" err="1">
                <a:solidFill>
                  <a:srgbClr val="FFFFFF"/>
                </a:solidFill>
                <a:latin typeface="Courier"/>
                <a:ea typeface="Courier New"/>
                <a:cs typeface="Courier"/>
                <a:sym typeface="Courier New"/>
              </a:rPr>
              <a:t>grupo</a:t>
            </a:r>
            <a:r>
              <a:rPr lang="en-US" sz="1600" i="0" u="none" strike="noStrike" cap="none" dirty="0">
                <a:solidFill>
                  <a:srgbClr val="FFFFFF"/>
                </a:solidFill>
                <a:latin typeface="Courier"/>
                <a:ea typeface="Courier New"/>
                <a:cs typeface="Courier"/>
                <a:sym typeface="Courier New"/>
              </a:rPr>
              <a:t>(self) :</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 = </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9300"/>
                </a:solidFill>
                <a:latin typeface="Courier"/>
                <a:ea typeface="Courier New"/>
                <a:cs typeface="Courier"/>
                <a:sym typeface="Courier New"/>
              </a:rPr>
              <a:t>self.</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recuento</a:t>
            </a: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FFFF"/>
                </a:solidFill>
                <a:latin typeface="Courier"/>
                <a:ea typeface="Courier New"/>
                <a:cs typeface="Courier"/>
                <a:sym typeface="Courier New"/>
              </a:rPr>
              <a:t>grupal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s =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a:solidFill>
                  <a:srgbClr val="00F900"/>
                </a:solidFill>
                <a:latin typeface="Courier"/>
                <a:ea typeface="Courier New"/>
                <a:cs typeface="Courier"/>
                <a:sym typeface="Courier New"/>
              </a:rPr>
              <a:t>"Sally"</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j =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a:solidFill>
                  <a:srgbClr val="00F900"/>
                </a:solidFill>
                <a:latin typeface="Courier"/>
                <a:ea typeface="Courier New"/>
                <a:cs typeface="Courier"/>
                <a:sym typeface="Courier New"/>
              </a:rPr>
              <a:t>"Jim"</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endParaRPr lang="en-US" sz="1600" dirty="0">
              <a:solidFill>
                <a:srgbClr val="FFFFFF"/>
              </a:solidFill>
              <a:latin typeface="Courier"/>
              <a:ea typeface="Courier New"/>
              <a:cs typeface="Courier"/>
              <a:sym typeface="Courier New"/>
            </a:endParaRPr>
          </a:p>
          <a:p>
            <a:pPr>
              <a:buClr>
                <a:srgbClr val="FFFFFF"/>
              </a:buClr>
              <a:buSzPct val="25000"/>
            </a:pPr>
            <a:r>
              <a:rPr lang="en-US" sz="1600" dirty="0" err="1">
                <a:solidFill>
                  <a:srgbClr val="FFFFFF"/>
                </a:solidFill>
                <a:latin typeface="Courier"/>
                <a:ea typeface="Courier New"/>
                <a:cs typeface="Courier"/>
                <a:sym typeface="Courier New"/>
              </a:rPr>
              <a:t>s.</a:t>
            </a:r>
            <a:r>
              <a:rPr lang="en-US" sz="1600" i="0" u="none" strike="noStrike" cap="none" dirty="0" err="1">
                <a:solidFill>
                  <a:srgbClr val="FFFFFF"/>
                </a:solidFill>
                <a:latin typeface="Courier"/>
                <a:ea typeface="Courier New"/>
                <a:cs typeface="Courier"/>
                <a:sym typeface="Courier New"/>
              </a:rPr>
              <a:t>grupo</a:t>
            </a:r>
            <a:r>
              <a:rPr lang="en-US" sz="1600"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err="1">
                <a:solidFill>
                  <a:srgbClr val="FFFFFF"/>
                </a:solidFill>
                <a:latin typeface="Courier"/>
                <a:ea typeface="Courier New"/>
                <a:cs typeface="Courier"/>
                <a:sym typeface="Courier New"/>
              </a:rPr>
              <a:t>j.grupo</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err="1">
                <a:solidFill>
                  <a:srgbClr val="FFFFFF"/>
                </a:solidFill>
                <a:latin typeface="Courier"/>
                <a:ea typeface="Courier New"/>
                <a:cs typeface="Courier"/>
                <a:sym typeface="Courier New"/>
              </a:rPr>
              <a:t>s.grupo</a:t>
            </a:r>
            <a:r>
              <a:rPr lang="en-US" sz="1600" i="0" u="none" strike="noStrike" cap="none" dirty="0">
                <a:solidFill>
                  <a:srgbClr val="FFFFFF"/>
                </a:solidFill>
                <a:latin typeface="Courier"/>
                <a:ea typeface="Courier New"/>
                <a:cs typeface="Courier"/>
                <a:sym typeface="Courier New"/>
              </a:rPr>
              <a:t>()</a:t>
            </a:r>
          </a:p>
        </p:txBody>
      </p:sp>
      <p:grpSp>
        <p:nvGrpSpPr>
          <p:cNvPr id="467" name="Shape 467"/>
          <p:cNvGrpSpPr/>
          <p:nvPr/>
        </p:nvGrpSpPr>
        <p:grpSpPr>
          <a:xfrm>
            <a:off x="6324599" y="773974"/>
            <a:ext cx="2668930" cy="1543050"/>
            <a:chOff x="0" y="0"/>
            <a:chExt cx="4762499" cy="4000500"/>
          </a:xfrm>
        </p:grpSpPr>
        <p:sp>
          <p:nvSpPr>
            <p:cNvPr id="468" name="Shape 468"/>
            <p:cNvSpPr/>
            <p:nvPr/>
          </p:nvSpPr>
          <p:spPr>
            <a:xfrm>
              <a:off x="0" y="0"/>
              <a:ext cx="4762499" cy="400050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700">
                  <a:solidFill>
                    <a:srgbClr val="FFFFFF"/>
                  </a:solidFill>
                  <a:latin typeface="Arial" charset="0"/>
                  <a:ea typeface="Arial" charset="0"/>
                  <a:cs typeface="Arial" charset="0"/>
                  <a:sym typeface="Cabin"/>
                </a:rPr>
                <a:t> </a:t>
              </a:r>
              <a:r>
                <a:rPr lang="en" sz="2700" u="none" strike="noStrike" cap="none">
                  <a:solidFill>
                    <a:srgbClr val="FFFFFF"/>
                  </a:solidFill>
                  <a:latin typeface="Arial" charset="0"/>
                  <a:ea typeface="Arial" charset="0"/>
                  <a:cs typeface="Arial" charset="0"/>
                  <a:sym typeface="Cabin"/>
                </a:rPr>
                <a:t>s</a:t>
              </a:r>
            </a:p>
          </p:txBody>
        </p:sp>
        <p:sp>
          <p:nvSpPr>
            <p:cNvPr id="469" name="Shape 469"/>
            <p:cNvSpPr/>
            <p:nvPr/>
          </p:nvSpPr>
          <p:spPr>
            <a:xfrm>
              <a:off x="1422401" y="520699"/>
              <a:ext cx="3009472"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900" u="none" strike="noStrike" cap="none" dirty="0">
                  <a:solidFill>
                    <a:srgbClr val="000000"/>
                  </a:solidFill>
                  <a:latin typeface="Arial" charset="0"/>
                  <a:ea typeface="Arial" charset="0"/>
                  <a:cs typeface="Arial" charset="0"/>
                  <a:sym typeface="Cabin"/>
                </a:rPr>
                <a:t> </a:t>
              </a:r>
              <a:r>
                <a:rPr lang="en" sz="2900" u="none" strike="noStrike" cap="none" dirty="0">
                  <a:solidFill>
                    <a:srgbClr val="000000"/>
                  </a:solidFill>
                  <a:latin typeface="Arial" charset="0"/>
                  <a:ea typeface="Arial" charset="0"/>
                  <a:cs typeface="Arial" charset="0"/>
                  <a:sym typeface="Cabin"/>
                </a:rPr>
                <a:t>x</a:t>
              </a:r>
              <a:r>
                <a:rPr lang="en-US" sz="2900" u="none" strike="noStrike" cap="none" dirty="0">
                  <a:solidFill>
                    <a:srgbClr val="000000"/>
                  </a:solidFill>
                  <a:latin typeface="Arial" charset="0"/>
                  <a:ea typeface="Arial" charset="0"/>
                  <a:cs typeface="Arial" charset="0"/>
                  <a:sym typeface="Cabin"/>
                </a:rPr>
                <a:t>: 0</a:t>
              </a:r>
              <a:endParaRPr lang="en" sz="2900" u="none" strike="noStrike" cap="none" dirty="0">
                <a:solidFill>
                  <a:srgbClr val="000000"/>
                </a:solidFill>
                <a:latin typeface="Arial" charset="0"/>
                <a:ea typeface="Arial" charset="0"/>
                <a:cs typeface="Arial" charset="0"/>
                <a:sym typeface="Cabin"/>
              </a:endParaRPr>
            </a:p>
          </p:txBody>
        </p:sp>
        <p:sp>
          <p:nvSpPr>
            <p:cNvPr id="470" name="Shape 470"/>
            <p:cNvSpPr/>
            <p:nvPr/>
          </p:nvSpPr>
          <p:spPr>
            <a:xfrm>
              <a:off x="546099" y="2197100"/>
              <a:ext cx="3885773"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500" u="none" strike="noStrike" cap="none" dirty="0">
                  <a:solidFill>
                    <a:srgbClr val="000000"/>
                  </a:solidFill>
                  <a:latin typeface="Arial" charset="0"/>
                  <a:ea typeface="Arial" charset="0"/>
                  <a:cs typeface="Arial" charset="0"/>
                  <a:sym typeface="Cabin"/>
                </a:rPr>
                <a:t> </a:t>
              </a:r>
              <a:r>
                <a:rPr lang="en" sz="2500" u="none" strike="noStrike" cap="none" dirty="0">
                  <a:solidFill>
                    <a:srgbClr val="000000"/>
                  </a:solidFill>
                  <a:latin typeface="Arial" charset="0"/>
                  <a:ea typeface="Arial" charset="0"/>
                  <a:cs typeface="Arial" charset="0"/>
                  <a:sym typeface="Cabin"/>
                </a:rPr>
                <a:t>nombre: </a:t>
              </a:r>
              <a:r>
                <a:rPr lang="en-US" sz="2500" u="none" strike="noStrike" cap="none" dirty="0">
                  <a:solidFill>
                    <a:srgbClr val="000000"/>
                  </a:solidFill>
                  <a:latin typeface="Arial" charset="0"/>
                  <a:ea typeface="Arial" charset="0"/>
                  <a:cs typeface="Arial" charset="0"/>
                  <a:sym typeface="Cabin"/>
                </a:rPr>
                <a:t>Sally</a:t>
              </a:r>
              <a:r>
                <a:rPr lang="en" sz="2500" u="none" strike="noStrike" cap="none" dirty="0">
                  <a:solidFill>
                    <a:srgbClr val="000000"/>
                  </a:solidFill>
                  <a:latin typeface="Arial" charset="0"/>
                  <a:ea typeface="Arial" charset="0"/>
                  <a:cs typeface="Arial" charset="0"/>
                  <a:sym typeface="Cabin"/>
                </a:rPr>
                <a:t> </a:t>
              </a:r>
            </a:p>
          </p:txBody>
        </p:sp>
      </p:grpSp>
      <p:grpSp>
        <p:nvGrpSpPr>
          <p:cNvPr id="472" name="Shape 472"/>
          <p:cNvGrpSpPr/>
          <p:nvPr/>
        </p:nvGrpSpPr>
        <p:grpSpPr>
          <a:xfrm>
            <a:off x="6324599" y="2899954"/>
            <a:ext cx="2668930" cy="1543050"/>
            <a:chOff x="0" y="0"/>
            <a:chExt cx="4762499" cy="4000500"/>
          </a:xfrm>
        </p:grpSpPr>
        <p:sp>
          <p:nvSpPr>
            <p:cNvPr id="473" name="Shape 473"/>
            <p:cNvSpPr/>
            <p:nvPr/>
          </p:nvSpPr>
          <p:spPr>
            <a:xfrm>
              <a:off x="0" y="0"/>
              <a:ext cx="4762499" cy="4000500"/>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700">
                  <a:solidFill>
                    <a:srgbClr val="FFFFFF"/>
                  </a:solidFill>
                  <a:latin typeface="Arial" charset="0"/>
                  <a:ea typeface="Arial" charset="0"/>
                  <a:cs typeface="Arial" charset="0"/>
                  <a:sym typeface="Cabin"/>
                </a:rPr>
                <a:t> </a:t>
              </a:r>
              <a:r>
                <a:rPr lang="en" sz="2700" u="none" strike="noStrike" cap="none">
                  <a:solidFill>
                    <a:srgbClr val="FFFFFF"/>
                  </a:solidFill>
                  <a:latin typeface="Arial" charset="0"/>
                  <a:ea typeface="Arial" charset="0"/>
                  <a:cs typeface="Arial" charset="0"/>
                  <a:sym typeface="Cabin"/>
                </a:rPr>
                <a:t>j</a:t>
              </a:r>
            </a:p>
          </p:txBody>
        </p:sp>
        <p:sp>
          <p:nvSpPr>
            <p:cNvPr id="474" name="Shape 474"/>
            <p:cNvSpPr/>
            <p:nvPr/>
          </p:nvSpPr>
          <p:spPr>
            <a:xfrm>
              <a:off x="1422399" y="520699"/>
              <a:ext cx="3009470"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900" u="none" strike="noStrike" cap="none" dirty="0">
                  <a:solidFill>
                    <a:srgbClr val="000000"/>
                  </a:solidFill>
                  <a:latin typeface="Arial" charset="0"/>
                  <a:ea typeface="Arial" charset="0"/>
                  <a:cs typeface="Arial" charset="0"/>
                  <a:sym typeface="Cabin"/>
                </a:rPr>
                <a:t> </a:t>
              </a:r>
              <a:r>
                <a:rPr lang="en" sz="2900" u="none" strike="noStrike" cap="none" dirty="0">
                  <a:solidFill>
                    <a:srgbClr val="000000"/>
                  </a:solidFill>
                  <a:latin typeface="Arial" charset="0"/>
                  <a:ea typeface="Arial" charset="0"/>
                  <a:cs typeface="Arial" charset="0"/>
                  <a:sym typeface="Cabin"/>
                </a:rPr>
                <a:t>x</a:t>
              </a:r>
              <a:r>
                <a:rPr lang="en-US" sz="2900" u="none" strike="noStrike" cap="none" dirty="0">
                  <a:solidFill>
                    <a:srgbClr val="000000"/>
                  </a:solidFill>
                  <a:latin typeface="Arial" charset="0"/>
                  <a:ea typeface="Arial" charset="0"/>
                  <a:cs typeface="Arial" charset="0"/>
                  <a:sym typeface="Cabin"/>
                </a:rPr>
                <a:t>: 0</a:t>
              </a:r>
              <a:endParaRPr lang="en" sz="2900" u="none" strike="noStrike" cap="none" dirty="0">
                <a:solidFill>
                  <a:srgbClr val="000000"/>
                </a:solidFill>
                <a:latin typeface="Arial" charset="0"/>
                <a:ea typeface="Arial" charset="0"/>
                <a:cs typeface="Arial" charset="0"/>
                <a:sym typeface="Cabin"/>
              </a:endParaRPr>
            </a:p>
          </p:txBody>
        </p:sp>
        <p:sp>
          <p:nvSpPr>
            <p:cNvPr id="475" name="Shape 475"/>
            <p:cNvSpPr/>
            <p:nvPr/>
          </p:nvSpPr>
          <p:spPr>
            <a:xfrm>
              <a:off x="266698" y="2197100"/>
              <a:ext cx="4165172" cy="1270000"/>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US" sz="2500" u="none" strike="noStrike" cap="none" dirty="0">
                  <a:solidFill>
                    <a:srgbClr val="000000"/>
                  </a:solidFill>
                  <a:latin typeface="Arial" charset="0"/>
                  <a:ea typeface="Arial" charset="0"/>
                  <a:cs typeface="Arial" charset="0"/>
                  <a:sym typeface="Cabin"/>
                </a:rPr>
                <a:t> </a:t>
              </a:r>
              <a:r>
                <a:rPr lang="en" sz="2500" u="none" strike="noStrike" cap="none" dirty="0">
                  <a:solidFill>
                    <a:srgbClr val="000000"/>
                  </a:solidFill>
                  <a:latin typeface="Arial" charset="0"/>
                  <a:ea typeface="Arial" charset="0"/>
                  <a:cs typeface="Arial" charset="0"/>
                  <a:sym typeface="Cabin"/>
                </a:rPr>
                <a:t>nombre:</a:t>
              </a:r>
              <a:r>
                <a:rPr lang="en-US" sz="2500" u="none" strike="noStrike" cap="none" dirty="0">
                  <a:solidFill>
                    <a:srgbClr val="000000"/>
                  </a:solidFill>
                  <a:latin typeface="Arial" charset="0"/>
                  <a:ea typeface="Arial" charset="0"/>
                  <a:cs typeface="Arial" charset="0"/>
                  <a:sym typeface="Cabin"/>
                </a:rPr>
                <a:t>  Jim</a:t>
              </a:r>
              <a:endParaRPr lang="en" sz="2500" u="none" strike="noStrike" cap="none" dirty="0">
                <a:solidFill>
                  <a:srgbClr val="000000"/>
                </a:solidFill>
                <a:latin typeface="Arial" charset="0"/>
                <a:ea typeface="Arial" charset="0"/>
                <a:cs typeface="Arial" charset="0"/>
                <a:sym typeface="Cabin"/>
              </a:endParaRPr>
            </a:p>
          </p:txBody>
        </p:sp>
      </p:grpSp>
      <p:sp>
        <p:nvSpPr>
          <p:cNvPr id="483" name="Shape 483"/>
          <p:cNvSpPr/>
          <p:nvPr/>
        </p:nvSpPr>
        <p:spPr>
          <a:xfrm>
            <a:off x="3589585" y="3473952"/>
            <a:ext cx="2427514" cy="1036767"/>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FDFF"/>
              </a:buClr>
              <a:buSzPct val="25000"/>
              <a:buFont typeface="Cabin"/>
              <a:buNone/>
            </a:pPr>
            <a:r>
              <a:rPr lang="en" sz="2300" u="none" strike="noStrike" cap="none" dirty="0">
                <a:solidFill>
                  <a:srgbClr val="00FDFF"/>
                </a:solidFill>
                <a:latin typeface="Arial" charset="0"/>
                <a:ea typeface="Arial" charset="0"/>
                <a:cs typeface="Arial" charset="0"/>
                <a:sym typeface="Cabin"/>
              </a:rPr>
              <a:t>Tenemos dos instancias independientes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3999" y="171450"/>
            <a:ext cx="5635199" cy="4619400"/>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class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 = ""</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a:solidFill>
                  <a:srgbClr val="FF40FF"/>
                </a:solidFill>
                <a:latin typeface="Courier"/>
                <a:ea typeface="Courier New"/>
                <a:cs typeface="Courier"/>
                <a:sym typeface="Courier New"/>
              </a:rPr>
              <a:t>def __</a:t>
            </a:r>
            <a:r>
              <a:rPr lang="en-US" sz="1600" i="0" u="none" strike="noStrike" cap="none" dirty="0" err="1">
                <a:solidFill>
                  <a:srgbClr val="FF40FF"/>
                </a:solidFill>
                <a:latin typeface="Courier"/>
                <a:ea typeface="Courier New"/>
                <a:cs typeface="Courier"/>
                <a:sym typeface="Courier New"/>
              </a:rPr>
              <a:t>init</a:t>
            </a:r>
            <a:r>
              <a:rPr lang="en-US" sz="1600" i="0" u="none" strike="noStrike" cap="none" dirty="0">
                <a:solidFill>
                  <a:srgbClr val="FF40FF"/>
                </a:solidFill>
                <a:latin typeface="Courier"/>
                <a:ea typeface="Courier New"/>
                <a:cs typeface="Courier"/>
                <a:sym typeface="Courier New"/>
              </a:rPr>
              <a:t>__</a:t>
            </a:r>
            <a:r>
              <a:rPr lang="en-US" sz="1600" i="0" u="none" strike="noStrike" cap="none" dirty="0">
                <a:solidFill>
                  <a:srgbClr val="FFFFFF"/>
                </a:solidFill>
                <a:latin typeface="Courier"/>
                <a:ea typeface="Courier New"/>
                <a:cs typeface="Courier"/>
                <a:sym typeface="Courier New"/>
              </a:rPr>
              <a:t>(self, </a:t>
            </a:r>
            <a:r>
              <a:rPr lang="en-US" sz="1600" i="0" u="none" strike="noStrike" cap="none" dirty="0">
                <a:solidFill>
                  <a:srgbClr val="00F900"/>
                </a:solidFill>
                <a:latin typeface="Courier"/>
                <a:ea typeface="Courier New"/>
                <a:cs typeface="Courier"/>
                <a:sym typeface="Courier New"/>
              </a:rPr>
              <a:t>z</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9300"/>
                </a:solidFill>
                <a:latin typeface="Courier"/>
                <a:ea typeface="Courier New"/>
                <a:cs typeface="Courier"/>
                <a:sym typeface="Courier New"/>
              </a:rPr>
              <a:t>self.nombre</a:t>
            </a:r>
            <a:r>
              <a:rPr lang="en-US" sz="1600" i="0" u="none" strike="noStrike" cap="none" dirty="0">
                <a:solidFill>
                  <a:srgbClr val="FFFFFF"/>
                </a:solidFill>
                <a:latin typeface="Courier"/>
                <a:ea typeface="Courier New"/>
                <a:cs typeface="Courier"/>
                <a:sym typeface="Courier New"/>
              </a:rPr>
              <a:t> = </a:t>
            </a:r>
            <a:r>
              <a:rPr lang="en-US" sz="1600" i="0" u="none" strike="noStrike" cap="none" dirty="0">
                <a:solidFill>
                  <a:srgbClr val="00F900"/>
                </a:solidFill>
                <a:latin typeface="Courier"/>
                <a:ea typeface="Courier New"/>
                <a:cs typeface="Courier"/>
                <a:sym typeface="Courier New"/>
              </a:rPr>
              <a:t>z</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9300"/>
                </a:solidFill>
                <a:latin typeface="Courier"/>
                <a:ea typeface="Courier New"/>
                <a:cs typeface="Courier"/>
                <a:sym typeface="Courier New"/>
              </a:rPr>
              <a:t>self.</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construido</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def </a:t>
            </a:r>
            <a:r>
              <a:rPr lang="en-US" sz="1600" i="0" u="none" strike="noStrike" cap="none" dirty="0" err="1">
                <a:solidFill>
                  <a:srgbClr val="FFFFFF"/>
                </a:solidFill>
                <a:latin typeface="Courier"/>
                <a:ea typeface="Courier New"/>
                <a:cs typeface="Courier"/>
                <a:sym typeface="Courier New"/>
              </a:rPr>
              <a:t>grupo</a:t>
            </a:r>
            <a:r>
              <a:rPr lang="en-US" sz="1600" i="0" u="none" strike="noStrike" cap="none" dirty="0">
                <a:solidFill>
                  <a:srgbClr val="FFFFFF"/>
                </a:solidFill>
                <a:latin typeface="Courier"/>
                <a:ea typeface="Courier New"/>
                <a:cs typeface="Courier"/>
                <a:sym typeface="Courier New"/>
              </a:rPr>
              <a:t>(self) :</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 = </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 + 1</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     print(</a:t>
            </a:r>
            <a:r>
              <a:rPr lang="en-US" sz="1600" i="0" u="none" strike="noStrike" cap="none" dirty="0">
                <a:solidFill>
                  <a:srgbClr val="FF9300"/>
                </a:solidFill>
                <a:latin typeface="Courier"/>
                <a:ea typeface="Courier New"/>
                <a:cs typeface="Courier"/>
                <a:sym typeface="Courier New"/>
              </a:rPr>
              <a:t>self.</a:t>
            </a:r>
            <a:r>
              <a:rPr lang="en-US" sz="1600" i="0" u="none" strike="noStrike" cap="none" dirty="0" err="1">
                <a:solidFill>
                  <a:srgbClr val="FF9300"/>
                </a:solidFill>
                <a:latin typeface="Courier"/>
                <a:ea typeface="Courier New"/>
                <a:cs typeface="Courier"/>
                <a:sym typeface="Courier New"/>
              </a:rPr>
              <a:t>nombre</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recuento</a:t>
            </a:r>
            <a:r>
              <a:rPr lang="en-US" sz="1600" i="0" u="none" strike="noStrike" cap="none" dirty="0">
                <a:solidFill>
                  <a:srgbClr val="FFFFFF"/>
                </a:solidFill>
                <a:latin typeface="Courier"/>
                <a:ea typeface="Courier New"/>
                <a:cs typeface="Courier"/>
                <a:sym typeface="Courier New"/>
              </a:rPr>
              <a:t> </a:t>
            </a:r>
            <a:r>
              <a:rPr lang="en-US" sz="1600" i="0" u="none" strike="noStrike" cap="none" dirty="0" err="1">
                <a:solidFill>
                  <a:srgbClr val="FFFFFF"/>
                </a:solidFill>
                <a:latin typeface="Courier"/>
                <a:ea typeface="Courier New"/>
                <a:cs typeface="Courier"/>
                <a:sym typeface="Courier New"/>
              </a:rPr>
              <a:t>grupal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err="1">
                <a:solidFill>
                  <a:srgbClr val="FFFFFF"/>
                </a:solidFill>
                <a:latin typeface="Courier"/>
                <a:ea typeface="Courier New"/>
                <a:cs typeface="Courier"/>
                <a:sym typeface="Courier New"/>
              </a:rPr>
              <a:t>self.x</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s =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a:solidFill>
                  <a:srgbClr val="00F900"/>
                </a:solidFill>
                <a:latin typeface="Courier"/>
                <a:ea typeface="Courier New"/>
                <a:cs typeface="Courier"/>
                <a:sym typeface="Courier New"/>
              </a:rPr>
              <a:t>"Sally"</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a:solidFill>
                  <a:srgbClr val="FFFFFF"/>
                </a:solidFill>
                <a:latin typeface="Courier"/>
                <a:ea typeface="Courier New"/>
                <a:cs typeface="Courier"/>
                <a:sym typeface="Courier New"/>
              </a:rPr>
              <a:t>j = </a:t>
            </a:r>
            <a:r>
              <a:rPr lang="en-US" sz="1600" dirty="0" err="1">
                <a:solidFill>
                  <a:srgbClr val="FFFFFF"/>
                </a:solidFill>
                <a:latin typeface="Courier"/>
                <a:ea typeface="Courier New"/>
                <a:cs typeface="Courier"/>
                <a:sym typeface="Courier New"/>
              </a:rPr>
              <a:t>Grupo</a:t>
            </a:r>
            <a:r>
              <a:rPr lang="en-US" sz="1600" i="0" u="none" strike="noStrike" cap="none" dirty="0" err="1">
                <a:solidFill>
                  <a:srgbClr val="FFFFFF"/>
                </a:solidFill>
                <a:latin typeface="Courier"/>
                <a:ea typeface="Courier New"/>
                <a:cs typeface="Courier"/>
                <a:sym typeface="Courier New"/>
              </a:rPr>
              <a:t>Animal</a:t>
            </a:r>
            <a:r>
              <a:rPr lang="en-US" sz="1600" i="0" u="none" strike="noStrike" cap="none" dirty="0">
                <a:solidFill>
                  <a:srgbClr val="FFFFFF"/>
                </a:solidFill>
                <a:latin typeface="Courier"/>
                <a:ea typeface="Courier New"/>
                <a:cs typeface="Courier"/>
                <a:sym typeface="Courier New"/>
              </a:rPr>
              <a:t>(</a:t>
            </a:r>
            <a:r>
              <a:rPr lang="en-US" sz="1600" i="0" u="none" strike="noStrike" cap="none" dirty="0">
                <a:solidFill>
                  <a:srgbClr val="00F900"/>
                </a:solidFill>
                <a:latin typeface="Courier"/>
                <a:ea typeface="Courier New"/>
                <a:cs typeface="Courier"/>
                <a:sym typeface="Courier New"/>
              </a:rPr>
              <a:t>"Jim"</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endParaRPr lang="en-US" sz="1600" dirty="0">
              <a:solidFill>
                <a:srgbClr val="FFFFFF"/>
              </a:solidFill>
              <a:latin typeface="Courier"/>
              <a:ea typeface="Courier New"/>
              <a:cs typeface="Courier"/>
              <a:sym typeface="Courier New"/>
            </a:endParaRPr>
          </a:p>
          <a:p>
            <a:pPr>
              <a:buClr>
                <a:srgbClr val="FFFFFF"/>
              </a:buClr>
              <a:buSzPct val="25000"/>
            </a:pPr>
            <a:r>
              <a:rPr lang="en-US" sz="1600" dirty="0" err="1">
                <a:solidFill>
                  <a:srgbClr val="FFFFFF"/>
                </a:solidFill>
                <a:latin typeface="Courier"/>
                <a:ea typeface="Courier New"/>
                <a:cs typeface="Courier"/>
                <a:sym typeface="Courier New"/>
              </a:rPr>
              <a:t>s.</a:t>
            </a:r>
            <a:r>
              <a:rPr lang="en-US" sz="1600" i="0" u="none" strike="noStrike" cap="none" dirty="0" err="1">
                <a:solidFill>
                  <a:srgbClr val="FFFFFF"/>
                </a:solidFill>
                <a:latin typeface="Courier"/>
                <a:ea typeface="Courier New"/>
                <a:cs typeface="Courier"/>
                <a:sym typeface="Courier New"/>
              </a:rPr>
              <a:t>grupo</a:t>
            </a:r>
            <a:r>
              <a:rPr lang="en-US" sz="1600" dirty="0">
                <a:solidFill>
                  <a:srgbClr val="FFFFFF"/>
                </a:solidFill>
                <a:latin typeface="Courier"/>
                <a:ea typeface="Courier New"/>
                <a:cs typeface="Courier"/>
                <a:sym typeface="Courier New"/>
              </a:rPr>
              <a:t>()</a:t>
            </a: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err="1">
                <a:solidFill>
                  <a:srgbClr val="FFFFFF"/>
                </a:solidFill>
                <a:latin typeface="Courier"/>
                <a:ea typeface="Courier New"/>
                <a:cs typeface="Courier"/>
                <a:sym typeface="Courier New"/>
              </a:rPr>
              <a:t>j.grupo</a:t>
            </a:r>
            <a:r>
              <a:rPr lang="en-US" sz="1600" i="0" u="none" strike="noStrike" cap="none" dirty="0">
                <a:solidFill>
                  <a:srgbClr val="FFFFFF"/>
                </a:solidFill>
                <a:latin typeface="Courier"/>
                <a:ea typeface="Courier New"/>
                <a:cs typeface="Courier"/>
                <a:sym typeface="Courier New"/>
              </a:rPr>
              <a:t>()</a:t>
            </a:r>
          </a:p>
          <a:p>
            <a:pPr marL="0" marR="0" lvl="0" indent="0" algn="l" rtl="0">
              <a:lnSpc>
                <a:spcPct val="100000"/>
              </a:lnSpc>
              <a:spcBef>
                <a:spcPts val="0"/>
              </a:spcBef>
              <a:spcAft>
                <a:spcPts val="0"/>
              </a:spcAft>
              <a:buClr>
                <a:srgbClr val="FFFFFF"/>
              </a:buClr>
              <a:buSzPct val="25000"/>
              <a:buFont typeface="Cabin"/>
              <a:buNone/>
            </a:pPr>
            <a:r>
              <a:rPr lang="en-US" sz="1600" i="0" u="none" strike="noStrike" cap="none" dirty="0" err="1">
                <a:solidFill>
                  <a:srgbClr val="FFFFFF"/>
                </a:solidFill>
                <a:latin typeface="Courier"/>
                <a:ea typeface="Courier New"/>
                <a:cs typeface="Courier"/>
                <a:sym typeface="Courier New"/>
              </a:rPr>
              <a:t>s.grupo</a:t>
            </a:r>
            <a:r>
              <a:rPr lang="en-US" sz="1600" i="0" u="none" strike="noStrike" cap="none" dirty="0">
                <a:solidFill>
                  <a:srgbClr val="FFFFFF"/>
                </a:solidFill>
                <a:latin typeface="Courier"/>
                <a:ea typeface="Courier New"/>
                <a:cs typeface="Courier"/>
                <a:sym typeface="Courier New"/>
              </a:rPr>
              <a:t>()</a:t>
            </a:r>
          </a:p>
        </p:txBody>
      </p:sp>
      <p:sp>
        <p:nvSpPr>
          <p:cNvPr id="2" name="Rectangle 1"/>
          <p:cNvSpPr/>
          <p:nvPr/>
        </p:nvSpPr>
        <p:spPr>
          <a:xfrm>
            <a:off x="6360428" y="855280"/>
            <a:ext cx="2654894" cy="1169551"/>
          </a:xfrm>
          <a:prstGeom prst="rect">
            <a:avLst/>
          </a:prstGeom>
        </p:spPr>
        <p:txBody>
          <a:bodyPr wrap="none">
            <a:spAutoFit/>
          </a:bodyPr>
          <a:lstStyle/>
          <a:p>
            <a:pPr lvl="0">
              <a:buClr>
                <a:srgbClr val="FFFFFF"/>
              </a:buClr>
              <a:buSzPct val="25000"/>
            </a:pPr>
            <a:r>
              <a:rPr lang="en" dirty="0">
                <a:solidFill>
                  <a:srgbClr val="FFFFFF"/>
                </a:solidFill>
                <a:latin typeface="Courier"/>
                <a:ea typeface="Courier New"/>
                <a:cs typeface="Courier"/>
                <a:sym typeface="Courier New"/>
              </a:rPr>
              <a:t>Sally construido</a:t>
            </a:r>
            <a:endParaRPr lang="en-US" dirty="0">
              <a:solidFill>
                <a:srgbClr val="FFFFFF"/>
              </a:solidFill>
              <a:latin typeface="Courier"/>
              <a:ea typeface="Courier New"/>
              <a:cs typeface="Courier"/>
              <a:sym typeface="Courier New"/>
            </a:endParaRPr>
          </a:p>
          <a:p>
            <a:pPr lvl="0">
              <a:buClr>
                <a:srgbClr val="FFFFFF"/>
              </a:buClr>
              <a:buSzPct val="25000"/>
            </a:pPr>
            <a:r>
              <a:rPr lang="en" dirty="0">
                <a:solidFill>
                  <a:srgbClr val="FFFFFF"/>
                </a:solidFill>
                <a:latin typeface="Courier"/>
                <a:ea typeface="Courier New"/>
                <a:cs typeface="Courier"/>
                <a:sym typeface="Courier New"/>
              </a:rPr>
              <a:t>Jim construido</a:t>
            </a:r>
            <a:endParaRPr lang="en-US" dirty="0">
              <a:solidFill>
                <a:srgbClr val="FFFFFF"/>
              </a:solidFill>
              <a:latin typeface="Courier"/>
              <a:ea typeface="Courier New"/>
              <a:cs typeface="Courier"/>
              <a:sym typeface="Courier New"/>
            </a:endParaRPr>
          </a:p>
          <a:p>
            <a:pPr lvl="0">
              <a:buClr>
                <a:srgbClr val="FFFFFF"/>
              </a:buClr>
              <a:buSzPct val="25000"/>
            </a:pPr>
            <a:r>
              <a:rPr lang="en" dirty="0">
                <a:solidFill>
                  <a:srgbClr val="FFFFFF"/>
                </a:solidFill>
                <a:latin typeface="Courier"/>
                <a:ea typeface="Courier New"/>
                <a:cs typeface="Courier"/>
                <a:sym typeface="Courier New"/>
              </a:rPr>
              <a:t>Sally recuento grupal 1</a:t>
            </a:r>
            <a:endParaRPr lang="en-US" dirty="0">
              <a:solidFill>
                <a:srgbClr val="FFFFFF"/>
              </a:solidFill>
              <a:latin typeface="Courier"/>
              <a:ea typeface="Courier New"/>
              <a:cs typeface="Courier"/>
              <a:sym typeface="Courier New"/>
            </a:endParaRPr>
          </a:p>
          <a:p>
            <a:pPr lvl="0">
              <a:buClr>
                <a:srgbClr val="FFFFFF"/>
              </a:buClr>
              <a:buSzPct val="25000"/>
            </a:pPr>
            <a:r>
              <a:rPr lang="en" dirty="0">
                <a:solidFill>
                  <a:srgbClr val="FFFFFF"/>
                </a:solidFill>
                <a:latin typeface="Courier"/>
                <a:ea typeface="Courier New"/>
                <a:cs typeface="Courier"/>
                <a:sym typeface="Courier New"/>
              </a:rPr>
              <a:t>Jim recuento grupal 1</a:t>
            </a:r>
            <a:endParaRPr lang="en-US" dirty="0">
              <a:solidFill>
                <a:srgbClr val="FFFFFF"/>
              </a:solidFill>
              <a:latin typeface="Courier"/>
              <a:ea typeface="Courier New"/>
              <a:cs typeface="Courier"/>
              <a:sym typeface="Courier New"/>
            </a:endParaRPr>
          </a:p>
          <a:p>
            <a:pPr lvl="0">
              <a:buClr>
                <a:srgbClr val="FFFFFF"/>
              </a:buClr>
              <a:buSzPct val="25000"/>
            </a:pPr>
            <a:r>
              <a:rPr lang="en" dirty="0">
                <a:solidFill>
                  <a:srgbClr val="FFFFFF"/>
                </a:solidFill>
                <a:latin typeface="Courier"/>
                <a:ea typeface="Courier New"/>
                <a:cs typeface="Courier"/>
                <a:sym typeface="Courier New"/>
              </a:rPr>
              <a:t>Sally recuento grupal 2</a:t>
            </a:r>
          </a:p>
        </p:txBody>
      </p:sp>
    </p:spTree>
    <p:extLst>
      <p:ext uri="{BB962C8B-B14F-4D97-AF65-F5344CB8AC3E}">
        <p14:creationId xmlns:p14="http://schemas.microsoft.com/office/powerpoint/2010/main" val="195412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4700" u="none" strike="noStrike" cap="none" dirty="0">
                <a:solidFill>
                  <a:srgbClr val="FFD966"/>
                </a:solidFill>
                <a:latin typeface="Arial" charset="0"/>
                <a:ea typeface="Arial" charset="0"/>
                <a:cs typeface="Arial" charset="0"/>
                <a:sym typeface="Cabin"/>
              </a:rPr>
              <a:t>Herencia</a:t>
            </a:r>
          </a:p>
        </p:txBody>
      </p:sp>
      <p:sp>
        <p:nvSpPr>
          <p:cNvPr id="499" name="Shape 499"/>
          <p:cNvSpPr txBox="1">
            <a:spLocks noGrp="1"/>
          </p:cNvSpPr>
          <p:nvPr>
            <p:ph idx="1"/>
          </p:nvPr>
        </p:nvSpPr>
        <p:spPr>
          <a:prstGeom prst="rect">
            <a:avLst/>
          </a:prstGeom>
          <a:noFill/>
          <a:ln>
            <a:noFill/>
          </a:ln>
        </p:spPr>
        <p:txBody>
          <a:bodyPr lIns="21050" tIns="21050" rIns="21050" bIns="21050" anchor="t"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sng" strike="noStrike" cap="none" dirty="0">
                <a:solidFill>
                  <a:srgbClr val="FFFFFF"/>
                </a:solidFill>
                <a:latin typeface="Arial" charset="0"/>
                <a:ea typeface="Arial" charset="0"/>
                <a:cs typeface="Arial" charset="0"/>
                <a:sym typeface="Cabin"/>
              </a:rPr>
              <a:t>http://es.wikipedia.org/wiki/Herencia_(inform%C3%A1tica)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9300"/>
              </a:buClr>
              <a:buSzPct val="25000"/>
              <a:buFont typeface="Cabin"/>
              <a:buNone/>
            </a:pPr>
            <a:r>
              <a:rPr lang="en" sz="4700" u="none" strike="noStrike" cap="none" dirty="0">
                <a:solidFill>
                  <a:srgbClr val="FFD966"/>
                </a:solidFill>
                <a:sym typeface="Cabin"/>
              </a:rPr>
              <a:t>Herencia</a:t>
            </a:r>
          </a:p>
        </p:txBody>
      </p:sp>
      <p:sp>
        <p:nvSpPr>
          <p:cNvPr id="505" name="Shape 505"/>
          <p:cNvSpPr txBox="1">
            <a:spLocks noGrp="1"/>
          </p:cNvSpPr>
          <p:nvPr>
            <p:ph idx="1"/>
          </p:nvPr>
        </p:nvSpPr>
        <p:spPr>
          <a:prstGeom prst="rect">
            <a:avLst/>
          </a:prstGeom>
          <a:noFill/>
          <a:ln>
            <a:noFill/>
          </a:ln>
        </p:spPr>
        <p:txBody>
          <a:bodyPr lIns="21050" tIns="21050" rIns="21050" bIns="21050" anchor="ctr" anchorCtr="0">
            <a:noAutofit/>
          </a:bodyPr>
          <a:lstStyle/>
          <a:p>
            <a:pPr marL="457200" marR="0" lvl="0" indent="-374650" algn="l" rtl="0">
              <a:lnSpc>
                <a:spcPct val="100000"/>
              </a:lnSpc>
              <a:spcBef>
                <a:spcPts val="0"/>
              </a:spcBef>
              <a:spcAft>
                <a:spcPts val="0"/>
              </a:spcAft>
              <a:buSzPct val="100000"/>
              <a:buFont typeface="Cabin"/>
            </a:pPr>
            <a:r>
              <a:rPr lang="en" sz="2300" u="none" strike="noStrike" cap="none" dirty="0">
                <a:solidFill>
                  <a:srgbClr val="FFFFFF"/>
                </a:solidFill>
                <a:sym typeface="Cabin"/>
              </a:rPr>
              <a:t>Cuando hacemos una nueva clase - podemos reutilizar una clase existente y </a:t>
            </a:r>
            <a:r>
              <a:rPr lang="en" sz="2300" dirty="0">
                <a:solidFill>
                  <a:srgbClr val="FF9300"/>
                </a:solidFill>
                <a:sym typeface="Cabin"/>
              </a:rPr>
              <a:t>heredar</a:t>
            </a:r>
            <a:r>
              <a:rPr lang="en" sz="2300" u="none" strike="noStrike" cap="none" dirty="0">
                <a:solidFill>
                  <a:srgbClr val="FFFFFF"/>
                </a:solidFill>
                <a:sym typeface="Cabin"/>
              </a:rPr>
              <a:t> </a:t>
            </a:r>
            <a:r>
              <a:rPr lang="en" sz="2300" dirty="0">
                <a:solidFill>
                  <a:srgbClr val="FFFFFF"/>
                </a:solidFill>
                <a:sym typeface="Cabin"/>
              </a:rPr>
              <a:t>todas las capacidades de una clase existente y además agregar nuestra parte para hacer nuestra nueva clase</a:t>
            </a:r>
            <a:endParaRPr lang="en" sz="2300" u="none" strike="noStrike" cap="none" dirty="0">
              <a:solidFill>
                <a:srgbClr val="FFFFFF"/>
              </a:solidFill>
              <a:sym typeface="Cabin"/>
            </a:endParaRPr>
          </a:p>
          <a:p>
            <a:pPr marL="457200" marR="0" lvl="0" indent="-374650" algn="l" rtl="0">
              <a:lnSpc>
                <a:spcPct val="100000"/>
              </a:lnSpc>
              <a:spcBef>
                <a:spcPts val="1400"/>
              </a:spcBef>
              <a:spcAft>
                <a:spcPts val="0"/>
              </a:spcAft>
              <a:buClr>
                <a:srgbClr val="FFFFFF"/>
              </a:buClr>
              <a:buSzPct val="100000"/>
              <a:buFont typeface="Cabin"/>
            </a:pPr>
            <a:r>
              <a:rPr lang="en" sz="2300" dirty="0">
                <a:solidFill>
                  <a:srgbClr val="FFFFFF"/>
                </a:solidFill>
                <a:sym typeface="Cabin"/>
              </a:rPr>
              <a:t>Otra forma</a:t>
            </a:r>
            <a:r>
              <a:rPr lang="en" sz="2300" u="none" strike="noStrike" cap="none" dirty="0">
                <a:solidFill>
                  <a:srgbClr val="FFFFFF"/>
                </a:solidFill>
                <a:sym typeface="Cabin"/>
              </a:rPr>
              <a:t> de almacenar y reutilizar</a:t>
            </a:r>
          </a:p>
          <a:p>
            <a:pPr marL="457200" marR="0" lvl="0" indent="-374650" algn="l" rtl="0">
              <a:lnSpc>
                <a:spcPct val="100000"/>
              </a:lnSpc>
              <a:spcBef>
                <a:spcPts val="1400"/>
              </a:spcBef>
              <a:spcAft>
                <a:spcPts val="0"/>
              </a:spcAft>
              <a:buClr>
                <a:srgbClr val="FFFFFF"/>
              </a:buClr>
              <a:buSzPct val="100000"/>
              <a:buFont typeface="Cabin"/>
            </a:pPr>
            <a:r>
              <a:rPr lang="en" sz="2300" u="none" strike="noStrike" cap="none" dirty="0">
                <a:solidFill>
                  <a:srgbClr val="FFFFFF"/>
                </a:solidFill>
                <a:sym typeface="Cabin"/>
              </a:rPr>
              <a:t>Escribe una vez - reutiliza muchas veces</a:t>
            </a:r>
          </a:p>
          <a:p>
            <a:pPr marL="457200" marR="0" lvl="0" indent="-374650" algn="l" rtl="0">
              <a:lnSpc>
                <a:spcPct val="100000"/>
              </a:lnSpc>
              <a:spcBef>
                <a:spcPts val="1400"/>
              </a:spcBef>
              <a:spcAft>
                <a:spcPts val="0"/>
              </a:spcAft>
              <a:buClr>
                <a:srgbClr val="FFFFFF"/>
              </a:buClr>
              <a:buSzPct val="100000"/>
              <a:buFont typeface="Cabin"/>
            </a:pPr>
            <a:r>
              <a:rPr lang="en" sz="2300" u="none" strike="noStrike" cap="none" dirty="0">
                <a:solidFill>
                  <a:srgbClr val="FFFFFF"/>
                </a:solidFill>
                <a:sym typeface="Cabin"/>
              </a:rPr>
              <a:t>La nueva clase (hija) tiene todas las capacidades de la vieja clase (padre) - y algo más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438" y="503064"/>
            <a:ext cx="5578764" cy="4163905"/>
          </a:xfrm>
          <a:prstGeom prst="rect">
            <a:avLst/>
          </a:prstGeom>
        </p:spPr>
      </p:pic>
      <p:sp>
        <p:nvSpPr>
          <p:cNvPr id="162" name="Shape 162"/>
          <p:cNvSpPr/>
          <p:nvPr/>
        </p:nvSpPr>
        <p:spPr>
          <a:xfrm>
            <a:off x="250067" y="4747491"/>
            <a:ext cx="8893932" cy="396008"/>
          </a:xfrm>
          <a:prstGeom prst="rect">
            <a:avLst/>
          </a:prstGeom>
          <a:noFill/>
          <a:ln>
            <a:noFill/>
          </a:ln>
        </p:spPr>
        <p:txBody>
          <a:bodyPr lIns="37875" tIns="18925" rIns="37875" bIns="18925" anchor="t"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1800" u="none" strike="noStrike" cap="none" dirty="0">
                <a:solidFill>
                  <a:srgbClr val="FFFF00"/>
                </a:solidFill>
                <a:latin typeface="Arial" charset="0"/>
                <a:ea typeface="Arial" charset="0"/>
                <a:cs typeface="Arial" charset="0"/>
                <a:sym typeface="Cabin"/>
              </a:rPr>
              <a:t>https://</a:t>
            </a:r>
            <a:r>
              <a:rPr lang="en" sz="1800" u="none" strike="noStrike" cap="none" dirty="0" err="1">
                <a:solidFill>
                  <a:srgbClr val="FFFF00"/>
                </a:solidFill>
                <a:latin typeface="Arial" charset="0"/>
                <a:ea typeface="Arial" charset="0"/>
                <a:cs typeface="Arial" charset="0"/>
                <a:sym typeface="Cabin"/>
              </a:rPr>
              <a:t>docs.python.org</a:t>
            </a:r>
            <a:r>
              <a:rPr lang="en" sz="1800" u="none" strike="noStrike" cap="none" dirty="0">
                <a:solidFill>
                  <a:srgbClr val="FFFF00"/>
                </a:solidFill>
                <a:latin typeface="Arial" charset="0"/>
                <a:ea typeface="Arial" charset="0"/>
                <a:cs typeface="Arial" charset="0"/>
                <a:sym typeface="Cabin"/>
              </a:rPr>
              <a:t>/</a:t>
            </a:r>
            <a:r>
              <a:rPr lang="en-US" sz="1800" u="none" strike="noStrike" cap="none" dirty="0">
                <a:solidFill>
                  <a:srgbClr val="FFFF00"/>
                </a:solidFill>
                <a:latin typeface="Arial" charset="0"/>
                <a:ea typeface="Arial" charset="0"/>
                <a:cs typeface="Arial" charset="0"/>
                <a:sym typeface="Cabin"/>
              </a:rPr>
              <a:t>3</a:t>
            </a:r>
            <a:r>
              <a:rPr lang="en" sz="1800" u="none" strike="noStrike" cap="none" dirty="0">
                <a:solidFill>
                  <a:srgbClr val="FFFF00"/>
                </a:solidFill>
                <a:latin typeface="Arial" charset="0"/>
                <a:ea typeface="Arial" charset="0"/>
                <a:cs typeface="Arial" charset="0"/>
                <a:sym typeface="Cabin"/>
              </a:rPr>
              <a:t>/library/sqlite3.html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650081" y="428625"/>
            <a:ext cx="6157119"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4000" u="none" strike="noStrike" cap="none" dirty="0">
                <a:solidFill>
                  <a:srgbClr val="FFFFFF"/>
                </a:solidFill>
                <a:sym typeface="Cabin"/>
              </a:rPr>
              <a:t>Terminología: </a:t>
            </a:r>
            <a:r>
              <a:rPr lang="en" sz="4000" dirty="0">
                <a:solidFill>
                  <a:srgbClr val="FF9300"/>
                </a:solidFill>
                <a:sym typeface="Cabin"/>
              </a:rPr>
              <a:t>Herencia</a:t>
            </a:r>
            <a:endParaRPr lang="en" sz="4000" u="none" strike="noStrike" cap="none" dirty="0">
              <a:solidFill>
                <a:srgbClr val="FF9300"/>
              </a:solidFill>
              <a:sym typeface="Cabin"/>
            </a:endParaRPr>
          </a:p>
        </p:txBody>
      </p:sp>
      <p:sp>
        <p:nvSpPr>
          <p:cNvPr id="511" name="Shape 511"/>
          <p:cNvSpPr/>
          <p:nvPr/>
        </p:nvSpPr>
        <p:spPr>
          <a:xfrm>
            <a:off x="0" y="4185016"/>
            <a:ext cx="9143999" cy="352800"/>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000" u="none" strike="noStrike" cap="none" dirty="0">
                <a:solidFill>
                  <a:srgbClr val="FFFFFF"/>
                </a:solidFill>
                <a:latin typeface="Arial" charset="0"/>
                <a:ea typeface="Arial" charset="0"/>
                <a:cs typeface="Arial" charset="0"/>
                <a:sym typeface="Cabin"/>
              </a:rPr>
              <a:t>http://es.wikipedia.org/wiki/Programaci%C3%B3n_orientada_a_objetos</a:t>
            </a:r>
          </a:p>
        </p:txBody>
      </p:sp>
      <p:sp>
        <p:nvSpPr>
          <p:cNvPr id="512" name="Shape 512"/>
          <p:cNvSpPr/>
          <p:nvPr/>
        </p:nvSpPr>
        <p:spPr>
          <a:xfrm>
            <a:off x="423519" y="2163768"/>
            <a:ext cx="8284029"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Las ‘Subclases’ son versiones más especializadas de una clase, las cuales </a:t>
            </a:r>
            <a:r>
              <a:rPr lang="en" sz="2300" dirty="0">
                <a:solidFill>
                  <a:srgbClr val="FF9300"/>
                </a:solidFill>
                <a:latin typeface="Arial" charset="0"/>
                <a:ea typeface="Arial" charset="0"/>
                <a:cs typeface="Arial" charset="0"/>
                <a:sym typeface="Cabin"/>
              </a:rPr>
              <a:t>heredan</a:t>
            </a:r>
            <a:r>
              <a:rPr lang="en" sz="2300" u="none" strike="noStrike" cap="none" dirty="0">
                <a:solidFill>
                  <a:srgbClr val="FFFFFF"/>
                </a:solidFill>
                <a:latin typeface="Arial" charset="0"/>
                <a:ea typeface="Arial" charset="0"/>
                <a:cs typeface="Arial" charset="0"/>
                <a:sym typeface="Cabin"/>
              </a:rPr>
              <a:t> </a:t>
            </a:r>
            <a:r>
              <a:rPr lang="en" sz="2300" dirty="0">
                <a:solidFill>
                  <a:srgbClr val="FFFFFF"/>
                </a:solidFill>
                <a:latin typeface="Arial" charset="0"/>
                <a:ea typeface="Arial" charset="0"/>
                <a:cs typeface="Arial" charset="0"/>
                <a:sym typeface="Cabin"/>
              </a:rPr>
              <a:t>atributos y comportamientos de sus clases padre, y pueden además introducir los suyos.</a:t>
            </a:r>
            <a:r>
              <a:rPr lang="en" sz="2300" u="none" strike="noStrike" cap="none" dirty="0">
                <a:solidFill>
                  <a:srgbClr val="FFFFFF"/>
                </a:solidFill>
                <a:latin typeface="Arial" charset="0"/>
                <a:ea typeface="Arial" charset="0"/>
                <a:cs typeface="Arial" charset="0"/>
                <a:sym typeface="Cabin"/>
              </a:rPr>
              <a:t> </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61781"/>
            <a:ext cx="1498600"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p:nvPr/>
        </p:nvSpPr>
        <p:spPr>
          <a:xfrm>
            <a:off x="237698" y="154250"/>
            <a:ext cx="5991652" cy="4702499"/>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class </a:t>
            </a:r>
            <a:r>
              <a:rPr lang="en-US" sz="1600" i="0" u="none" strike="noStrike" cap="none" dirty="0" err="1">
                <a:solidFill>
                  <a:srgbClr val="FFFB00"/>
                </a:solidFill>
                <a:latin typeface="Courier"/>
                <a:ea typeface="Courier New"/>
                <a:cs typeface="Courier"/>
                <a:sym typeface="Courier New"/>
              </a:rPr>
              <a:t>GrupoAnimal</a:t>
            </a:r>
            <a:r>
              <a:rPr lang="en-US"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nombre</a:t>
            </a:r>
            <a:r>
              <a:rPr lang="en-US" sz="1600" i="0" u="none" strike="noStrike" cap="none" dirty="0">
                <a:solidFill>
                  <a:srgbClr val="FFFB00"/>
                </a:solidFill>
                <a:latin typeface="Courier"/>
                <a:ea typeface="Courier New"/>
                <a:cs typeface="Courier"/>
                <a:sym typeface="Courier New"/>
              </a:rPr>
              <a:t> = ''</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def __</a:t>
            </a:r>
            <a:r>
              <a:rPr lang="en-US" sz="1600" i="0" u="none" strike="noStrike" cap="none" dirty="0" err="1">
                <a:solidFill>
                  <a:srgbClr val="FFFB00"/>
                </a:solidFill>
                <a:latin typeface="Courier"/>
                <a:ea typeface="Courier New"/>
                <a:cs typeface="Courier"/>
                <a:sym typeface="Courier New"/>
              </a:rPr>
              <a:t>init</a:t>
            </a:r>
            <a:r>
              <a:rPr lang="en-US" sz="1600" i="0" u="none" strike="noStrike" cap="none" dirty="0">
                <a:solidFill>
                  <a:srgbClr val="FFFB00"/>
                </a:solidFill>
                <a:latin typeface="Courier"/>
                <a:ea typeface="Courier New"/>
                <a:cs typeface="Courier"/>
                <a:sym typeface="Courier New"/>
              </a:rPr>
              <a:t>__(self, nom):</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self.nombre</a:t>
            </a:r>
            <a:r>
              <a:rPr lang="en-US" sz="1600" i="0" u="none" strike="noStrike" cap="none" dirty="0">
                <a:solidFill>
                  <a:srgbClr val="FFFB00"/>
                </a:solidFill>
                <a:latin typeface="Courier"/>
                <a:ea typeface="Courier New"/>
                <a:cs typeface="Courier"/>
                <a:sym typeface="Courier New"/>
              </a:rPr>
              <a:t> = nom</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print(self.</a:t>
            </a:r>
            <a:r>
              <a:rPr lang="en-US" sz="1600" i="0" u="none" strike="noStrike" cap="none" dirty="0" err="1">
                <a:solidFill>
                  <a:srgbClr val="FFFB00"/>
                </a:solidFill>
                <a:latin typeface="Courier"/>
                <a:ea typeface="Courier New"/>
                <a:cs typeface="Courier"/>
                <a:sym typeface="Courier New"/>
              </a:rPr>
              <a:t>nombre</a:t>
            </a:r>
            <a:r>
              <a:rPr lang="en-US" sz="1600" i="0" u="none" strike="noStrike" cap="none" dirty="0">
                <a:solidFill>
                  <a:srgbClr val="FFFB00"/>
                </a:solidFill>
                <a:latin typeface="Courier"/>
                <a:ea typeface="Courier New"/>
                <a:cs typeface="Courier"/>
                <a:sym typeface="Courier New"/>
              </a:rPr>
              <a:t>,'</a:t>
            </a:r>
            <a:r>
              <a:rPr lang="en-US" sz="1600" i="0" u="none" strike="noStrike" cap="none" dirty="0" err="1">
                <a:solidFill>
                  <a:srgbClr val="FFFB00"/>
                </a:solidFill>
                <a:latin typeface="Courier"/>
                <a:ea typeface="Courier New"/>
                <a:cs typeface="Courier"/>
                <a:sym typeface="Courier New"/>
              </a:rPr>
              <a:t>construido</a:t>
            </a:r>
            <a:r>
              <a:rPr lang="en-US"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endParaRPr lang="en-US"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def </a:t>
            </a:r>
            <a:r>
              <a:rPr lang="en-US" sz="1600" i="0" u="none" strike="noStrike" cap="none" dirty="0" err="1">
                <a:solidFill>
                  <a:srgbClr val="FFFB00"/>
                </a:solidFill>
                <a:latin typeface="Courier"/>
                <a:ea typeface="Courier New"/>
                <a:cs typeface="Courier"/>
                <a:sym typeface="Courier New"/>
              </a:rPr>
              <a:t>grupo</a:t>
            </a:r>
            <a:r>
              <a:rPr lang="en-US" sz="1600" i="0" u="none" strike="noStrike" cap="none" dirty="0">
                <a:solidFill>
                  <a:srgbClr val="FFFB00"/>
                </a:solidFill>
                <a:latin typeface="Courier"/>
                <a:ea typeface="Courier New"/>
                <a:cs typeface="Courier"/>
                <a:sym typeface="Courier New"/>
              </a:rPr>
              <a:t>(self) :</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 = </a:t>
            </a:r>
            <a:r>
              <a:rPr lang="en-US" sz="1600" i="0" u="none" strike="noStrike" cap="none" dirty="0" err="1">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 + 1</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print(self.</a:t>
            </a:r>
            <a:r>
              <a:rPr lang="en-US" sz="1600" i="0" u="none" strike="noStrike" cap="none" dirty="0" err="1">
                <a:solidFill>
                  <a:srgbClr val="FFFB00"/>
                </a:solidFill>
                <a:latin typeface="Courier"/>
                <a:ea typeface="Courier New"/>
                <a:cs typeface="Courier"/>
                <a:sym typeface="Courier New"/>
              </a:rPr>
              <a:t>nombre</a:t>
            </a:r>
            <a:r>
              <a:rPr lang="en-US" sz="1600" i="0" u="none" strike="noStrike" cap="none" dirty="0">
                <a:solidFill>
                  <a:srgbClr val="FFFB00"/>
                </a:solidFill>
                <a:latin typeface="Courier"/>
                <a:ea typeface="Courier New"/>
                <a:cs typeface="Courier"/>
                <a:sym typeface="Courier New"/>
              </a:rPr>
              <a:t>,'</a:t>
            </a:r>
            <a:r>
              <a:rPr lang="en-US" sz="1600" i="0" u="none" strike="noStrike" cap="none" dirty="0" err="1">
                <a:solidFill>
                  <a:srgbClr val="FFFB00"/>
                </a:solidFill>
                <a:latin typeface="Courier"/>
                <a:ea typeface="Courier New"/>
                <a:cs typeface="Courier"/>
                <a:sym typeface="Courier New"/>
              </a:rPr>
              <a:t>recuento</a:t>
            </a: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grupal</a:t>
            </a:r>
            <a:r>
              <a:rPr lang="en-US" sz="1600" i="0" u="none" strike="noStrike" cap="none" dirty="0">
                <a:solidFill>
                  <a:srgbClr val="FFFB00"/>
                </a:solidFill>
                <a:latin typeface="Courier"/>
                <a:ea typeface="Courier New"/>
                <a:cs typeface="Courier"/>
                <a:sym typeface="Courier New"/>
              </a:rPr>
              <a:t>',</a:t>
            </a:r>
            <a:r>
              <a:rPr lang="en-US" sz="1600" i="0" u="none" strike="noStrike" cap="none" dirty="0" err="1">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endParaRPr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SzPct val="25000"/>
              <a:buFont typeface="Cabin"/>
              <a:buNone/>
            </a:pPr>
            <a:r>
              <a:rPr lang="en" sz="1600" i="0" u="none" strike="noStrike" cap="none" dirty="0">
                <a:solidFill>
                  <a:srgbClr val="FF40FF"/>
                </a:solidFill>
                <a:latin typeface="Courier"/>
                <a:ea typeface="Courier New"/>
                <a:cs typeface="Courier"/>
                <a:sym typeface="Courier New"/>
              </a:rPr>
              <a:t>class FootballFan(</a:t>
            </a:r>
            <a:r>
              <a:rPr lang="en" sz="1600" dirty="0">
                <a:solidFill>
                  <a:srgbClr val="FF40FF"/>
                </a:solidFill>
                <a:latin typeface="Courier"/>
                <a:ea typeface="Courier New"/>
                <a:cs typeface="Courier"/>
                <a:sym typeface="Courier New"/>
              </a:rPr>
              <a:t>Grupo</a:t>
            </a:r>
            <a:r>
              <a:rPr lang="en" sz="1600" i="0" u="none" strike="noStrike" cap="none" dirty="0">
                <a:solidFill>
                  <a:srgbClr val="FF40FF"/>
                </a:solidFill>
                <a:latin typeface="Courier"/>
                <a:ea typeface="Courier New"/>
                <a:cs typeface="Courier"/>
                <a:sym typeface="Courier New"/>
              </a:rPr>
              <a:t>Animal):</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puntos = 0</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a:t>
            </a:r>
            <a:r>
              <a:rPr lang="en" sz="1600" i="0" u="none" strike="noStrike" cap="none" dirty="0" err="1">
                <a:solidFill>
                  <a:srgbClr val="00F900"/>
                </a:solidFill>
                <a:latin typeface="Courier"/>
                <a:ea typeface="Courier New"/>
                <a:cs typeface="Courier"/>
                <a:sym typeface="Courier New"/>
              </a:rPr>
              <a:t>def</a:t>
            </a:r>
            <a:r>
              <a:rPr lang="en" sz="1600" i="0" u="none" strike="noStrike" cap="none" dirty="0">
                <a:solidFill>
                  <a:srgbClr val="00F900"/>
                </a:solidFill>
                <a:latin typeface="Courier"/>
                <a:ea typeface="Courier New"/>
                <a:cs typeface="Courier"/>
                <a:sym typeface="Courier New"/>
              </a:rPr>
              <a:t> touchdown(self):</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self.puntos = self.puntos + 7</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self.grupo()</a:t>
            </a:r>
          </a:p>
          <a:p>
            <a:pPr marL="0" marR="0" lvl="0" indent="0" algn="l" rtl="0">
              <a:lnSpc>
                <a:spcPct val="100000"/>
              </a:lnSpc>
              <a:spcBef>
                <a:spcPts val="0"/>
              </a:spcBef>
              <a:spcAft>
                <a:spcPts val="0"/>
              </a:spcAft>
              <a:buClr>
                <a:srgbClr val="00F900"/>
              </a:buClr>
              <a:buSzPct val="25000"/>
              <a:buFont typeface="Cabin"/>
              <a:buNone/>
            </a:pPr>
            <a:r>
              <a:rPr lang="en" sz="1600" i="0" u="none" strike="noStrike" cap="none" dirty="0">
                <a:solidFill>
                  <a:srgbClr val="00F900"/>
                </a:solidFill>
                <a:latin typeface="Courier"/>
                <a:ea typeface="Courier New"/>
                <a:cs typeface="Courier"/>
                <a:sym typeface="Courier New"/>
              </a:rPr>
              <a:t>      print</a:t>
            </a:r>
            <a:r>
              <a:rPr lang="en-US" sz="1600" i="0" u="none" strike="noStrike" cap="none" dirty="0">
                <a:solidFill>
                  <a:srgbClr val="00F900"/>
                </a:solidFill>
                <a:latin typeface="Courier"/>
                <a:ea typeface="Courier New"/>
                <a:cs typeface="Courier"/>
                <a:sym typeface="Courier New"/>
              </a:rPr>
              <a:t>(</a:t>
            </a:r>
            <a:r>
              <a:rPr lang="en" sz="1600" i="0" u="none" strike="noStrike" cap="none" dirty="0">
                <a:solidFill>
                  <a:srgbClr val="00F900"/>
                </a:solidFill>
                <a:latin typeface="Courier"/>
                <a:ea typeface="Courier New"/>
                <a:cs typeface="Courier"/>
                <a:sym typeface="Courier New"/>
              </a:rPr>
              <a:t>self.nombre, "puntos",self.puntos</a:t>
            </a:r>
            <a:r>
              <a:rPr lang="en-US" sz="1600" i="0" u="none" strike="noStrike" cap="none" dirty="0">
                <a:solidFill>
                  <a:srgbClr val="00F900"/>
                </a:solidFill>
                <a:latin typeface="Courier"/>
                <a:ea typeface="Courier New"/>
                <a:cs typeface="Courier"/>
                <a:sym typeface="Courier New"/>
              </a:rPr>
              <a:t>)</a:t>
            </a:r>
            <a:endParaRPr lang="en" sz="1600" i="0" u="none" strike="noStrike" cap="none" dirty="0">
              <a:solidFill>
                <a:srgbClr val="00F900"/>
              </a:solidFill>
              <a:latin typeface="Courier"/>
              <a:ea typeface="Courier New"/>
              <a:cs typeface="Courier"/>
              <a:sym typeface="Courier New"/>
            </a:endParaRPr>
          </a:p>
        </p:txBody>
      </p:sp>
      <p:sp>
        <p:nvSpPr>
          <p:cNvPr id="519" name="Shape 519"/>
          <p:cNvSpPr/>
          <p:nvPr/>
        </p:nvSpPr>
        <p:spPr>
          <a:xfrm>
            <a:off x="5721381" y="603200"/>
            <a:ext cx="3252979" cy="1685108"/>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s = </a:t>
            </a:r>
            <a:r>
              <a:rPr lang="en" sz="1600" dirty="0">
                <a:solidFill>
                  <a:srgbClr val="FFFFFF"/>
                </a:solidFill>
                <a:latin typeface="Courier" charset="0"/>
                <a:ea typeface="Courier" charset="0"/>
                <a:cs typeface="Courier" charset="0"/>
                <a:sym typeface="Cabin"/>
              </a:rPr>
              <a:t>Grupo</a:t>
            </a:r>
            <a:r>
              <a:rPr lang="en" sz="1600" u="none" strike="noStrike" cap="none" dirty="0">
                <a:solidFill>
                  <a:srgbClr val="FFFFFF"/>
                </a:solidFill>
                <a:latin typeface="Courier" charset="0"/>
                <a:ea typeface="Courier" charset="0"/>
                <a:cs typeface="Courier" charset="0"/>
                <a:sym typeface="Cabin"/>
              </a:rPr>
              <a:t>Animal("Sally")</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s.grupo()</a:t>
            </a:r>
          </a:p>
          <a:p>
            <a:pPr marL="0" marR="0" lvl="0" indent="0" algn="l" rtl="0">
              <a:lnSpc>
                <a:spcPct val="100000"/>
              </a:lnSpc>
              <a:spcBef>
                <a:spcPts val="0"/>
              </a:spcBef>
              <a:spcAft>
                <a:spcPts val="0"/>
              </a:spcAft>
              <a:buClr>
                <a:srgbClr val="FFFFFF"/>
              </a:buClr>
              <a:buFont typeface="Cabin"/>
              <a:buNone/>
            </a:pPr>
            <a:endParaRPr sz="1600" u="none" strike="noStrike" cap="none" dirty="0">
              <a:solidFill>
                <a:srgbClr val="FFFF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j = </a:t>
            </a:r>
            <a:r>
              <a:rPr lang="en" sz="1600" u="none" strike="noStrike" cap="none" dirty="0" err="1">
                <a:solidFill>
                  <a:srgbClr val="FFFFFF"/>
                </a:solidFill>
                <a:latin typeface="Courier" charset="0"/>
                <a:ea typeface="Courier" charset="0"/>
                <a:cs typeface="Courier" charset="0"/>
                <a:sym typeface="Cabin"/>
              </a:rPr>
              <a:t>FootballFan</a:t>
            </a:r>
            <a:r>
              <a:rPr lang="en" sz="1600" u="none" strike="noStrike" cap="none" dirty="0">
                <a:solidFill>
                  <a:srgbClr val="FFFFFF"/>
                </a:solidFill>
                <a:latin typeface="Courier" charset="0"/>
                <a:ea typeface="Courier" charset="0"/>
                <a:cs typeface="Courier" charset="0"/>
                <a:sym typeface="Cabin"/>
              </a:rPr>
              <a:t>("Jim")</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j.grupo()</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j.touchdown</a:t>
            </a:r>
            <a:r>
              <a:rPr lang="en" sz="1600" u="none" strike="noStrike" cap="none" dirty="0">
                <a:solidFill>
                  <a:srgbClr val="FFFFFF"/>
                </a:solidFill>
                <a:latin typeface="Courier" charset="0"/>
                <a:ea typeface="Courier" charset="0"/>
                <a:cs typeface="Courier" charset="0"/>
                <a:sym typeface="Cabin"/>
              </a:rPr>
              <a:t>()</a:t>
            </a:r>
          </a:p>
        </p:txBody>
      </p:sp>
      <p:sp>
        <p:nvSpPr>
          <p:cNvPr id="520" name="Shape 520"/>
          <p:cNvSpPr/>
          <p:nvPr/>
        </p:nvSpPr>
        <p:spPr>
          <a:xfrm>
            <a:off x="5684222" y="2972679"/>
            <a:ext cx="3327299" cy="1199699"/>
          </a:xfrm>
          <a:prstGeom prst="rect">
            <a:avLst/>
          </a:prstGeom>
          <a:noFill/>
          <a:ln w="25400" cap="flat" cmpd="sng">
            <a:solidFill>
              <a:srgbClr val="FFFFFF"/>
            </a:solidFill>
            <a:prstDash val="solid"/>
            <a:miter/>
            <a:headEnd type="none" w="med" len="med"/>
            <a:tailEnd type="none" w="med" len="med"/>
          </a:ln>
        </p:spPr>
        <p:txBody>
          <a:bodyPr lIns="21050" tIns="21050" rIns="21050" bIns="21050" anchor="ctr" anchorCtr="0">
            <a:noAutofit/>
          </a:bodyPr>
          <a:lstStyle/>
          <a:p>
            <a:pPr marL="0" marR="0" lvl="0" indent="0" algn="ctr" rtl="0">
              <a:lnSpc>
                <a:spcPct val="100000"/>
              </a:lnSpc>
              <a:spcBef>
                <a:spcPts val="0"/>
              </a:spcBef>
              <a:spcAft>
                <a:spcPts val="0"/>
              </a:spcAft>
              <a:buClr>
                <a:srgbClr val="FF40FF"/>
              </a:buClr>
              <a:buSzPct val="25000"/>
              <a:buFont typeface="Cabin"/>
              <a:buNone/>
            </a:pPr>
            <a:r>
              <a:rPr lang="en" sz="1800" u="none" strike="noStrike" cap="none" dirty="0">
                <a:solidFill>
                  <a:srgbClr val="FF40FF"/>
                </a:solidFill>
                <a:latin typeface="Arial" charset="0"/>
                <a:ea typeface="Arial" charset="0"/>
                <a:cs typeface="Arial" charset="0"/>
                <a:sym typeface="Cabin"/>
              </a:rPr>
              <a:t>FootballFan</a:t>
            </a:r>
            <a:r>
              <a:rPr lang="en" sz="1800" u="none" strike="noStrike" cap="none" dirty="0">
                <a:solidFill>
                  <a:srgbClr val="FFFFFF"/>
                </a:solidFill>
                <a:latin typeface="Arial" charset="0"/>
                <a:ea typeface="Arial" charset="0"/>
                <a:cs typeface="Arial" charset="0"/>
                <a:sym typeface="Cabin"/>
              </a:rPr>
              <a:t> es una clase que extiende </a:t>
            </a:r>
            <a:r>
              <a:rPr lang="en" sz="1800" dirty="0">
                <a:solidFill>
                  <a:srgbClr val="FFFB00"/>
                </a:solidFill>
                <a:latin typeface="Arial" charset="0"/>
                <a:ea typeface="Arial" charset="0"/>
                <a:cs typeface="Arial" charset="0"/>
                <a:sym typeface="Cabin"/>
              </a:rPr>
              <a:t>Grupo</a:t>
            </a:r>
            <a:r>
              <a:rPr lang="en" sz="1800" u="none" strike="noStrike" cap="none" dirty="0">
                <a:solidFill>
                  <a:srgbClr val="FFFB00"/>
                </a:solidFill>
                <a:latin typeface="Arial" charset="0"/>
                <a:ea typeface="Arial" charset="0"/>
                <a:cs typeface="Arial" charset="0"/>
                <a:sym typeface="Cabin"/>
              </a:rPr>
              <a:t>Animal</a:t>
            </a:r>
            <a:r>
              <a:rPr lang="en" sz="1800" u="none" strike="noStrike" cap="none" dirty="0">
                <a:solidFill>
                  <a:srgbClr val="FFFFFF"/>
                </a:solidFill>
                <a:latin typeface="Arial" charset="0"/>
                <a:ea typeface="Arial" charset="0"/>
                <a:cs typeface="Arial" charset="0"/>
                <a:sym typeface="Cabin"/>
              </a:rPr>
              <a:t>.</a:t>
            </a:r>
            <a:r>
              <a:rPr lang="en" sz="1800" u="none" strike="noStrike" cap="none" dirty="0">
                <a:solidFill>
                  <a:srgbClr val="FFFB00"/>
                </a:solidFill>
                <a:latin typeface="Arial" charset="0"/>
                <a:ea typeface="Arial" charset="0"/>
                <a:cs typeface="Arial" charset="0"/>
                <a:sym typeface="Cabin"/>
              </a:rPr>
              <a:t> Tiene todas las capacidades de GrupoAnimal</a:t>
            </a:r>
            <a:r>
              <a:rPr lang="en" sz="1800" u="none" strike="noStrike" cap="none" dirty="0">
                <a:solidFill>
                  <a:srgbClr val="FFFFFF"/>
                </a:solidFill>
                <a:latin typeface="Arial" charset="0"/>
                <a:ea typeface="Arial" charset="0"/>
                <a:cs typeface="Arial" charset="0"/>
                <a:sym typeface="Cabin"/>
              </a:rPr>
              <a:t> </a:t>
            </a:r>
            <a:r>
              <a:rPr lang="en" sz="1800" u="none" strike="noStrike" cap="none" dirty="0">
                <a:solidFill>
                  <a:srgbClr val="00F900"/>
                </a:solidFill>
                <a:latin typeface="Arial" charset="0"/>
                <a:ea typeface="Arial" charset="0"/>
                <a:cs typeface="Arial" charset="0"/>
                <a:sym typeface="Cabin"/>
              </a:rPr>
              <a:t>y más.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p:nvPr/>
        </p:nvSpPr>
        <p:spPr>
          <a:xfrm>
            <a:off x="237698" y="154250"/>
            <a:ext cx="6239302" cy="4702499"/>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class </a:t>
            </a:r>
            <a:r>
              <a:rPr lang="en-US" sz="1600" i="0" u="none" strike="noStrike" cap="none" dirty="0" err="1">
                <a:solidFill>
                  <a:srgbClr val="FFFB00"/>
                </a:solidFill>
                <a:latin typeface="Courier"/>
                <a:ea typeface="Courier New"/>
                <a:cs typeface="Courier"/>
                <a:sym typeface="Courier New"/>
              </a:rPr>
              <a:t>GrupoAnimal</a:t>
            </a:r>
            <a:r>
              <a:rPr lang="en-US"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nombre</a:t>
            </a:r>
            <a:r>
              <a:rPr lang="en-US" sz="1600" i="0" u="none" strike="noStrike" cap="none" dirty="0">
                <a:solidFill>
                  <a:srgbClr val="FFFB00"/>
                </a:solidFill>
                <a:latin typeface="Courier"/>
                <a:ea typeface="Courier New"/>
                <a:cs typeface="Courier"/>
                <a:sym typeface="Courier New"/>
              </a:rPr>
              <a:t> = ''</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def __</a:t>
            </a:r>
            <a:r>
              <a:rPr lang="en-US" sz="1600" i="0" u="none" strike="noStrike" cap="none" dirty="0" err="1">
                <a:solidFill>
                  <a:srgbClr val="FFFB00"/>
                </a:solidFill>
                <a:latin typeface="Courier"/>
                <a:ea typeface="Courier New"/>
                <a:cs typeface="Courier"/>
                <a:sym typeface="Courier New"/>
              </a:rPr>
              <a:t>init</a:t>
            </a:r>
            <a:r>
              <a:rPr lang="en-US" sz="1600" i="0" u="none" strike="noStrike" cap="none" dirty="0">
                <a:solidFill>
                  <a:srgbClr val="FFFB00"/>
                </a:solidFill>
                <a:latin typeface="Courier"/>
                <a:ea typeface="Courier New"/>
                <a:cs typeface="Courier"/>
                <a:sym typeface="Courier New"/>
              </a:rPr>
              <a:t>__(self, nom):</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self.nombre</a:t>
            </a:r>
            <a:r>
              <a:rPr lang="en-US" sz="1600" i="0" u="none" strike="noStrike" cap="none" dirty="0">
                <a:solidFill>
                  <a:srgbClr val="FFFB00"/>
                </a:solidFill>
                <a:latin typeface="Courier"/>
                <a:ea typeface="Courier New"/>
                <a:cs typeface="Courier"/>
                <a:sym typeface="Courier New"/>
              </a:rPr>
              <a:t> = nom</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print(self.</a:t>
            </a:r>
            <a:r>
              <a:rPr lang="en-US" sz="1600" i="0" u="none" strike="noStrike" cap="none" dirty="0" err="1">
                <a:solidFill>
                  <a:srgbClr val="FFFB00"/>
                </a:solidFill>
                <a:latin typeface="Courier"/>
                <a:ea typeface="Courier New"/>
                <a:cs typeface="Courier"/>
                <a:sym typeface="Courier New"/>
              </a:rPr>
              <a:t>nombre</a:t>
            </a:r>
            <a:r>
              <a:rPr lang="en-US" sz="1600" i="0" u="none" strike="noStrike" cap="none" dirty="0">
                <a:solidFill>
                  <a:srgbClr val="FFFB00"/>
                </a:solidFill>
                <a:latin typeface="Courier"/>
                <a:ea typeface="Courier New"/>
                <a:cs typeface="Courier"/>
                <a:sym typeface="Courier New"/>
              </a:rPr>
              <a:t>,'</a:t>
            </a:r>
            <a:r>
              <a:rPr lang="en-US" sz="1600" i="0" u="none" strike="noStrike" cap="none" dirty="0" err="1">
                <a:solidFill>
                  <a:srgbClr val="FFFB00"/>
                </a:solidFill>
                <a:latin typeface="Courier"/>
                <a:ea typeface="Courier New"/>
                <a:cs typeface="Courier"/>
                <a:sym typeface="Courier New"/>
              </a:rPr>
              <a:t>construido</a:t>
            </a:r>
            <a:r>
              <a:rPr lang="en-US"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endParaRPr lang="en-US"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def </a:t>
            </a:r>
            <a:r>
              <a:rPr lang="en-US" sz="1600" i="0" u="none" strike="noStrike" cap="none" dirty="0" err="1">
                <a:solidFill>
                  <a:srgbClr val="FFFB00"/>
                </a:solidFill>
                <a:latin typeface="Courier"/>
                <a:ea typeface="Courier New"/>
                <a:cs typeface="Courier"/>
                <a:sym typeface="Courier New"/>
              </a:rPr>
              <a:t>grupo</a:t>
            </a:r>
            <a:r>
              <a:rPr lang="en-US" sz="1600" i="0" u="none" strike="noStrike" cap="none" dirty="0">
                <a:solidFill>
                  <a:srgbClr val="FFFB00"/>
                </a:solidFill>
                <a:latin typeface="Courier"/>
                <a:ea typeface="Courier New"/>
                <a:cs typeface="Courier"/>
                <a:sym typeface="Courier New"/>
              </a:rPr>
              <a:t>(self) :</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 = </a:t>
            </a:r>
            <a:r>
              <a:rPr lang="en-US" sz="1600" i="0" u="none" strike="noStrike" cap="none" dirty="0" err="1">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 + 1</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print(self.</a:t>
            </a:r>
            <a:r>
              <a:rPr lang="en-US" sz="1600" i="0" u="none" strike="noStrike" cap="none" dirty="0" err="1">
                <a:solidFill>
                  <a:srgbClr val="FFFB00"/>
                </a:solidFill>
                <a:latin typeface="Courier"/>
                <a:ea typeface="Courier New"/>
                <a:cs typeface="Courier"/>
                <a:sym typeface="Courier New"/>
              </a:rPr>
              <a:t>nombre</a:t>
            </a:r>
            <a:r>
              <a:rPr lang="en-US" sz="1600" i="0" u="none" strike="noStrike" cap="none" dirty="0">
                <a:solidFill>
                  <a:srgbClr val="FFFB00"/>
                </a:solidFill>
                <a:latin typeface="Courier"/>
                <a:ea typeface="Courier New"/>
                <a:cs typeface="Courier"/>
                <a:sym typeface="Courier New"/>
              </a:rPr>
              <a:t>,'</a:t>
            </a:r>
            <a:r>
              <a:rPr lang="en-US" sz="1600" i="0" u="none" strike="noStrike" cap="none" dirty="0" err="1">
                <a:solidFill>
                  <a:srgbClr val="FFFB00"/>
                </a:solidFill>
                <a:latin typeface="Courier"/>
                <a:ea typeface="Courier New"/>
                <a:cs typeface="Courier"/>
                <a:sym typeface="Courier New"/>
              </a:rPr>
              <a:t>recuento</a:t>
            </a: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grupal</a:t>
            </a:r>
            <a:r>
              <a:rPr lang="en-US" sz="1600" i="0" u="none" strike="noStrike" cap="none" dirty="0">
                <a:solidFill>
                  <a:srgbClr val="FFFB00"/>
                </a:solidFill>
                <a:latin typeface="Courier"/>
                <a:ea typeface="Courier New"/>
                <a:cs typeface="Courier"/>
                <a:sym typeface="Courier New"/>
              </a:rPr>
              <a:t>',</a:t>
            </a:r>
            <a:r>
              <a:rPr lang="en-US" sz="1600" i="0" u="none" strike="noStrike" cap="none" dirty="0" err="1">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SzPct val="25000"/>
              <a:buFont typeface="Cabin"/>
              <a:buNone/>
            </a:pPr>
            <a:r>
              <a:rPr lang="en-US" sz="1600" i="0" u="none" strike="noStrike" cap="none" dirty="0">
                <a:solidFill>
                  <a:srgbClr val="FF40FF"/>
                </a:solidFill>
                <a:latin typeface="Courier"/>
                <a:ea typeface="Courier New"/>
                <a:cs typeface="Courier"/>
                <a:sym typeface="Courier New"/>
              </a:rPr>
              <a:t>class </a:t>
            </a:r>
            <a:r>
              <a:rPr lang="en-US" sz="1600" i="0" u="none" strike="noStrike" cap="none" dirty="0" err="1">
                <a:solidFill>
                  <a:srgbClr val="FF40FF"/>
                </a:solidFill>
                <a:latin typeface="Courier"/>
                <a:ea typeface="Courier New"/>
                <a:cs typeface="Courier"/>
                <a:sym typeface="Courier New"/>
              </a:rPr>
              <a:t>FootballFan</a:t>
            </a:r>
            <a:r>
              <a:rPr lang="en-US" sz="1600" i="0" u="none" strike="noStrike" cap="none" dirty="0">
                <a:solidFill>
                  <a:srgbClr val="FF40FF"/>
                </a:solidFill>
                <a:latin typeface="Courier"/>
                <a:ea typeface="Courier New"/>
                <a:cs typeface="Courier"/>
                <a:sym typeface="Courier New"/>
              </a:rPr>
              <a:t>(</a:t>
            </a:r>
            <a:r>
              <a:rPr lang="en-US" sz="1600" dirty="0" err="1">
                <a:solidFill>
                  <a:srgbClr val="FF40FF"/>
                </a:solidFill>
                <a:latin typeface="Courier"/>
                <a:ea typeface="Courier New"/>
                <a:cs typeface="Courier"/>
                <a:sym typeface="Courier New"/>
              </a:rPr>
              <a:t>Grupo</a:t>
            </a:r>
            <a:r>
              <a:rPr lang="en-US" sz="1600" i="0" u="none" strike="noStrike" cap="none" dirty="0" err="1">
                <a:solidFill>
                  <a:srgbClr val="FF40FF"/>
                </a:solidFill>
                <a:latin typeface="Courier"/>
                <a:ea typeface="Courier New"/>
                <a:cs typeface="Courier"/>
                <a:sym typeface="Courier New"/>
              </a:rPr>
              <a:t>Animal</a:t>
            </a:r>
            <a:r>
              <a:rPr lang="en-US" sz="1600" i="0" u="none" strike="noStrike" cap="none" dirty="0">
                <a:solidFill>
                  <a:srgbClr val="FF40FF"/>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puntos = 0</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def touchdown(self):</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a:t>
            </a:r>
            <a:r>
              <a:rPr lang="en-US" sz="1600" i="0" u="none" strike="noStrike" cap="none" dirty="0" err="1">
                <a:solidFill>
                  <a:srgbClr val="00F900"/>
                </a:solidFill>
                <a:latin typeface="Courier"/>
                <a:ea typeface="Courier New"/>
                <a:cs typeface="Courier"/>
                <a:sym typeface="Courier New"/>
              </a:rPr>
              <a:t>self.puntos</a:t>
            </a:r>
            <a:r>
              <a:rPr lang="en-US" sz="1600" i="0" u="none" strike="noStrike" cap="none" dirty="0">
                <a:solidFill>
                  <a:srgbClr val="00F900"/>
                </a:solidFill>
                <a:latin typeface="Courier"/>
                <a:ea typeface="Courier New"/>
                <a:cs typeface="Courier"/>
                <a:sym typeface="Courier New"/>
              </a:rPr>
              <a:t> = </a:t>
            </a:r>
            <a:r>
              <a:rPr lang="en-US" sz="1600" i="0" u="none" strike="noStrike" cap="none" dirty="0" err="1">
                <a:solidFill>
                  <a:srgbClr val="00F900"/>
                </a:solidFill>
                <a:latin typeface="Courier"/>
                <a:ea typeface="Courier New"/>
                <a:cs typeface="Courier"/>
                <a:sym typeface="Courier New"/>
              </a:rPr>
              <a:t>self.puntos</a:t>
            </a:r>
            <a:r>
              <a:rPr lang="en-US" sz="1600" i="0" u="none" strike="noStrike" cap="none" dirty="0">
                <a:solidFill>
                  <a:srgbClr val="00F900"/>
                </a:solidFill>
                <a:latin typeface="Courier"/>
                <a:ea typeface="Courier New"/>
                <a:cs typeface="Courier"/>
                <a:sym typeface="Courier New"/>
              </a:rPr>
              <a:t> + 7</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a:t>
            </a:r>
            <a:r>
              <a:rPr lang="en-US" sz="1600" i="0" u="none" strike="noStrike" cap="none" dirty="0" err="1">
                <a:solidFill>
                  <a:srgbClr val="00F900"/>
                </a:solidFill>
                <a:latin typeface="Courier"/>
                <a:ea typeface="Courier New"/>
                <a:cs typeface="Courier"/>
                <a:sym typeface="Courier New"/>
              </a:rPr>
              <a:t>self.grupo</a:t>
            </a:r>
            <a:r>
              <a:rPr lang="en-US" sz="1600" i="0" u="none" strike="noStrike" cap="none" dirty="0">
                <a:solidFill>
                  <a:srgbClr val="00F900"/>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print(</a:t>
            </a:r>
            <a:r>
              <a:rPr lang="en-US" sz="1600" i="0" u="none" strike="noStrike" cap="none" dirty="0" err="1">
                <a:solidFill>
                  <a:srgbClr val="00F900"/>
                </a:solidFill>
                <a:latin typeface="Courier"/>
                <a:ea typeface="Courier New"/>
                <a:cs typeface="Courier"/>
                <a:sym typeface="Courier New"/>
              </a:rPr>
              <a:t>self.nombre</a:t>
            </a:r>
            <a:r>
              <a:rPr lang="en-US" sz="1600" i="0" u="none" strike="noStrike" cap="none" dirty="0">
                <a:solidFill>
                  <a:srgbClr val="00F900"/>
                </a:solidFill>
                <a:latin typeface="Courier"/>
                <a:ea typeface="Courier New"/>
                <a:cs typeface="Courier"/>
                <a:sym typeface="Courier New"/>
              </a:rPr>
              <a:t>, "puntos",</a:t>
            </a:r>
            <a:r>
              <a:rPr lang="en-US" sz="1600" i="0" u="none" strike="noStrike" cap="none" dirty="0" err="1">
                <a:solidFill>
                  <a:srgbClr val="00F900"/>
                </a:solidFill>
                <a:latin typeface="Courier"/>
                <a:ea typeface="Courier New"/>
                <a:cs typeface="Courier"/>
                <a:sym typeface="Courier New"/>
              </a:rPr>
              <a:t>self.puntos</a:t>
            </a:r>
            <a:r>
              <a:rPr lang="en-US" sz="1600" i="0" u="none" strike="noStrike" cap="none" dirty="0">
                <a:solidFill>
                  <a:srgbClr val="00F900"/>
                </a:solidFill>
                <a:latin typeface="Courier"/>
                <a:ea typeface="Courier New"/>
                <a:cs typeface="Courier"/>
                <a:sym typeface="Courier New"/>
              </a:rPr>
              <a:t>)</a:t>
            </a:r>
          </a:p>
        </p:txBody>
      </p:sp>
      <p:sp>
        <p:nvSpPr>
          <p:cNvPr id="519" name="Shape 519"/>
          <p:cNvSpPr/>
          <p:nvPr/>
        </p:nvSpPr>
        <p:spPr>
          <a:xfrm>
            <a:off x="5721381" y="603200"/>
            <a:ext cx="3252979" cy="1685108"/>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s = </a:t>
            </a:r>
            <a:r>
              <a:rPr lang="en" sz="1600" dirty="0">
                <a:solidFill>
                  <a:srgbClr val="FFFFFF"/>
                </a:solidFill>
                <a:latin typeface="Courier" charset="0"/>
                <a:ea typeface="Courier" charset="0"/>
                <a:cs typeface="Courier" charset="0"/>
                <a:sym typeface="Cabin"/>
              </a:rPr>
              <a:t>Grupo</a:t>
            </a:r>
            <a:r>
              <a:rPr lang="en" sz="1600" u="none" strike="noStrike" cap="none" dirty="0">
                <a:solidFill>
                  <a:srgbClr val="FFFFFF"/>
                </a:solidFill>
                <a:latin typeface="Courier" charset="0"/>
                <a:ea typeface="Courier" charset="0"/>
                <a:cs typeface="Courier" charset="0"/>
                <a:sym typeface="Cabin"/>
              </a:rPr>
              <a:t>Animal("Sally")</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s.grupo()</a:t>
            </a:r>
          </a:p>
          <a:p>
            <a:pPr marL="0" marR="0" lvl="0" indent="0" algn="l" rtl="0">
              <a:lnSpc>
                <a:spcPct val="100000"/>
              </a:lnSpc>
              <a:spcBef>
                <a:spcPts val="0"/>
              </a:spcBef>
              <a:spcAft>
                <a:spcPts val="0"/>
              </a:spcAft>
              <a:buClr>
                <a:srgbClr val="FFFFFF"/>
              </a:buClr>
              <a:buFont typeface="Cabin"/>
              <a:buNone/>
            </a:pPr>
            <a:endParaRPr sz="1600" u="none" strike="noStrike" cap="none" dirty="0">
              <a:solidFill>
                <a:srgbClr val="FFFF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j = </a:t>
            </a:r>
            <a:r>
              <a:rPr lang="en" sz="1600" u="none" strike="noStrike" cap="none" dirty="0" err="1">
                <a:solidFill>
                  <a:srgbClr val="FFFFFF"/>
                </a:solidFill>
                <a:latin typeface="Courier" charset="0"/>
                <a:ea typeface="Courier" charset="0"/>
                <a:cs typeface="Courier" charset="0"/>
                <a:sym typeface="Cabin"/>
              </a:rPr>
              <a:t>FootballFan</a:t>
            </a:r>
            <a:r>
              <a:rPr lang="en" sz="1600" u="none" strike="noStrike" cap="none" dirty="0">
                <a:solidFill>
                  <a:srgbClr val="FFFFFF"/>
                </a:solidFill>
                <a:latin typeface="Courier" charset="0"/>
                <a:ea typeface="Courier" charset="0"/>
                <a:cs typeface="Courier" charset="0"/>
                <a:sym typeface="Cabin"/>
              </a:rPr>
              <a:t>("Jim")</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j.grupo()</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j.touchdown</a:t>
            </a:r>
            <a:r>
              <a:rPr lang="en" sz="1600" u="none" strike="noStrike" cap="none" dirty="0">
                <a:solidFill>
                  <a:srgbClr val="FFFFFF"/>
                </a:solidFill>
                <a:latin typeface="Courier" charset="0"/>
                <a:ea typeface="Courier" charset="0"/>
                <a:cs typeface="Courier" charset="0"/>
                <a:sym typeface="Cabin"/>
              </a:rPr>
              <a:t>()</a:t>
            </a:r>
          </a:p>
        </p:txBody>
      </p:sp>
      <p:sp>
        <p:nvSpPr>
          <p:cNvPr id="5" name="Shape 526"/>
          <p:cNvSpPr/>
          <p:nvPr/>
        </p:nvSpPr>
        <p:spPr>
          <a:xfrm>
            <a:off x="6655596" y="3126514"/>
            <a:ext cx="2100942" cy="1543049"/>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400" dirty="0">
                <a:solidFill>
                  <a:srgbClr val="FFFFFF"/>
                </a:solidFill>
                <a:latin typeface="Arial" charset="0"/>
                <a:ea typeface="Arial" charset="0"/>
                <a:cs typeface="Arial" charset="0"/>
                <a:sym typeface="Cabin"/>
              </a:rPr>
              <a:t> </a:t>
            </a:r>
            <a:endParaRPr lang="en" sz="2400" u="none" strike="noStrike" cap="none" dirty="0">
              <a:solidFill>
                <a:srgbClr val="FFFFFF"/>
              </a:solidFill>
              <a:latin typeface="Arial" charset="0"/>
              <a:ea typeface="Arial" charset="0"/>
              <a:cs typeface="Arial" charset="0"/>
              <a:sym typeface="Cabin"/>
            </a:endParaRPr>
          </a:p>
        </p:txBody>
      </p:sp>
      <p:sp>
        <p:nvSpPr>
          <p:cNvPr id="6" name="Shape 527"/>
          <p:cNvSpPr/>
          <p:nvPr/>
        </p:nvSpPr>
        <p:spPr>
          <a:xfrm>
            <a:off x="6788024" y="3327356"/>
            <a:ext cx="1708447"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000" u="none" strike="noStrike" cap="none" dirty="0">
                <a:solidFill>
                  <a:srgbClr val="000000"/>
                </a:solidFill>
                <a:latin typeface="Arial" charset="0"/>
                <a:ea typeface="Arial" charset="0"/>
                <a:cs typeface="Arial" charset="0"/>
                <a:sym typeface="Cabin"/>
              </a:rPr>
              <a:t> x</a:t>
            </a:r>
            <a:r>
              <a:rPr lang="en-US" sz="2000" u="none" strike="noStrike" cap="none" dirty="0">
                <a:solidFill>
                  <a:srgbClr val="000000"/>
                </a:solidFill>
                <a:latin typeface="Arial" charset="0"/>
                <a:ea typeface="Arial" charset="0"/>
                <a:cs typeface="Arial" charset="0"/>
                <a:sym typeface="Cabin"/>
              </a:rPr>
              <a:t>:</a:t>
            </a:r>
            <a:endParaRPr lang="en" sz="2000" u="none" strike="noStrike" cap="none" dirty="0">
              <a:solidFill>
                <a:srgbClr val="000000"/>
              </a:solidFill>
              <a:latin typeface="Arial" charset="0"/>
              <a:ea typeface="Arial" charset="0"/>
              <a:cs typeface="Arial" charset="0"/>
              <a:sym typeface="Cabin"/>
            </a:endParaRPr>
          </a:p>
        </p:txBody>
      </p:sp>
      <p:sp>
        <p:nvSpPr>
          <p:cNvPr id="7" name="Shape 528"/>
          <p:cNvSpPr/>
          <p:nvPr/>
        </p:nvSpPr>
        <p:spPr>
          <a:xfrm>
            <a:off x="6788024" y="3973967"/>
            <a:ext cx="1708447"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000" u="none" strike="noStrike" cap="none" dirty="0">
                <a:solidFill>
                  <a:srgbClr val="000000"/>
                </a:solidFill>
                <a:latin typeface="Arial" charset="0"/>
                <a:ea typeface="Arial" charset="0"/>
                <a:cs typeface="Arial" charset="0"/>
                <a:sym typeface="Cabin"/>
              </a:rPr>
              <a:t> nombre: Sally</a:t>
            </a:r>
          </a:p>
        </p:txBody>
      </p:sp>
      <p:sp>
        <p:nvSpPr>
          <p:cNvPr id="2" name="Rectangle 1"/>
          <p:cNvSpPr/>
          <p:nvPr/>
        </p:nvSpPr>
        <p:spPr>
          <a:xfrm>
            <a:off x="6183911" y="2937778"/>
            <a:ext cx="344046" cy="584775"/>
          </a:xfrm>
          <a:prstGeom prst="rect">
            <a:avLst/>
          </a:prstGeom>
        </p:spPr>
        <p:txBody>
          <a:bodyPr wrap="square">
            <a:spAutoFit/>
          </a:bodyPr>
          <a:lstStyle/>
          <a:p>
            <a:r>
              <a:rPr lang="en-US" sz="3200" dirty="0">
                <a:solidFill>
                  <a:srgbClr val="00FA00"/>
                </a:solidFill>
                <a:latin typeface="Arial" charset="0"/>
                <a:ea typeface="Arial" charset="0"/>
                <a:cs typeface="Arial" charset="0"/>
                <a:sym typeface="Cabin"/>
              </a:rPr>
              <a:t>s</a:t>
            </a:r>
            <a:endParaRPr lang="en-US" sz="3200" dirty="0">
              <a:solidFill>
                <a:srgbClr val="00FA00"/>
              </a:solidFill>
            </a:endParaRPr>
          </a:p>
        </p:txBody>
      </p:sp>
    </p:spTree>
    <p:extLst>
      <p:ext uri="{BB962C8B-B14F-4D97-AF65-F5344CB8AC3E}">
        <p14:creationId xmlns:p14="http://schemas.microsoft.com/office/powerpoint/2010/main" val="1464610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p:nvPr/>
        </p:nvSpPr>
        <p:spPr>
          <a:xfrm>
            <a:off x="237698" y="154250"/>
            <a:ext cx="6217530" cy="4702499"/>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class </a:t>
            </a:r>
            <a:r>
              <a:rPr lang="en-US" sz="1600" i="0" u="none" strike="noStrike" cap="none" dirty="0" err="1">
                <a:solidFill>
                  <a:srgbClr val="FFFB00"/>
                </a:solidFill>
                <a:latin typeface="Courier"/>
                <a:ea typeface="Courier New"/>
                <a:cs typeface="Courier"/>
                <a:sym typeface="Courier New"/>
              </a:rPr>
              <a:t>GrupoAnimal</a:t>
            </a:r>
            <a:r>
              <a:rPr lang="en-US"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x = 0</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nombre</a:t>
            </a:r>
            <a:r>
              <a:rPr lang="en-US" sz="1600" i="0" u="none" strike="noStrike" cap="none" dirty="0">
                <a:solidFill>
                  <a:srgbClr val="FFFB00"/>
                </a:solidFill>
                <a:latin typeface="Courier"/>
                <a:ea typeface="Courier New"/>
                <a:cs typeface="Courier"/>
                <a:sym typeface="Courier New"/>
              </a:rPr>
              <a:t> = ''</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def __</a:t>
            </a:r>
            <a:r>
              <a:rPr lang="en-US" sz="1600" i="0" u="none" strike="noStrike" cap="none" dirty="0" err="1">
                <a:solidFill>
                  <a:srgbClr val="FFFB00"/>
                </a:solidFill>
                <a:latin typeface="Courier"/>
                <a:ea typeface="Courier New"/>
                <a:cs typeface="Courier"/>
                <a:sym typeface="Courier New"/>
              </a:rPr>
              <a:t>init</a:t>
            </a:r>
            <a:r>
              <a:rPr lang="en-US" sz="1600" i="0" u="none" strike="noStrike" cap="none" dirty="0">
                <a:solidFill>
                  <a:srgbClr val="FFFB00"/>
                </a:solidFill>
                <a:latin typeface="Courier"/>
                <a:ea typeface="Courier New"/>
                <a:cs typeface="Courier"/>
                <a:sym typeface="Courier New"/>
              </a:rPr>
              <a:t>__(self, nom):</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self.nombre</a:t>
            </a:r>
            <a:r>
              <a:rPr lang="en-US" sz="1600" i="0" u="none" strike="noStrike" cap="none" dirty="0">
                <a:solidFill>
                  <a:srgbClr val="FFFB00"/>
                </a:solidFill>
                <a:latin typeface="Courier"/>
                <a:ea typeface="Courier New"/>
                <a:cs typeface="Courier"/>
                <a:sym typeface="Courier New"/>
              </a:rPr>
              <a:t> = nom</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print(self.</a:t>
            </a:r>
            <a:r>
              <a:rPr lang="en-US" sz="1600" i="0" u="none" strike="noStrike" cap="none" dirty="0" err="1">
                <a:solidFill>
                  <a:srgbClr val="FFFB00"/>
                </a:solidFill>
                <a:latin typeface="Courier"/>
                <a:ea typeface="Courier New"/>
                <a:cs typeface="Courier"/>
                <a:sym typeface="Courier New"/>
              </a:rPr>
              <a:t>nombre</a:t>
            </a:r>
            <a:r>
              <a:rPr lang="en-US" sz="1600" i="0" u="none" strike="noStrike" cap="none" dirty="0">
                <a:solidFill>
                  <a:srgbClr val="FFFB00"/>
                </a:solidFill>
                <a:latin typeface="Courier"/>
                <a:ea typeface="Courier New"/>
                <a:cs typeface="Courier"/>
                <a:sym typeface="Courier New"/>
              </a:rPr>
              <a:t>,'</a:t>
            </a:r>
            <a:r>
              <a:rPr lang="en-US" sz="1600" i="0" u="none" strike="noStrike" cap="none" dirty="0" err="1">
                <a:solidFill>
                  <a:srgbClr val="FFFB00"/>
                </a:solidFill>
                <a:latin typeface="Courier"/>
                <a:ea typeface="Courier New"/>
                <a:cs typeface="Courier"/>
                <a:sym typeface="Courier New"/>
              </a:rPr>
              <a:t>construido</a:t>
            </a:r>
            <a:r>
              <a:rPr lang="en-US"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endParaRPr lang="en-US" sz="1600" i="0" u="none" strike="noStrike" cap="none" dirty="0">
              <a:solidFill>
                <a:srgbClr val="FFFB00"/>
              </a:solidFill>
              <a:latin typeface="Courier"/>
              <a:ea typeface="Courier New"/>
              <a:cs typeface="Courier"/>
              <a:sym typeface="Courier New"/>
            </a:endParaRP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def </a:t>
            </a:r>
            <a:r>
              <a:rPr lang="en-US" sz="1600" i="0" u="none" strike="noStrike" cap="none" dirty="0" err="1">
                <a:solidFill>
                  <a:srgbClr val="FFFB00"/>
                </a:solidFill>
                <a:latin typeface="Courier"/>
                <a:ea typeface="Courier New"/>
                <a:cs typeface="Courier"/>
                <a:sym typeface="Courier New"/>
              </a:rPr>
              <a:t>grupo</a:t>
            </a:r>
            <a:r>
              <a:rPr lang="en-US" sz="1600" i="0" u="none" strike="noStrike" cap="none" dirty="0">
                <a:solidFill>
                  <a:srgbClr val="FFFB00"/>
                </a:solidFill>
                <a:latin typeface="Courier"/>
                <a:ea typeface="Courier New"/>
                <a:cs typeface="Courier"/>
                <a:sym typeface="Courier New"/>
              </a:rPr>
              <a:t>(self) :</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 = </a:t>
            </a:r>
            <a:r>
              <a:rPr lang="en-US" sz="1600" i="0" u="none" strike="noStrike" cap="none" dirty="0" err="1">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 + 1</a:t>
            </a:r>
          </a:p>
          <a:p>
            <a:pPr marL="0" marR="0" lvl="0" indent="0" algn="l" rtl="0">
              <a:lnSpc>
                <a:spcPct val="100000"/>
              </a:lnSpc>
              <a:spcBef>
                <a:spcPts val="0"/>
              </a:spcBef>
              <a:spcAft>
                <a:spcPts val="0"/>
              </a:spcAft>
              <a:buClr>
                <a:srgbClr val="FFFB00"/>
              </a:buClr>
              <a:buSzPct val="25000"/>
              <a:buFont typeface="Cabin"/>
              <a:buNone/>
            </a:pPr>
            <a:r>
              <a:rPr lang="en-US" sz="1600" i="0" u="none" strike="noStrike" cap="none" dirty="0">
                <a:solidFill>
                  <a:srgbClr val="FFFB00"/>
                </a:solidFill>
                <a:latin typeface="Courier"/>
                <a:ea typeface="Courier New"/>
                <a:cs typeface="Courier"/>
                <a:sym typeface="Courier New"/>
              </a:rPr>
              <a:t>     print(self.</a:t>
            </a:r>
            <a:r>
              <a:rPr lang="en-US" sz="1600" i="0" u="none" strike="noStrike" cap="none" dirty="0" err="1">
                <a:solidFill>
                  <a:srgbClr val="FFFB00"/>
                </a:solidFill>
                <a:latin typeface="Courier"/>
                <a:ea typeface="Courier New"/>
                <a:cs typeface="Courier"/>
                <a:sym typeface="Courier New"/>
              </a:rPr>
              <a:t>nombre</a:t>
            </a:r>
            <a:r>
              <a:rPr lang="en-US" sz="1600" i="0" u="none" strike="noStrike" cap="none" dirty="0">
                <a:solidFill>
                  <a:srgbClr val="FFFB00"/>
                </a:solidFill>
                <a:latin typeface="Courier"/>
                <a:ea typeface="Courier New"/>
                <a:cs typeface="Courier"/>
                <a:sym typeface="Courier New"/>
              </a:rPr>
              <a:t>,'</a:t>
            </a:r>
            <a:r>
              <a:rPr lang="en-US" sz="1600" i="0" u="none" strike="noStrike" cap="none" dirty="0" err="1">
                <a:solidFill>
                  <a:srgbClr val="FFFB00"/>
                </a:solidFill>
                <a:latin typeface="Courier"/>
                <a:ea typeface="Courier New"/>
                <a:cs typeface="Courier"/>
                <a:sym typeface="Courier New"/>
              </a:rPr>
              <a:t>recuento</a:t>
            </a:r>
            <a:r>
              <a:rPr lang="en-US" sz="1600" i="0" u="none" strike="noStrike" cap="none" dirty="0">
                <a:solidFill>
                  <a:srgbClr val="FFFB00"/>
                </a:solidFill>
                <a:latin typeface="Courier"/>
                <a:ea typeface="Courier New"/>
                <a:cs typeface="Courier"/>
                <a:sym typeface="Courier New"/>
              </a:rPr>
              <a:t> </a:t>
            </a:r>
            <a:r>
              <a:rPr lang="en-US" sz="1600" i="0" u="none" strike="noStrike" cap="none" dirty="0" err="1">
                <a:solidFill>
                  <a:srgbClr val="FFFB00"/>
                </a:solidFill>
                <a:latin typeface="Courier"/>
                <a:ea typeface="Courier New"/>
                <a:cs typeface="Courier"/>
                <a:sym typeface="Courier New"/>
              </a:rPr>
              <a:t>grupal</a:t>
            </a:r>
            <a:r>
              <a:rPr lang="en-US" sz="1600" i="0" u="none" strike="noStrike" cap="none" dirty="0">
                <a:solidFill>
                  <a:srgbClr val="FFFB00"/>
                </a:solidFill>
                <a:latin typeface="Courier"/>
                <a:ea typeface="Courier New"/>
                <a:cs typeface="Courier"/>
                <a:sym typeface="Courier New"/>
              </a:rPr>
              <a:t>',</a:t>
            </a:r>
            <a:r>
              <a:rPr lang="en-US" sz="1600" i="0" u="none" strike="noStrike" cap="none" dirty="0" err="1">
                <a:solidFill>
                  <a:srgbClr val="FFFB00"/>
                </a:solidFill>
                <a:latin typeface="Courier"/>
                <a:ea typeface="Courier New"/>
                <a:cs typeface="Courier"/>
                <a:sym typeface="Courier New"/>
              </a:rPr>
              <a:t>self.x</a:t>
            </a:r>
            <a:r>
              <a:rPr lang="en-US" sz="1600" i="0" u="none" strike="noStrike" cap="none" dirty="0">
                <a:solidFill>
                  <a:srgbClr val="FFFB00"/>
                </a:solidFill>
                <a:latin typeface="Courier"/>
                <a:ea typeface="Courier New"/>
                <a:cs typeface="Courier"/>
                <a:sym typeface="Courier New"/>
              </a:rPr>
              <a:t>)</a:t>
            </a:r>
          </a:p>
          <a:p>
            <a:pPr marL="0" marR="0" lvl="0" indent="0" algn="l" rtl="0">
              <a:lnSpc>
                <a:spcPct val="100000"/>
              </a:lnSpc>
              <a:spcBef>
                <a:spcPts val="0"/>
              </a:spcBef>
              <a:spcAft>
                <a:spcPts val="0"/>
              </a:spcAft>
              <a:buClr>
                <a:srgbClr val="FFFB00"/>
              </a:buClr>
              <a:buSzPct val="25000"/>
              <a:buFont typeface="Cabin"/>
              <a:buNone/>
            </a:pPr>
            <a:endParaRPr lang="en-US" sz="1600" i="0" u="none" strike="noStrike" cap="none" dirty="0">
              <a:solidFill>
                <a:srgbClr val="FFFFFF"/>
              </a:solidFill>
              <a:latin typeface="Courier"/>
              <a:ea typeface="Courier New"/>
              <a:cs typeface="Courier"/>
              <a:sym typeface="Courier New"/>
            </a:endParaRPr>
          </a:p>
          <a:p>
            <a:pPr marL="0" marR="0" lvl="0" indent="0" algn="l" rtl="0">
              <a:lnSpc>
                <a:spcPct val="100000"/>
              </a:lnSpc>
              <a:spcBef>
                <a:spcPts val="0"/>
              </a:spcBef>
              <a:spcAft>
                <a:spcPts val="0"/>
              </a:spcAft>
              <a:buClr>
                <a:srgbClr val="FF40FF"/>
              </a:buClr>
              <a:buSzPct val="25000"/>
              <a:buFont typeface="Cabin"/>
              <a:buNone/>
            </a:pPr>
            <a:r>
              <a:rPr lang="en-US" sz="1600" i="0" u="none" strike="noStrike" cap="none" dirty="0">
                <a:solidFill>
                  <a:srgbClr val="FF40FF"/>
                </a:solidFill>
                <a:latin typeface="Courier"/>
                <a:ea typeface="Courier New"/>
                <a:cs typeface="Courier"/>
                <a:sym typeface="Courier New"/>
              </a:rPr>
              <a:t>class </a:t>
            </a:r>
            <a:r>
              <a:rPr lang="en-US" sz="1600" i="0" u="none" strike="noStrike" cap="none" dirty="0" err="1">
                <a:solidFill>
                  <a:srgbClr val="FF40FF"/>
                </a:solidFill>
                <a:latin typeface="Courier"/>
                <a:ea typeface="Courier New"/>
                <a:cs typeface="Courier"/>
                <a:sym typeface="Courier New"/>
              </a:rPr>
              <a:t>FootballFan</a:t>
            </a:r>
            <a:r>
              <a:rPr lang="en-US" sz="1600" i="0" u="none" strike="noStrike" cap="none" dirty="0">
                <a:solidFill>
                  <a:srgbClr val="FF40FF"/>
                </a:solidFill>
                <a:latin typeface="Courier"/>
                <a:ea typeface="Courier New"/>
                <a:cs typeface="Courier"/>
                <a:sym typeface="Courier New"/>
              </a:rPr>
              <a:t>(</a:t>
            </a:r>
            <a:r>
              <a:rPr lang="en-US" sz="1600" dirty="0" err="1">
                <a:solidFill>
                  <a:srgbClr val="FF40FF"/>
                </a:solidFill>
                <a:latin typeface="Courier"/>
                <a:ea typeface="Courier New"/>
                <a:cs typeface="Courier"/>
                <a:sym typeface="Courier New"/>
              </a:rPr>
              <a:t>Grupo</a:t>
            </a:r>
            <a:r>
              <a:rPr lang="en-US" sz="1600" i="0" u="none" strike="noStrike" cap="none" dirty="0" err="1">
                <a:solidFill>
                  <a:srgbClr val="FF40FF"/>
                </a:solidFill>
                <a:latin typeface="Courier"/>
                <a:ea typeface="Courier New"/>
                <a:cs typeface="Courier"/>
                <a:sym typeface="Courier New"/>
              </a:rPr>
              <a:t>Animal</a:t>
            </a:r>
            <a:r>
              <a:rPr lang="en-US" sz="1600" i="0" u="none" strike="noStrike" cap="none" dirty="0">
                <a:solidFill>
                  <a:srgbClr val="FF40FF"/>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puntos = 0</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def touchdown(self):</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a:t>
            </a:r>
            <a:r>
              <a:rPr lang="en-US" sz="1600" i="0" u="none" strike="noStrike" cap="none" dirty="0" err="1">
                <a:solidFill>
                  <a:srgbClr val="00F900"/>
                </a:solidFill>
                <a:latin typeface="Courier"/>
                <a:ea typeface="Courier New"/>
                <a:cs typeface="Courier"/>
                <a:sym typeface="Courier New"/>
              </a:rPr>
              <a:t>self.puntos</a:t>
            </a:r>
            <a:r>
              <a:rPr lang="en-US" sz="1600" i="0" u="none" strike="noStrike" cap="none" dirty="0">
                <a:solidFill>
                  <a:srgbClr val="00F900"/>
                </a:solidFill>
                <a:latin typeface="Courier"/>
                <a:ea typeface="Courier New"/>
                <a:cs typeface="Courier"/>
                <a:sym typeface="Courier New"/>
              </a:rPr>
              <a:t> = </a:t>
            </a:r>
            <a:r>
              <a:rPr lang="en-US" sz="1600" i="0" u="none" strike="noStrike" cap="none" dirty="0" err="1">
                <a:solidFill>
                  <a:srgbClr val="00F900"/>
                </a:solidFill>
                <a:latin typeface="Courier"/>
                <a:ea typeface="Courier New"/>
                <a:cs typeface="Courier"/>
                <a:sym typeface="Courier New"/>
              </a:rPr>
              <a:t>self.puntos</a:t>
            </a:r>
            <a:r>
              <a:rPr lang="en-US" sz="1600" i="0" u="none" strike="noStrike" cap="none" dirty="0">
                <a:solidFill>
                  <a:srgbClr val="00F900"/>
                </a:solidFill>
                <a:latin typeface="Courier"/>
                <a:ea typeface="Courier New"/>
                <a:cs typeface="Courier"/>
                <a:sym typeface="Courier New"/>
              </a:rPr>
              <a:t> + 7</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a:t>
            </a:r>
            <a:r>
              <a:rPr lang="en-US" sz="1600" i="0" u="none" strike="noStrike" cap="none" dirty="0" err="1">
                <a:solidFill>
                  <a:srgbClr val="00F900"/>
                </a:solidFill>
                <a:latin typeface="Courier"/>
                <a:ea typeface="Courier New"/>
                <a:cs typeface="Courier"/>
                <a:sym typeface="Courier New"/>
              </a:rPr>
              <a:t>self.grupo</a:t>
            </a:r>
            <a:r>
              <a:rPr lang="en-US" sz="1600" i="0" u="none" strike="noStrike" cap="none" dirty="0">
                <a:solidFill>
                  <a:srgbClr val="00F900"/>
                </a:solidFill>
                <a:latin typeface="Courier"/>
                <a:ea typeface="Courier New"/>
                <a:cs typeface="Courier"/>
                <a:sym typeface="Courier New"/>
              </a:rPr>
              <a:t>()</a:t>
            </a:r>
          </a:p>
          <a:p>
            <a:pPr marL="0" marR="0" lvl="0" indent="0" algn="l" rtl="0">
              <a:lnSpc>
                <a:spcPct val="100000"/>
              </a:lnSpc>
              <a:spcBef>
                <a:spcPts val="0"/>
              </a:spcBef>
              <a:spcAft>
                <a:spcPts val="0"/>
              </a:spcAft>
              <a:buClr>
                <a:srgbClr val="00F900"/>
              </a:buClr>
              <a:buSzPct val="25000"/>
              <a:buFont typeface="Cabin"/>
              <a:buNone/>
            </a:pPr>
            <a:r>
              <a:rPr lang="en-US" sz="1600" i="0" u="none" strike="noStrike" cap="none" dirty="0">
                <a:solidFill>
                  <a:srgbClr val="00F900"/>
                </a:solidFill>
                <a:latin typeface="Courier"/>
                <a:ea typeface="Courier New"/>
                <a:cs typeface="Courier"/>
                <a:sym typeface="Courier New"/>
              </a:rPr>
              <a:t>      print(</a:t>
            </a:r>
            <a:r>
              <a:rPr lang="en-US" sz="1600" i="0" u="none" strike="noStrike" cap="none" dirty="0" err="1">
                <a:solidFill>
                  <a:srgbClr val="00F900"/>
                </a:solidFill>
                <a:latin typeface="Courier"/>
                <a:ea typeface="Courier New"/>
                <a:cs typeface="Courier"/>
                <a:sym typeface="Courier New"/>
              </a:rPr>
              <a:t>self.nombre</a:t>
            </a:r>
            <a:r>
              <a:rPr lang="en-US" sz="1600" i="0" u="none" strike="noStrike" cap="none" dirty="0">
                <a:solidFill>
                  <a:srgbClr val="00F900"/>
                </a:solidFill>
                <a:latin typeface="Courier"/>
                <a:ea typeface="Courier New"/>
                <a:cs typeface="Courier"/>
                <a:sym typeface="Courier New"/>
              </a:rPr>
              <a:t>, "puntos",</a:t>
            </a:r>
            <a:r>
              <a:rPr lang="en-US" sz="1600" i="0" u="none" strike="noStrike" cap="none" dirty="0" err="1">
                <a:solidFill>
                  <a:srgbClr val="00F900"/>
                </a:solidFill>
                <a:latin typeface="Courier"/>
                <a:ea typeface="Courier New"/>
                <a:cs typeface="Courier"/>
                <a:sym typeface="Courier New"/>
              </a:rPr>
              <a:t>self.puntos</a:t>
            </a:r>
            <a:r>
              <a:rPr lang="en-US" sz="1600" i="0" u="none" strike="noStrike" cap="none" dirty="0">
                <a:solidFill>
                  <a:srgbClr val="00F900"/>
                </a:solidFill>
                <a:latin typeface="Courier"/>
                <a:ea typeface="Courier New"/>
                <a:cs typeface="Courier"/>
                <a:sym typeface="Courier New"/>
              </a:rPr>
              <a:t>)</a:t>
            </a:r>
          </a:p>
        </p:txBody>
      </p:sp>
      <p:sp>
        <p:nvSpPr>
          <p:cNvPr id="519" name="Shape 519"/>
          <p:cNvSpPr/>
          <p:nvPr/>
        </p:nvSpPr>
        <p:spPr>
          <a:xfrm>
            <a:off x="5721381" y="603200"/>
            <a:ext cx="3252979" cy="1685108"/>
          </a:xfrm>
          <a:prstGeom prst="rect">
            <a:avLst/>
          </a:prstGeom>
          <a:no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s = </a:t>
            </a:r>
            <a:r>
              <a:rPr lang="en" sz="1600" dirty="0">
                <a:solidFill>
                  <a:srgbClr val="FFFFFF"/>
                </a:solidFill>
                <a:latin typeface="Courier" charset="0"/>
                <a:ea typeface="Courier" charset="0"/>
                <a:cs typeface="Courier" charset="0"/>
                <a:sym typeface="Cabin"/>
              </a:rPr>
              <a:t>Grupo</a:t>
            </a:r>
            <a:r>
              <a:rPr lang="en" sz="1600" u="none" strike="noStrike" cap="none" dirty="0">
                <a:solidFill>
                  <a:srgbClr val="FFFFFF"/>
                </a:solidFill>
                <a:latin typeface="Courier" charset="0"/>
                <a:ea typeface="Courier" charset="0"/>
                <a:cs typeface="Courier" charset="0"/>
                <a:sym typeface="Cabin"/>
              </a:rPr>
              <a:t>Animal("Sally")</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s.grupo()</a:t>
            </a:r>
          </a:p>
          <a:p>
            <a:pPr marL="0" marR="0" lvl="0" indent="0" algn="l" rtl="0">
              <a:lnSpc>
                <a:spcPct val="100000"/>
              </a:lnSpc>
              <a:spcBef>
                <a:spcPts val="0"/>
              </a:spcBef>
              <a:spcAft>
                <a:spcPts val="0"/>
              </a:spcAft>
              <a:buClr>
                <a:srgbClr val="FFFFFF"/>
              </a:buClr>
              <a:buFont typeface="Cabin"/>
              <a:buNone/>
            </a:pPr>
            <a:endParaRPr sz="1600" u="none" strike="noStrike" cap="none" dirty="0">
              <a:solidFill>
                <a:srgbClr val="FFFF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j = </a:t>
            </a:r>
            <a:r>
              <a:rPr lang="en" sz="1600" u="none" strike="noStrike" cap="none" dirty="0" err="1">
                <a:solidFill>
                  <a:srgbClr val="FFFFFF"/>
                </a:solidFill>
                <a:latin typeface="Courier" charset="0"/>
                <a:ea typeface="Courier" charset="0"/>
                <a:cs typeface="Courier" charset="0"/>
                <a:sym typeface="Cabin"/>
              </a:rPr>
              <a:t>FootballFan</a:t>
            </a:r>
            <a:r>
              <a:rPr lang="en" sz="1600" u="none" strike="noStrike" cap="none" dirty="0">
                <a:solidFill>
                  <a:srgbClr val="FFFFFF"/>
                </a:solidFill>
                <a:latin typeface="Courier" charset="0"/>
                <a:ea typeface="Courier" charset="0"/>
                <a:cs typeface="Courier" charset="0"/>
                <a:sym typeface="Cabin"/>
              </a:rPr>
              <a:t>("Jim")</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a:solidFill>
                  <a:srgbClr val="FFFFFF"/>
                </a:solidFill>
                <a:latin typeface="Courier" charset="0"/>
                <a:ea typeface="Courier" charset="0"/>
                <a:cs typeface="Courier" charset="0"/>
                <a:sym typeface="Cabin"/>
              </a:rPr>
              <a:t>j.grupo()</a:t>
            </a:r>
          </a:p>
          <a:p>
            <a:pPr marL="0" marR="0" lvl="0" indent="0" algn="l" rtl="0">
              <a:lnSpc>
                <a:spcPct val="100000"/>
              </a:lnSpc>
              <a:spcBef>
                <a:spcPts val="0"/>
              </a:spcBef>
              <a:spcAft>
                <a:spcPts val="0"/>
              </a:spcAft>
              <a:buClr>
                <a:srgbClr val="FFFFFF"/>
              </a:buClr>
              <a:buSzPct val="25000"/>
              <a:buFont typeface="Cabin"/>
              <a:buNone/>
            </a:pPr>
            <a:r>
              <a:rPr lang="en" sz="1600" u="none" strike="noStrike" cap="none" dirty="0" err="1">
                <a:solidFill>
                  <a:srgbClr val="FFFFFF"/>
                </a:solidFill>
                <a:latin typeface="Courier" charset="0"/>
                <a:ea typeface="Courier" charset="0"/>
                <a:cs typeface="Courier" charset="0"/>
                <a:sym typeface="Cabin"/>
              </a:rPr>
              <a:t>j.touchdown</a:t>
            </a:r>
            <a:r>
              <a:rPr lang="en" sz="1600" u="none" strike="noStrike" cap="none" dirty="0">
                <a:solidFill>
                  <a:srgbClr val="FFFFFF"/>
                </a:solidFill>
                <a:latin typeface="Courier" charset="0"/>
                <a:ea typeface="Courier" charset="0"/>
                <a:cs typeface="Courier" charset="0"/>
                <a:sym typeface="Cabin"/>
              </a:rPr>
              <a:t>()</a:t>
            </a:r>
          </a:p>
        </p:txBody>
      </p:sp>
      <p:sp>
        <p:nvSpPr>
          <p:cNvPr id="5" name="Shape 535"/>
          <p:cNvSpPr/>
          <p:nvPr/>
        </p:nvSpPr>
        <p:spPr>
          <a:xfrm>
            <a:off x="6769561" y="2797902"/>
            <a:ext cx="2267283" cy="2170067"/>
          </a:xfrm>
          <a:prstGeom prst="rect">
            <a:avLst/>
          </a:prstGeom>
          <a:noFill/>
          <a:ln w="50800" cap="flat" cmpd="sng">
            <a:solidFill>
              <a:srgbClr val="00F900"/>
            </a:solidFill>
            <a:prstDash val="solid"/>
            <a:miter/>
            <a:headEnd type="none" w="med" len="med"/>
            <a:tailEnd type="none" w="med" len="med"/>
          </a:ln>
        </p:spPr>
        <p:txBody>
          <a:bodyPr lIns="21050" tIns="21050" rIns="21050" bIns="21050" anchor="t" anchorCtr="0">
            <a:noAutofit/>
          </a:bodyPr>
          <a:lstStyle/>
          <a:p>
            <a:pPr marL="0" marR="0" lvl="0" indent="0" algn="l" rtl="0">
              <a:lnSpc>
                <a:spcPct val="100000"/>
              </a:lnSpc>
              <a:spcBef>
                <a:spcPts val="0"/>
              </a:spcBef>
              <a:spcAft>
                <a:spcPts val="0"/>
              </a:spcAft>
              <a:buClr>
                <a:srgbClr val="FFFFFF"/>
              </a:buClr>
              <a:buSzPct val="25000"/>
              <a:buFont typeface="Cabin"/>
              <a:buNone/>
            </a:pPr>
            <a:r>
              <a:rPr lang="en" sz="2700">
                <a:solidFill>
                  <a:srgbClr val="FFFFFF"/>
                </a:solidFill>
                <a:latin typeface="Arial" charset="0"/>
                <a:ea typeface="Arial" charset="0"/>
                <a:cs typeface="Arial" charset="0"/>
                <a:sym typeface="Cabin"/>
              </a:rPr>
              <a:t> </a:t>
            </a:r>
            <a:endParaRPr lang="en" sz="2700" u="none" strike="noStrike" cap="none">
              <a:solidFill>
                <a:srgbClr val="FFFFFF"/>
              </a:solidFill>
              <a:latin typeface="Arial" charset="0"/>
              <a:ea typeface="Arial" charset="0"/>
              <a:cs typeface="Arial" charset="0"/>
              <a:sym typeface="Cabin"/>
            </a:endParaRPr>
          </a:p>
        </p:txBody>
      </p:sp>
      <p:sp>
        <p:nvSpPr>
          <p:cNvPr id="6" name="Shape 536"/>
          <p:cNvSpPr/>
          <p:nvPr/>
        </p:nvSpPr>
        <p:spPr>
          <a:xfrm>
            <a:off x="6923761" y="2998744"/>
            <a:ext cx="1968513"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900" u="none" strike="noStrike" cap="none" dirty="0">
                <a:solidFill>
                  <a:srgbClr val="000000"/>
                </a:solidFill>
                <a:latin typeface="Arial" charset="0"/>
                <a:ea typeface="Arial" charset="0"/>
                <a:cs typeface="Arial" charset="0"/>
                <a:sym typeface="Cabin"/>
              </a:rPr>
              <a:t> x</a:t>
            </a:r>
            <a:r>
              <a:rPr lang="en-US" sz="2900" u="none" strike="noStrike" cap="none" dirty="0">
                <a:solidFill>
                  <a:srgbClr val="000000"/>
                </a:solidFill>
                <a:latin typeface="Arial" charset="0"/>
                <a:ea typeface="Arial" charset="0"/>
                <a:cs typeface="Arial" charset="0"/>
                <a:sym typeface="Cabin"/>
              </a:rPr>
              <a:t>:</a:t>
            </a:r>
            <a:endParaRPr lang="en" sz="2900" u="none" strike="noStrike" cap="none" dirty="0">
              <a:solidFill>
                <a:srgbClr val="000000"/>
              </a:solidFill>
              <a:latin typeface="Arial" charset="0"/>
              <a:ea typeface="Arial" charset="0"/>
              <a:cs typeface="Arial" charset="0"/>
              <a:sym typeface="Cabin"/>
            </a:endParaRPr>
          </a:p>
        </p:txBody>
      </p:sp>
      <p:sp>
        <p:nvSpPr>
          <p:cNvPr id="7" name="Shape 537"/>
          <p:cNvSpPr/>
          <p:nvPr/>
        </p:nvSpPr>
        <p:spPr>
          <a:xfrm>
            <a:off x="6923761" y="3645355"/>
            <a:ext cx="1968513"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500" u="none" strike="noStrike" cap="none" dirty="0">
                <a:solidFill>
                  <a:srgbClr val="000000"/>
                </a:solidFill>
                <a:latin typeface="Arial" charset="0"/>
                <a:ea typeface="Arial" charset="0"/>
                <a:cs typeface="Arial" charset="0"/>
                <a:sym typeface="Cabin"/>
              </a:rPr>
              <a:t> nombre: Jim</a:t>
            </a:r>
          </a:p>
        </p:txBody>
      </p:sp>
      <p:sp>
        <p:nvSpPr>
          <p:cNvPr id="8" name="Shape 538"/>
          <p:cNvSpPr/>
          <p:nvPr/>
        </p:nvSpPr>
        <p:spPr>
          <a:xfrm>
            <a:off x="6923761" y="4301764"/>
            <a:ext cx="1968513" cy="489857"/>
          </a:xfrm>
          <a:prstGeom prst="rect">
            <a:avLst/>
          </a:prstGeom>
          <a:solidFill>
            <a:srgbClr val="FFFB00"/>
          </a:solidFill>
          <a:ln>
            <a:noFill/>
          </a:ln>
        </p:spPr>
        <p:txBody>
          <a:bodyPr lIns="21050" tIns="21050" rIns="21050" bIns="21050" anchor="ctr" anchorCtr="0">
            <a:noAutofit/>
          </a:bodyPr>
          <a:lstStyle/>
          <a:p>
            <a:pPr marL="0" marR="0" lvl="0" indent="0" algn="l" rtl="0">
              <a:lnSpc>
                <a:spcPct val="100000"/>
              </a:lnSpc>
              <a:spcBef>
                <a:spcPts val="0"/>
              </a:spcBef>
              <a:spcAft>
                <a:spcPts val="0"/>
              </a:spcAft>
              <a:buClr>
                <a:srgbClr val="000000"/>
              </a:buClr>
              <a:buSzPct val="25000"/>
              <a:buFont typeface="Cabin"/>
              <a:buNone/>
            </a:pPr>
            <a:r>
              <a:rPr lang="en" sz="2500" u="none" strike="noStrike" cap="none" dirty="0">
                <a:solidFill>
                  <a:srgbClr val="000000"/>
                </a:solidFill>
                <a:latin typeface="Arial" charset="0"/>
                <a:ea typeface="Arial" charset="0"/>
                <a:cs typeface="Arial" charset="0"/>
                <a:sym typeface="Cabin"/>
              </a:rPr>
              <a:t> puntos</a:t>
            </a:r>
            <a:r>
              <a:rPr lang="en-US" sz="2500" u="none" strike="noStrike" cap="none" dirty="0">
                <a:solidFill>
                  <a:srgbClr val="000000"/>
                </a:solidFill>
                <a:latin typeface="Arial" charset="0"/>
                <a:ea typeface="Arial" charset="0"/>
                <a:cs typeface="Arial" charset="0"/>
                <a:sym typeface="Cabin"/>
              </a:rPr>
              <a:t>:</a:t>
            </a:r>
            <a:endParaRPr lang="en" sz="2500" u="none" strike="noStrike" cap="none" dirty="0">
              <a:solidFill>
                <a:srgbClr val="000000"/>
              </a:solidFill>
              <a:latin typeface="Arial" charset="0"/>
              <a:ea typeface="Arial" charset="0"/>
              <a:cs typeface="Arial" charset="0"/>
              <a:sym typeface="Cabin"/>
            </a:endParaRPr>
          </a:p>
        </p:txBody>
      </p:sp>
      <p:sp>
        <p:nvSpPr>
          <p:cNvPr id="9" name="Rectangle 8"/>
          <p:cNvSpPr/>
          <p:nvPr/>
        </p:nvSpPr>
        <p:spPr>
          <a:xfrm>
            <a:off x="6319648" y="2609166"/>
            <a:ext cx="344046" cy="584775"/>
          </a:xfrm>
          <a:prstGeom prst="rect">
            <a:avLst/>
          </a:prstGeom>
        </p:spPr>
        <p:txBody>
          <a:bodyPr wrap="square">
            <a:spAutoFit/>
          </a:bodyPr>
          <a:lstStyle/>
          <a:p>
            <a:r>
              <a:rPr lang="en-US" sz="3200" dirty="0">
                <a:solidFill>
                  <a:srgbClr val="00FA00"/>
                </a:solidFill>
                <a:latin typeface="Arial" charset="0"/>
                <a:ea typeface="Arial" charset="0"/>
                <a:cs typeface="Arial" charset="0"/>
                <a:sym typeface="Cabin"/>
              </a:rPr>
              <a:t>j</a:t>
            </a:r>
            <a:endParaRPr lang="en-US" sz="3200" dirty="0">
              <a:solidFill>
                <a:srgbClr val="00FA00"/>
              </a:solidFill>
            </a:endParaRPr>
          </a:p>
        </p:txBody>
      </p:sp>
    </p:spTree>
    <p:extLst>
      <p:ext uri="{BB962C8B-B14F-4D97-AF65-F5344CB8AC3E}">
        <p14:creationId xmlns:p14="http://schemas.microsoft.com/office/powerpoint/2010/main" val="153143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650081" y="428625"/>
            <a:ext cx="5217319"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4700" u="none" strike="noStrike" cap="none" dirty="0">
                <a:solidFill>
                  <a:srgbClr val="FFD966"/>
                </a:solidFill>
                <a:sym typeface="Cabin"/>
              </a:rPr>
              <a:t>Definiciones</a:t>
            </a:r>
          </a:p>
        </p:txBody>
      </p:sp>
      <p:sp>
        <p:nvSpPr>
          <p:cNvPr id="545" name="Shape 545"/>
          <p:cNvSpPr txBox="1">
            <a:spLocks noGrp="1"/>
          </p:cNvSpPr>
          <p:nvPr>
            <p:ph idx="1"/>
          </p:nvPr>
        </p:nvSpPr>
        <p:spPr>
          <a:xfrm>
            <a:off x="650081" y="1621924"/>
            <a:ext cx="7836750" cy="2911588"/>
          </a:xfrm>
          <a:prstGeom prst="rect">
            <a:avLst/>
          </a:prstGeom>
          <a:noFill/>
          <a:ln>
            <a:noFill/>
          </a:ln>
        </p:spPr>
        <p:txBody>
          <a:bodyPr lIns="21050" tIns="21050" rIns="21050" bIns="21050" anchor="t" anchorCtr="0">
            <a:noAutofit/>
          </a:bodyPr>
          <a:lstStyle/>
          <a:p>
            <a:pPr marL="488950" indent="-457200">
              <a:spcBef>
                <a:spcPts val="0"/>
              </a:spcBef>
              <a:buSzPct val="100000"/>
            </a:pPr>
            <a:r>
              <a:rPr lang="en" sz="2000" u="none" strike="noStrike" cap="none" dirty="0">
                <a:solidFill>
                  <a:srgbClr val="FF9300"/>
                </a:solidFill>
                <a:sym typeface="Cabin"/>
              </a:rPr>
              <a:t>Clase</a:t>
            </a:r>
            <a:r>
              <a:rPr lang="en" sz="2000" u="none" strike="noStrike" cap="none" dirty="0">
                <a:solidFill>
                  <a:srgbClr val="FFFFFF"/>
                </a:solidFill>
                <a:sym typeface="Cabin"/>
              </a:rPr>
              <a:t> </a:t>
            </a:r>
            <a:r>
              <a:rPr lang="en" sz="2000" dirty="0">
                <a:solidFill>
                  <a:srgbClr val="FFFFFF"/>
                </a:solidFill>
                <a:sym typeface="Cabin"/>
              </a:rPr>
              <a:t>-</a:t>
            </a:r>
            <a:r>
              <a:rPr lang="en" sz="2000" u="none" strike="noStrike" cap="none" dirty="0">
                <a:solidFill>
                  <a:srgbClr val="FFFFFF"/>
                </a:solidFill>
                <a:sym typeface="Cabin"/>
              </a:rPr>
              <a:t> una plantilla</a:t>
            </a:r>
            <a:endParaRPr lang="en-US" sz="2000" dirty="0">
              <a:solidFill>
                <a:srgbClr val="FFFFFF"/>
              </a:solidFill>
              <a:sym typeface="Cabin"/>
            </a:endParaRPr>
          </a:p>
          <a:p>
            <a:pPr marL="488950" indent="-457200">
              <a:spcBef>
                <a:spcPts val="1400"/>
              </a:spcBef>
              <a:buSzPct val="100000"/>
            </a:pPr>
            <a:r>
              <a:rPr lang="en-US" sz="2000" dirty="0" err="1">
                <a:solidFill>
                  <a:srgbClr val="FF9300"/>
                </a:solidFill>
                <a:sym typeface="Cabin"/>
              </a:rPr>
              <a:t>Atributo</a:t>
            </a:r>
            <a:r>
              <a:rPr lang="en" sz="2000" dirty="0">
                <a:solidFill>
                  <a:srgbClr val="FF9300"/>
                </a:solidFill>
                <a:sym typeface="Cabin"/>
              </a:rPr>
              <a:t> </a:t>
            </a:r>
            <a:r>
              <a:rPr lang="en" sz="2000" dirty="0">
                <a:solidFill>
                  <a:srgbClr val="FFFFFF"/>
                </a:solidFill>
                <a:sym typeface="Cabin"/>
              </a:rPr>
              <a:t>- Una variable dentro de una clase</a:t>
            </a:r>
            <a:endParaRPr lang="en-US" sz="2000" u="none" strike="noStrike" cap="none" dirty="0">
              <a:solidFill>
                <a:srgbClr val="FFFFFF"/>
              </a:solidFill>
              <a:sym typeface="Cabin"/>
            </a:endParaRPr>
          </a:p>
          <a:p>
            <a:pPr marL="488950" indent="-457200">
              <a:spcBef>
                <a:spcPts val="1400"/>
              </a:spcBef>
              <a:buSzPct val="100000"/>
            </a:pPr>
            <a:r>
              <a:rPr lang="en" sz="2000" u="none" strike="noStrike" cap="none" dirty="0">
                <a:solidFill>
                  <a:srgbClr val="FF9300"/>
                </a:solidFill>
                <a:sym typeface="Cabin"/>
              </a:rPr>
              <a:t>Método </a:t>
            </a:r>
            <a:r>
              <a:rPr lang="en" sz="2000" u="none" strike="noStrike" cap="none" dirty="0">
                <a:solidFill>
                  <a:srgbClr val="FFFFFF"/>
                </a:solidFill>
                <a:sym typeface="Cabin"/>
              </a:rPr>
              <a:t>- Una función dentro de una clase</a:t>
            </a:r>
            <a:endParaRPr lang="en-US" sz="2000" u="none" strike="noStrike" cap="none" dirty="0">
              <a:solidFill>
                <a:srgbClr val="FFFFFF"/>
              </a:solidFill>
              <a:sym typeface="Cabin"/>
            </a:endParaRPr>
          </a:p>
          <a:p>
            <a:pPr marL="488950" indent="-457200">
              <a:spcBef>
                <a:spcPts val="1400"/>
              </a:spcBef>
              <a:buSzPct val="100000"/>
            </a:pPr>
            <a:r>
              <a:rPr lang="en" sz="2000" u="none" strike="noStrike" cap="none" dirty="0">
                <a:solidFill>
                  <a:srgbClr val="FF9300"/>
                </a:solidFill>
                <a:sym typeface="Cabin"/>
              </a:rPr>
              <a:t>Objeto </a:t>
            </a:r>
            <a:r>
              <a:rPr lang="en" sz="2000" u="none" strike="noStrike" cap="none" dirty="0">
                <a:solidFill>
                  <a:srgbClr val="FFFFFF"/>
                </a:solidFill>
                <a:sym typeface="Cabin"/>
              </a:rPr>
              <a:t>- Una instancia de una clase</a:t>
            </a:r>
            <a:endParaRPr lang="en-US" sz="2000" u="none" strike="noStrike" cap="none" dirty="0">
              <a:solidFill>
                <a:srgbClr val="FFFFFF"/>
              </a:solidFill>
              <a:sym typeface="Cabin"/>
            </a:endParaRPr>
          </a:p>
          <a:p>
            <a:pPr marL="488950" indent="-457200">
              <a:spcBef>
                <a:spcPts val="1400"/>
              </a:spcBef>
              <a:buSzPct val="100000"/>
            </a:pPr>
            <a:r>
              <a:rPr lang="en" sz="2000" u="none" strike="noStrike" cap="none" dirty="0">
                <a:solidFill>
                  <a:srgbClr val="FF9300"/>
                </a:solidFill>
                <a:sym typeface="Cabin"/>
              </a:rPr>
              <a:t>Constructor</a:t>
            </a:r>
            <a:r>
              <a:rPr lang="en" sz="2000" u="none" strike="noStrike" cap="none" dirty="0">
                <a:solidFill>
                  <a:srgbClr val="FFFFFF"/>
                </a:solidFill>
                <a:sym typeface="Cabin"/>
              </a:rPr>
              <a:t> - Código que </a:t>
            </a:r>
            <a:r>
              <a:rPr lang="en" sz="2000" dirty="0">
                <a:solidFill>
                  <a:srgbClr val="FFFFFF"/>
                </a:solidFill>
                <a:sym typeface="Cabin"/>
              </a:rPr>
              <a:t>se ejecuta cuando un objeto es creado</a:t>
            </a:r>
            <a:endParaRPr lang="en-US" sz="2000" u="none" strike="noStrike" cap="none" dirty="0">
              <a:solidFill>
                <a:srgbClr val="FFFFFF"/>
              </a:solidFill>
              <a:sym typeface="Cabin"/>
            </a:endParaRPr>
          </a:p>
          <a:p>
            <a:pPr marL="488950" indent="-457200">
              <a:spcBef>
                <a:spcPts val="1400"/>
              </a:spcBef>
              <a:buSzPct val="100000"/>
            </a:pPr>
            <a:r>
              <a:rPr lang="en" sz="2000" u="none" strike="noStrike" cap="none" dirty="0">
                <a:solidFill>
                  <a:srgbClr val="FF9300"/>
                </a:solidFill>
                <a:sym typeface="Cabin"/>
              </a:rPr>
              <a:t>Herencia</a:t>
            </a:r>
            <a:r>
              <a:rPr lang="en" sz="2000" u="none" strike="noStrike" cap="none" dirty="0">
                <a:solidFill>
                  <a:srgbClr val="FFFFFF"/>
                </a:solidFill>
                <a:sym typeface="Cabin"/>
              </a:rPr>
              <a:t> - La habilidad de extender una clase para crear una nueva clase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21260"/>
            <a:ext cx="2831128" cy="1886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prstGeom prst="rect">
            <a:avLst/>
          </a:prstGeom>
          <a:noFill/>
          <a:ln>
            <a:noFill/>
          </a:ln>
        </p:spPr>
        <p:txBody>
          <a:bodyPr lIns="15775" tIns="15775" rIns="15775" bIns="15775"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600" u="none" strike="noStrike" cap="none" dirty="0">
                <a:solidFill>
                  <a:srgbClr val="FFD966"/>
                </a:solidFill>
                <a:sym typeface="Cabin"/>
              </a:rPr>
              <a:t>Resumen</a:t>
            </a:r>
          </a:p>
        </p:txBody>
      </p:sp>
      <p:sp>
        <p:nvSpPr>
          <p:cNvPr id="552" name="Shape 552"/>
          <p:cNvSpPr txBox="1">
            <a:spLocks noGrp="1"/>
          </p:cNvSpPr>
          <p:nvPr>
            <p:ph idx="1"/>
          </p:nvPr>
        </p:nvSpPr>
        <p:spPr>
          <a:xfrm>
            <a:off x="650081" y="1464470"/>
            <a:ext cx="7836750" cy="2482380"/>
          </a:xfrm>
          <a:prstGeom prst="rect">
            <a:avLst/>
          </a:prstGeom>
          <a:noFill/>
          <a:ln>
            <a:noFill/>
          </a:ln>
        </p:spPr>
        <p:txBody>
          <a:bodyPr lIns="15775" tIns="15775" rIns="15775" bIns="15775" anchor="ctr" anchorCtr="0">
            <a:noAutofit/>
          </a:bodyPr>
          <a:lstStyle/>
          <a:p>
            <a:pPr marL="457200" marR="0" lvl="0" indent="-368300" algn="l" rtl="0">
              <a:lnSpc>
                <a:spcPct val="100000"/>
              </a:lnSpc>
              <a:spcBef>
                <a:spcPts val="0"/>
              </a:spcBef>
              <a:spcAft>
                <a:spcPts val="0"/>
              </a:spcAft>
              <a:buClr>
                <a:srgbClr val="FFFFFF"/>
              </a:buClr>
              <a:buSzPct val="100000"/>
              <a:buFont typeface="Cabin"/>
            </a:pPr>
            <a:r>
              <a:rPr lang="en" sz="2200" u="none" strike="noStrike" cap="none" dirty="0">
                <a:solidFill>
                  <a:srgbClr val="FFFFFF"/>
                </a:solidFill>
                <a:sym typeface="Cabin"/>
              </a:rPr>
              <a:t>La Programación Orientada a Objetos es una forma muy estructurada de reutilizar código</a:t>
            </a:r>
          </a:p>
          <a:p>
            <a:pPr marL="457200" marR="0" lvl="0" indent="-368300" algn="l" rtl="0">
              <a:lnSpc>
                <a:spcPct val="100000"/>
              </a:lnSpc>
              <a:spcBef>
                <a:spcPts val="2100"/>
              </a:spcBef>
              <a:spcAft>
                <a:spcPts val="0"/>
              </a:spcAft>
              <a:buClr>
                <a:srgbClr val="FFFFFF"/>
              </a:buClr>
              <a:buSzPct val="100000"/>
              <a:buFont typeface="Cabin"/>
            </a:pPr>
            <a:r>
              <a:rPr lang="en" sz="2200" u="none" strike="noStrike" cap="none" dirty="0">
                <a:solidFill>
                  <a:srgbClr val="FFFFFF"/>
                </a:solidFill>
                <a:sym typeface="Cabin"/>
              </a:rPr>
              <a:t>Podemos agrupar datos y funcionalidad juntos y crear muchas instancias de una clase de forma independiente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prstGeom prst="rect">
            <a:avLst/>
          </a:prstGeom>
        </p:spPr>
        <p:txBody>
          <a:bodyPr lIns="51427" tIns="51427" rIns="51427" bIns="51427" anchor="ctr" anchorCtr="0">
            <a:noAutofit/>
          </a:bodyPr>
          <a:lstStyle/>
          <a:p>
            <a:r>
              <a:rPr lang="en-US" sz="2025" dirty="0" err="1">
                <a:solidFill>
                  <a:srgbClr val="FFFF00"/>
                </a:solidFill>
              </a:rPr>
              <a:t>Agradecimientos</a:t>
            </a:r>
            <a:r>
              <a:rPr lang="en-US" sz="2025" dirty="0">
                <a:solidFill>
                  <a:srgbClr val="FFFF00"/>
                </a:solidFill>
              </a:rPr>
              <a:t> / </a:t>
            </a:r>
            <a:r>
              <a:rPr lang="en-US" sz="2025" dirty="0" err="1">
                <a:solidFill>
                  <a:srgbClr val="FFFF00"/>
                </a:solidFill>
              </a:rPr>
              <a:t>Contribuciones</a:t>
            </a:r>
            <a:endParaRPr lang="en-US" sz="2025" dirty="0">
              <a:solidFill>
                <a:srgbClr val="FFFF00"/>
              </a:solidFill>
            </a:endParaRPr>
          </a:p>
        </p:txBody>
      </p:sp>
      <p:sp>
        <p:nvSpPr>
          <p:cNvPr id="543" name="Shape 543"/>
          <p:cNvSpPr txBox="1"/>
          <p:nvPr/>
        </p:nvSpPr>
        <p:spPr>
          <a:xfrm>
            <a:off x="650081" y="1242143"/>
            <a:ext cx="4446660" cy="3200956"/>
          </a:xfrm>
          <a:prstGeom prst="rect">
            <a:avLst/>
          </a:prstGeom>
          <a:noFill/>
          <a:ln>
            <a:noFill/>
          </a:ln>
        </p:spPr>
        <p:txBody>
          <a:bodyPr lIns="51427" tIns="51427" rIns="51427" bIns="51427" anchor="t" anchorCtr="0">
            <a:noAutofit/>
          </a:bodyPr>
          <a:lstStyle/>
          <a:p>
            <a:pPr defTabSz="514350">
              <a:defRPr/>
            </a:pPr>
            <a:r>
              <a:rPr lang="es-MX" sz="1013" dirty="0">
                <a:solidFill>
                  <a:srgbClr val="FFFFFF"/>
                </a:solidFill>
              </a:rPr>
              <a:t>Las diapositivas están bajo el Copyright 2010-  Charles R. </a:t>
            </a:r>
            <a:r>
              <a:rPr lang="es-MX" sz="1013" dirty="0" err="1">
                <a:solidFill>
                  <a:srgbClr val="FFFFFF"/>
                </a:solidFill>
              </a:rPr>
              <a:t>Severance</a:t>
            </a:r>
            <a:r>
              <a:rPr lang="es-MX" sz="1013" dirty="0">
                <a:solidFill>
                  <a:srgbClr val="FFFFFF"/>
                </a:solidFill>
              </a:rPr>
              <a:t> (</a:t>
            </a:r>
            <a:r>
              <a:rPr lang="es-MX" sz="1013" u="sng" dirty="0">
                <a:solidFill>
                  <a:srgbClr val="FFFF00"/>
                </a:solidFill>
                <a:hlinkClick r:id="rId3"/>
              </a:rPr>
              <a:t>www.dr-chuck.com</a:t>
            </a:r>
            <a:r>
              <a:rPr lang="es-MX" sz="1013" dirty="0">
                <a:solidFill>
                  <a:srgbClr val="FFFFFF"/>
                </a:solidFill>
              </a:rPr>
              <a:t>) de la Escuela de Informática  de la Universidad de Michigan y </a:t>
            </a:r>
            <a:r>
              <a:rPr lang="es-MX" sz="1013" u="sng" dirty="0">
                <a:solidFill>
                  <a:srgbClr val="FFFF00"/>
                </a:solidFill>
                <a:hlinkClick r:id="rId4"/>
              </a:rPr>
              <a:t>open.umich.edu</a:t>
            </a:r>
            <a:r>
              <a:rPr lang="es-MX" sz="1013" dirty="0">
                <a:solidFill>
                  <a:srgbClr val="FFFFFF"/>
                </a:solidFill>
              </a:rPr>
              <a:t>, y están disponibles públicamente bajo una Licencia Creative Commons </a:t>
            </a:r>
            <a:r>
              <a:rPr lang="es-MX" sz="1013" dirty="0" err="1">
                <a:solidFill>
                  <a:srgbClr val="FFFFFF"/>
                </a:solidFill>
              </a:rPr>
              <a:t>Attribution</a:t>
            </a:r>
            <a:r>
              <a:rPr lang="es-MX" sz="1013" dirty="0">
                <a:solidFill>
                  <a:srgbClr val="FFFFFF"/>
                </a:solidFill>
              </a:rPr>
              <a:t> 4.0. Favor de mantener esta última diapositiva en todas las copias del documento para cumplir con los requerimientos de atribución de la licencia. Si haces un cambio, siéntete libre de agregar tu nombre y organización a la lista de contribuidores en esta página conforme sean republicados los materiales.</a:t>
            </a:r>
          </a:p>
          <a:p>
            <a:pPr defTabSz="514350">
              <a:defRPr/>
            </a:pPr>
            <a:endParaRPr lang="es-MX" sz="1013" dirty="0">
              <a:solidFill>
                <a:srgbClr val="FFFFFF"/>
              </a:solidFill>
            </a:endParaRPr>
          </a:p>
          <a:p>
            <a:pPr defTabSz="514350">
              <a:defRPr/>
            </a:pPr>
            <a:r>
              <a:rPr lang="es-MX" sz="1013" dirty="0">
                <a:solidFill>
                  <a:srgbClr val="FFFFFF"/>
                </a:solidFill>
              </a:rPr>
              <a:t>Desarrollo inicial: Charles </a:t>
            </a:r>
            <a:r>
              <a:rPr lang="es-MX" sz="1013" dirty="0" err="1">
                <a:solidFill>
                  <a:srgbClr val="FFFFFF"/>
                </a:solidFill>
              </a:rPr>
              <a:t>Severance</a:t>
            </a:r>
            <a:r>
              <a:rPr lang="es-MX" sz="1013" dirty="0">
                <a:solidFill>
                  <a:srgbClr val="FFFFFF"/>
                </a:solidFill>
              </a:rPr>
              <a:t>, Escuela de Informática de la Universidad de Michigan.</a:t>
            </a:r>
          </a:p>
          <a:p>
            <a:pPr defTabSz="514350">
              <a:defRPr/>
            </a:pPr>
            <a:endParaRPr lang="es-MX" sz="1013" dirty="0">
              <a:solidFill>
                <a:srgbClr val="FFFFFF"/>
              </a:solidFill>
            </a:endParaRPr>
          </a:p>
          <a:p>
            <a:pPr defTabSz="514350">
              <a:defRPr/>
            </a:pPr>
            <a:r>
              <a:rPr lang="en-US" sz="1013" dirty="0" err="1">
                <a:solidFill>
                  <a:srgbClr val="FFFFFF"/>
                </a:solidFill>
              </a:rPr>
              <a:t>Traducción</a:t>
            </a:r>
            <a:r>
              <a:rPr lang="en-US" sz="1013" dirty="0">
                <a:solidFill>
                  <a:srgbClr val="FFFFFF"/>
                </a:solidFill>
              </a:rPr>
              <a:t> al </a:t>
            </a:r>
            <a:r>
              <a:rPr lang="en-US" sz="1013" dirty="0" err="1">
                <a:solidFill>
                  <a:srgbClr val="FFFFFF"/>
                </a:solidFill>
              </a:rPr>
              <a:t>Español</a:t>
            </a:r>
            <a:r>
              <a:rPr lang="en-US" sz="1013" dirty="0">
                <a:solidFill>
                  <a:srgbClr val="FFFFFF"/>
                </a:solidFill>
              </a:rPr>
              <a:t> por Juan Carlos Pérez Castellanos - 2020-11-14</a:t>
            </a:r>
            <a:endParaRPr lang="es-MX" sz="1013" dirty="0">
              <a:solidFill>
                <a:srgbClr val="FFFFFF"/>
              </a:solidFill>
            </a:endParaRPr>
          </a:p>
          <a:p>
            <a:pPr defTabSz="514350">
              <a:defRPr/>
            </a:pPr>
            <a:endParaRPr lang="es-MX" sz="1013" dirty="0">
              <a:solidFill>
                <a:srgbClr val="FFFFFF"/>
              </a:solidFill>
            </a:endParaRPr>
          </a:p>
          <a:p>
            <a:pPr defTabSz="514350">
              <a:defRPr/>
            </a:pPr>
            <a:endParaRPr lang="es-MX" sz="1013" dirty="0">
              <a:solidFill>
                <a:srgbClr val="FFFFFF"/>
              </a:solidFill>
            </a:endParaRPr>
          </a:p>
          <a:p>
            <a:pPr defTabSz="514350">
              <a:defRPr/>
            </a:pPr>
            <a:endParaRPr lang="es-MX" sz="1013" dirty="0">
              <a:solidFill>
                <a:srgbClr val="FFFFFF"/>
              </a:solidFill>
            </a:endParaRPr>
          </a:p>
        </p:txBody>
      </p:sp>
      <p:pic>
        <p:nvPicPr>
          <p:cNvPr id="544" name="Shape 544"/>
          <p:cNvPicPr preferRelativeResize="0"/>
          <p:nvPr/>
        </p:nvPicPr>
        <p:blipFill rotWithShape="1">
          <a:blip r:embed="rId5">
            <a:alphaModFix/>
          </a:blip>
          <a:srcRect/>
          <a:stretch/>
        </p:blipFill>
        <p:spPr>
          <a:xfrm>
            <a:off x="246319" y="549910"/>
            <a:ext cx="576450" cy="576450"/>
          </a:xfrm>
          <a:prstGeom prst="rect">
            <a:avLst/>
          </a:prstGeom>
          <a:noFill/>
          <a:ln>
            <a:noFill/>
          </a:ln>
        </p:spPr>
      </p:pic>
      <p:pic>
        <p:nvPicPr>
          <p:cNvPr id="545" name="Shape 545"/>
          <p:cNvPicPr preferRelativeResize="0"/>
          <p:nvPr/>
        </p:nvPicPr>
        <p:blipFill rotWithShape="1">
          <a:blip r:embed="rId6">
            <a:alphaModFix/>
          </a:blip>
          <a:srcRect/>
          <a:stretch/>
        </p:blipFill>
        <p:spPr>
          <a:xfrm>
            <a:off x="7817449" y="650148"/>
            <a:ext cx="1107337" cy="375975"/>
          </a:xfrm>
          <a:prstGeom prst="rect">
            <a:avLst/>
          </a:prstGeom>
          <a:noFill/>
          <a:ln>
            <a:noFill/>
          </a:ln>
        </p:spPr>
      </p:pic>
      <p:sp>
        <p:nvSpPr>
          <p:cNvPr id="546" name="Shape 546"/>
          <p:cNvSpPr txBox="1"/>
          <p:nvPr/>
        </p:nvSpPr>
        <p:spPr>
          <a:xfrm>
            <a:off x="4896225" y="1242143"/>
            <a:ext cx="3823706" cy="3200956"/>
          </a:xfrm>
          <a:prstGeom prst="rect">
            <a:avLst/>
          </a:prstGeom>
          <a:noFill/>
          <a:ln>
            <a:noFill/>
          </a:ln>
        </p:spPr>
        <p:txBody>
          <a:bodyPr lIns="51427" tIns="51427" rIns="51427" bIns="51427" anchor="t" anchorCtr="0">
            <a:noAutofit/>
          </a:bodyPr>
          <a:lstStyle/>
          <a:p>
            <a:pPr defTabSz="514350">
              <a:defRPr/>
            </a:pPr>
            <a:r>
              <a:rPr lang="en-US" sz="1013">
                <a:solidFill>
                  <a:srgbClr val="FFFFFF"/>
                </a:solidFill>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49313" y="480290"/>
            <a:ext cx="7445375" cy="535709"/>
          </a:xfrm>
        </p:spPr>
        <p:txBody>
          <a:bodyPr/>
          <a:lstStyle/>
          <a:p>
            <a:r>
              <a:rPr lang="en-US" altLang="en-US" sz="2800" dirty="0">
                <a:solidFill>
                  <a:srgbClr val="00FF00"/>
                </a:solidFill>
              </a:rPr>
              <a:t>Fuentes de </a:t>
            </a:r>
            <a:r>
              <a:rPr lang="en-US" altLang="en-US" sz="2800" dirty="0" err="1">
                <a:solidFill>
                  <a:srgbClr val="00FF00"/>
                </a:solidFill>
              </a:rPr>
              <a:t>Información</a:t>
            </a:r>
            <a:r>
              <a:rPr lang="en-US" altLang="en-US" sz="2800" dirty="0">
                <a:solidFill>
                  <a:srgbClr val="00FF00"/>
                </a:solidFill>
              </a:rPr>
              <a:t> </a:t>
            </a:r>
            <a:r>
              <a:rPr lang="en-US" altLang="en-US" sz="2800" dirty="0" err="1">
                <a:solidFill>
                  <a:srgbClr val="00FF00"/>
                </a:solidFill>
              </a:rPr>
              <a:t>Adicional</a:t>
            </a:r>
            <a:endParaRPr lang="en-US" altLang="en-US" sz="2800" dirty="0">
              <a:solidFill>
                <a:srgbClr val="00FF00"/>
              </a:solidFill>
            </a:endParaRPr>
          </a:p>
        </p:txBody>
      </p:sp>
      <p:sp>
        <p:nvSpPr>
          <p:cNvPr id="25602" name="Content Placeholder 2"/>
          <p:cNvSpPr>
            <a:spLocks noGrp="1"/>
          </p:cNvSpPr>
          <p:nvPr>
            <p:ph idx="1"/>
          </p:nvPr>
        </p:nvSpPr>
        <p:spPr>
          <a:xfrm>
            <a:off x="849313" y="1123950"/>
            <a:ext cx="7445375" cy="3348038"/>
          </a:xfrm>
        </p:spPr>
        <p:txBody>
          <a:bodyPr anchor="t"/>
          <a:lstStyle/>
          <a:p>
            <a:pPr algn="l">
              <a:buFontTx/>
              <a:buChar char="•"/>
            </a:pPr>
            <a:r>
              <a:rPr lang="en-US" altLang="en-US" sz="1100" dirty="0"/>
              <a:t>“</a:t>
            </a:r>
            <a:r>
              <a:rPr lang="en-US" altLang="en-US" sz="1100" dirty="0">
                <a:solidFill>
                  <a:schemeClr val="bg1"/>
                </a:solidFill>
              </a:rPr>
              <a:t>Snowman Cookie Cutter</a:t>
            </a:r>
            <a:r>
              <a:rPr lang="en-US" altLang="en-US" sz="1100" dirty="0"/>
              <a:t>”</a:t>
            </a:r>
            <a:r>
              <a:rPr lang="en-US" altLang="en-US" sz="1100" dirty="0">
                <a:solidFill>
                  <a:schemeClr val="bg1"/>
                </a:solidFill>
              </a:rPr>
              <a:t> por </a:t>
            </a:r>
            <a:r>
              <a:rPr lang="en-US" altLang="en-US" sz="1100" dirty="0" err="1">
                <a:solidFill>
                  <a:schemeClr val="bg1"/>
                </a:solidFill>
              </a:rPr>
              <a:t>Didriks</a:t>
            </a:r>
            <a:r>
              <a:rPr lang="en-US" altLang="en-US" sz="1100" dirty="0">
                <a:solidFill>
                  <a:schemeClr val="bg1"/>
                </a:solidFill>
              </a:rPr>
              <a:t> </a:t>
            </a:r>
            <a:r>
              <a:rPr lang="en-US" altLang="en-US" sz="1100" dirty="0" err="1">
                <a:solidFill>
                  <a:schemeClr val="bg1"/>
                </a:solidFill>
              </a:rPr>
              <a:t>licenciado</a:t>
            </a:r>
            <a:r>
              <a:rPr lang="en-US" altLang="en-US" sz="1100" dirty="0">
                <a:solidFill>
                  <a:schemeClr val="bg1"/>
                </a:solidFill>
              </a:rPr>
              <a:t> bajo CC </a:t>
            </a:r>
            <a:r>
              <a:rPr lang="en-US" altLang="en-US" sz="1100" dirty="0"/>
              <a:t>BY</a:t>
            </a:r>
            <a:br>
              <a:rPr lang="en-US" altLang="en-US" sz="1100" dirty="0"/>
            </a:br>
            <a:r>
              <a:rPr lang="en-US" altLang="en-US" sz="1100" dirty="0">
                <a:hlinkClick r:id="rId2"/>
              </a:rPr>
              <a:t>https://www.flickr.com/photos/dinnerseries/23570475099</a:t>
            </a:r>
            <a:endParaRPr lang="en-US" altLang="en-US" sz="1100" dirty="0"/>
          </a:p>
          <a:p>
            <a:pPr algn="l">
              <a:buFontTx/>
              <a:buChar char="•"/>
            </a:pPr>
            <a:r>
              <a:rPr lang="en-US" altLang="en-US" sz="1100" dirty="0" err="1"/>
              <a:t>F</a:t>
            </a:r>
            <a:r>
              <a:rPr lang="en-US" altLang="en-US" sz="1100" dirty="0" err="1">
                <a:solidFill>
                  <a:schemeClr val="bg1"/>
                </a:solidFill>
              </a:rPr>
              <a:t>oto</a:t>
            </a:r>
            <a:r>
              <a:rPr lang="en-US" altLang="en-US" sz="1100" dirty="0">
                <a:solidFill>
                  <a:schemeClr val="bg1"/>
                </a:solidFill>
              </a:rPr>
              <a:t> del </a:t>
            </a:r>
            <a:r>
              <a:rPr lang="en-US" altLang="en-US" sz="1100" dirty="0" err="1">
                <a:solidFill>
                  <a:schemeClr val="bg1"/>
                </a:solidFill>
              </a:rPr>
              <a:t>programa</a:t>
            </a:r>
            <a:r>
              <a:rPr lang="en-US" altLang="en-US" sz="1100" dirty="0">
                <a:solidFill>
                  <a:schemeClr val="bg1"/>
                </a:solidFill>
              </a:rPr>
              <a:t> de </a:t>
            </a:r>
            <a:r>
              <a:rPr lang="en-US" altLang="en-US" sz="1100" dirty="0" err="1">
                <a:solidFill>
                  <a:schemeClr val="bg1"/>
                </a:solidFill>
              </a:rPr>
              <a:t>televisión</a:t>
            </a:r>
            <a:r>
              <a:rPr lang="en-US" altLang="en-US" sz="1100" dirty="0">
                <a:solidFill>
                  <a:schemeClr val="bg1"/>
                </a:solidFill>
              </a:rPr>
              <a:t> </a:t>
            </a:r>
            <a:r>
              <a:rPr lang="en-US" altLang="en-US" sz="1100" i="1" dirty="0">
                <a:solidFill>
                  <a:schemeClr val="bg1"/>
                </a:solidFill>
              </a:rPr>
              <a:t>Lassie</a:t>
            </a:r>
            <a:r>
              <a:rPr lang="en-US" altLang="en-US" sz="1100" dirty="0">
                <a:solidFill>
                  <a:schemeClr val="bg1"/>
                </a:solidFill>
              </a:rPr>
              <a:t>. Lassie </a:t>
            </a:r>
            <a:r>
              <a:rPr lang="en-US" altLang="en-US" sz="1100" dirty="0" err="1">
                <a:solidFill>
                  <a:schemeClr val="bg1"/>
                </a:solidFill>
              </a:rPr>
              <a:t>mira</a:t>
            </a:r>
            <a:r>
              <a:rPr lang="en-US" altLang="en-US" sz="1100" dirty="0">
                <a:solidFill>
                  <a:schemeClr val="bg1"/>
                </a:solidFill>
              </a:rPr>
              <a:t> </a:t>
            </a:r>
            <a:r>
              <a:rPr lang="en-US" altLang="en-US" sz="1100" dirty="0" err="1">
                <a:solidFill>
                  <a:schemeClr val="bg1"/>
                </a:solidFill>
              </a:rPr>
              <a:t>como</a:t>
            </a:r>
            <a:r>
              <a:rPr lang="en-US" altLang="en-US" sz="1100" dirty="0">
                <a:solidFill>
                  <a:schemeClr val="bg1"/>
                </a:solidFill>
              </a:rPr>
              <a:t> los </a:t>
            </a:r>
            <a:r>
              <a:rPr lang="en-US" altLang="en-US" sz="1100" dirty="0" err="1">
                <a:solidFill>
                  <a:schemeClr val="bg1"/>
                </a:solidFill>
              </a:rPr>
              <a:t>trabajos</a:t>
            </a:r>
            <a:r>
              <a:rPr lang="en-US" altLang="en-US" sz="1100" dirty="0">
                <a:solidFill>
                  <a:schemeClr val="bg1"/>
                </a:solidFill>
              </a:rPr>
              <a:t> de la </a:t>
            </a:r>
            <a:r>
              <a:rPr lang="en-US" altLang="en-US" sz="1100" dirty="0" err="1">
                <a:solidFill>
                  <a:schemeClr val="bg1"/>
                </a:solidFill>
              </a:rPr>
              <a:t>bicicleta</a:t>
            </a:r>
            <a:r>
              <a:rPr lang="en-US" altLang="en-US" sz="1100" dirty="0">
                <a:solidFill>
                  <a:schemeClr val="bg1"/>
                </a:solidFill>
              </a:rPr>
              <a:t> de Jeff (Tommy Rettig) son de </a:t>
            </a:r>
            <a:r>
              <a:rPr lang="en-US" altLang="en-US" sz="1100" dirty="0" err="1">
                <a:solidFill>
                  <a:schemeClr val="bg1"/>
                </a:solidFill>
              </a:rPr>
              <a:t>Dominio</a:t>
            </a:r>
            <a:r>
              <a:rPr lang="en-US" altLang="en-US" sz="1100" dirty="0">
                <a:solidFill>
                  <a:schemeClr val="bg1"/>
                </a:solidFill>
              </a:rPr>
              <a:t> </a:t>
            </a:r>
            <a:r>
              <a:rPr lang="en-US" altLang="en-US" sz="1100" dirty="0" err="1">
                <a:solidFill>
                  <a:schemeClr val="bg1"/>
                </a:solidFill>
              </a:rPr>
              <a:t>Público</a:t>
            </a:r>
            <a:br>
              <a:rPr lang="en-US" altLang="en-US" sz="1100" dirty="0"/>
            </a:br>
            <a:r>
              <a:rPr lang="en-US" altLang="en-US" sz="1100" dirty="0">
                <a:hlinkClick r:id="rId3"/>
              </a:rPr>
              <a:t>https://en.wikipedia.org/wiki/Lassie#/media/File:Lassie_and_Tommy_Rettig_1956.JPG</a:t>
            </a:r>
            <a:endParaRPr lang="en-US" altLang="en-US" sz="1100" dirty="0"/>
          </a:p>
          <a:p>
            <a:pPr algn="l">
              <a:buFontTx/>
              <a:buChar char="•"/>
            </a:pPr>
            <a:endParaRPr lang="en-US" altLang="en-US" sz="1100" dirty="0"/>
          </a:p>
        </p:txBody>
      </p:sp>
    </p:spTree>
    <p:extLst>
      <p:ext uri="{BB962C8B-B14F-4D97-AF65-F5344CB8AC3E}">
        <p14:creationId xmlns:p14="http://schemas.microsoft.com/office/powerpoint/2010/main" val="7300843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55600" y="509110"/>
            <a:ext cx="8432800" cy="1312546"/>
          </a:xfrm>
          <a:prstGeom prst="rect">
            <a:avLst/>
          </a:prstGeom>
          <a:noFill/>
          <a:ln>
            <a:noFill/>
          </a:ln>
        </p:spPr>
        <p:txBody>
          <a:bodyPr lIns="21050" tIns="21050" rIns="21050" bIns="21050" anchor="b" anchorCtr="0">
            <a:noAutofit/>
          </a:bodyPr>
          <a:lstStyle/>
          <a:p>
            <a:pPr marL="0" marR="0" lvl="0" indent="0" algn="ctr" rtl="0">
              <a:lnSpc>
                <a:spcPct val="100000"/>
              </a:lnSpc>
              <a:spcBef>
                <a:spcPts val="0"/>
              </a:spcBef>
              <a:spcAft>
                <a:spcPts val="0"/>
              </a:spcAft>
              <a:buClr>
                <a:schemeClr val="accent3"/>
              </a:buClr>
              <a:buSzPct val="25000"/>
              <a:buFont typeface="Cabin"/>
              <a:buNone/>
            </a:pPr>
            <a:r>
              <a:rPr lang="es-419" sz="4700" u="none" strike="noStrike" cap="none">
                <a:solidFill>
                  <a:srgbClr val="FFD966"/>
                </a:solidFill>
                <a:latin typeface="Arial" charset="0"/>
                <a:ea typeface="Arial" charset="0"/>
                <a:cs typeface="Arial" charset="0"/>
                <a:sym typeface="Cabin"/>
              </a:rPr>
              <a:t>Comencemos con Programas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1" name="Shape 481"/>
          <p:cNvSpPr txBox="1"/>
          <p:nvPr/>
        </p:nvSpPr>
        <p:spPr>
          <a:xfrm>
            <a:off x="675899" y="2053215"/>
            <a:ext cx="3842943" cy="1000181"/>
          </a:xfrm>
          <a:prstGeom prst="rect">
            <a:avLst/>
          </a:prstGeom>
          <a:noFill/>
          <a:ln>
            <a:noFill/>
          </a:ln>
        </p:spPr>
        <p:txBody>
          <a:bodyPr lIns="0" tIns="0" rIns="0" bIns="0" anchor="ctr" anchorCtr="0">
            <a:noAutofit/>
          </a:bodyPr>
          <a:lstStyle/>
          <a:p>
            <a:pPr>
              <a:buClr>
                <a:srgbClr val="00FF00"/>
              </a:buClr>
              <a:buSzPct val="25000"/>
            </a:pPr>
            <a:r>
              <a:rPr lang="en-US" sz="1575" dirty="0" err="1">
                <a:solidFill>
                  <a:srgbClr val="00FF00"/>
                </a:solidFill>
                <a:latin typeface="Courier"/>
                <a:ea typeface="Courier New"/>
                <a:cs typeface="Courier"/>
                <a:sym typeface="Courier New"/>
              </a:rPr>
              <a:t>inp</a:t>
            </a:r>
            <a:r>
              <a:rPr lang="en-US" sz="1575" dirty="0">
                <a:solidFill>
                  <a:schemeClr val="lt1"/>
                </a:solidFill>
                <a:latin typeface="Courier"/>
                <a:ea typeface="Courier New"/>
                <a:cs typeface="Courier"/>
                <a:sym typeface="Courier New"/>
              </a:rPr>
              <a:t> = </a:t>
            </a:r>
            <a:r>
              <a:rPr lang="en-US" sz="1575" dirty="0">
                <a:solidFill>
                  <a:srgbClr val="FFFF00"/>
                </a:solidFill>
                <a:latin typeface="Courier"/>
                <a:ea typeface="Courier New"/>
                <a:cs typeface="Courier"/>
                <a:sym typeface="Courier New"/>
              </a:rPr>
              <a:t>input(</a:t>
            </a:r>
            <a:r>
              <a:rPr lang="en-US" sz="1575" dirty="0">
                <a:solidFill>
                  <a:schemeClr val="lt1"/>
                </a:solidFill>
                <a:latin typeface="Courier"/>
                <a:ea typeface="Courier New"/>
                <a:cs typeface="Courier"/>
                <a:sym typeface="Courier New"/>
              </a:rPr>
              <a:t>'</a:t>
            </a:r>
            <a:r>
              <a:rPr lang="en-US" sz="1575" dirty="0" err="1">
                <a:solidFill>
                  <a:schemeClr val="lt1"/>
                </a:solidFill>
                <a:latin typeface="Courier"/>
                <a:ea typeface="Courier New"/>
                <a:cs typeface="Courier"/>
                <a:sym typeface="Courier New"/>
              </a:rPr>
              <a:t>Piso</a:t>
            </a:r>
            <a:r>
              <a:rPr lang="en-US" sz="1575" dirty="0">
                <a:solidFill>
                  <a:schemeClr val="lt1"/>
                </a:solidFill>
                <a:latin typeface="Courier"/>
                <a:ea typeface="Courier New"/>
                <a:cs typeface="Courier"/>
                <a:sym typeface="Courier New"/>
              </a:rPr>
              <a:t> </a:t>
            </a:r>
            <a:r>
              <a:rPr lang="en-US" sz="1575" dirty="0" err="1">
                <a:solidFill>
                  <a:schemeClr val="lt1"/>
                </a:solidFill>
                <a:latin typeface="Courier"/>
                <a:ea typeface="Courier New"/>
                <a:cs typeface="Courier"/>
                <a:sym typeface="Courier New"/>
              </a:rPr>
              <a:t>en</a:t>
            </a:r>
            <a:r>
              <a:rPr lang="en-US" sz="1575" dirty="0">
                <a:solidFill>
                  <a:schemeClr val="lt1"/>
                </a:solidFill>
                <a:latin typeface="Courier"/>
                <a:ea typeface="Courier New"/>
                <a:cs typeface="Courier"/>
                <a:sym typeface="Courier New"/>
              </a:rPr>
              <a:t> Europa?’</a:t>
            </a:r>
            <a:r>
              <a:rPr lang="en-US" sz="1575" dirty="0">
                <a:solidFill>
                  <a:srgbClr val="FFFF00"/>
                </a:solidFill>
                <a:latin typeface="Courier"/>
                <a:ea typeface="Courier New"/>
                <a:cs typeface="Courier"/>
                <a:sym typeface="Courier New"/>
              </a:rPr>
              <a:t>)</a:t>
            </a:r>
          </a:p>
          <a:p>
            <a:pPr>
              <a:buClr>
                <a:srgbClr val="00FF00"/>
              </a:buClr>
              <a:buSzPct val="25000"/>
            </a:pPr>
            <a:r>
              <a:rPr lang="en-US" sz="1575" dirty="0" err="1">
                <a:solidFill>
                  <a:srgbClr val="00FF00"/>
                </a:solidFill>
                <a:latin typeface="Courier"/>
                <a:ea typeface="Courier New"/>
                <a:cs typeface="Courier"/>
                <a:sym typeface="Courier New"/>
              </a:rPr>
              <a:t>euaf</a:t>
            </a:r>
            <a:r>
              <a:rPr lang="en-US" sz="1575" dirty="0">
                <a:solidFill>
                  <a:schemeClr val="lt1"/>
                </a:solidFill>
                <a:latin typeface="Courier"/>
                <a:ea typeface="Courier New"/>
                <a:cs typeface="Courier"/>
                <a:sym typeface="Courier New"/>
              </a:rPr>
              <a:t> = </a:t>
            </a:r>
            <a:r>
              <a:rPr lang="en-US" sz="1575" dirty="0">
                <a:solidFill>
                  <a:srgbClr val="FFFF00"/>
                </a:solidFill>
                <a:latin typeface="Courier"/>
                <a:ea typeface="Courier New"/>
                <a:cs typeface="Courier"/>
                <a:sym typeface="Courier New"/>
              </a:rPr>
              <a:t>int(</a:t>
            </a:r>
            <a:r>
              <a:rPr lang="en-US" sz="1575" dirty="0" err="1">
                <a:solidFill>
                  <a:srgbClr val="00FF00"/>
                </a:solidFill>
                <a:latin typeface="Courier"/>
                <a:ea typeface="Courier New"/>
                <a:cs typeface="Courier"/>
                <a:sym typeface="Courier New"/>
              </a:rPr>
              <a:t>inp</a:t>
            </a:r>
            <a:r>
              <a:rPr lang="en-US" sz="1575" dirty="0">
                <a:solidFill>
                  <a:srgbClr val="FFFF00"/>
                </a:solidFill>
                <a:latin typeface="Courier"/>
                <a:ea typeface="Courier New"/>
                <a:cs typeface="Courier"/>
                <a:sym typeface="Courier New"/>
              </a:rPr>
              <a:t>)</a:t>
            </a:r>
            <a:r>
              <a:rPr lang="en-US" sz="1575" dirty="0">
                <a:solidFill>
                  <a:schemeClr val="lt1"/>
                </a:solidFill>
                <a:latin typeface="Courier"/>
                <a:ea typeface="Courier New"/>
                <a:cs typeface="Courier"/>
                <a:sym typeface="Courier New"/>
              </a:rPr>
              <a:t> </a:t>
            </a:r>
            <a:r>
              <a:rPr lang="en-US" sz="1575" dirty="0">
                <a:solidFill>
                  <a:srgbClr val="00FFFF"/>
                </a:solidFill>
                <a:latin typeface="Courier"/>
                <a:ea typeface="Courier New"/>
                <a:cs typeface="Courier"/>
                <a:sym typeface="Courier New"/>
              </a:rPr>
              <a:t>+</a:t>
            </a:r>
            <a:r>
              <a:rPr lang="en-US" sz="1575" dirty="0">
                <a:solidFill>
                  <a:schemeClr val="lt1"/>
                </a:solidFill>
                <a:latin typeface="Courier"/>
                <a:ea typeface="Courier New"/>
                <a:cs typeface="Courier"/>
                <a:sym typeface="Courier New"/>
              </a:rPr>
              <a:t> 1</a:t>
            </a:r>
          </a:p>
          <a:p>
            <a:pPr>
              <a:buClr>
                <a:srgbClr val="FFFF00"/>
              </a:buClr>
              <a:buSzPct val="25000"/>
            </a:pPr>
            <a:r>
              <a:rPr lang="en-US" sz="1575" dirty="0">
                <a:solidFill>
                  <a:srgbClr val="FFFF00"/>
                </a:solidFill>
                <a:latin typeface="Courier"/>
                <a:ea typeface="Courier New"/>
                <a:cs typeface="Courier"/>
                <a:sym typeface="Courier New"/>
              </a:rPr>
              <a:t>print(</a:t>
            </a:r>
            <a:r>
              <a:rPr lang="en-US" sz="1575" dirty="0">
                <a:solidFill>
                  <a:schemeClr val="lt1"/>
                </a:solidFill>
                <a:latin typeface="Courier"/>
                <a:ea typeface="Courier New"/>
                <a:cs typeface="Courier"/>
                <a:sym typeface="Courier New"/>
              </a:rPr>
              <a:t>'</a:t>
            </a:r>
            <a:r>
              <a:rPr lang="en-US" sz="1575" dirty="0" err="1">
                <a:solidFill>
                  <a:schemeClr val="lt1"/>
                </a:solidFill>
                <a:latin typeface="Courier"/>
                <a:ea typeface="Courier New"/>
                <a:cs typeface="Courier"/>
                <a:sym typeface="Courier New"/>
              </a:rPr>
              <a:t>Piso</a:t>
            </a:r>
            <a:r>
              <a:rPr lang="en-US" sz="1575" dirty="0">
                <a:solidFill>
                  <a:schemeClr val="lt1"/>
                </a:solidFill>
                <a:latin typeface="Courier"/>
                <a:ea typeface="Courier New"/>
                <a:cs typeface="Courier"/>
                <a:sym typeface="Courier New"/>
              </a:rPr>
              <a:t> </a:t>
            </a:r>
            <a:r>
              <a:rPr lang="en-US" sz="1575" dirty="0" err="1">
                <a:solidFill>
                  <a:schemeClr val="lt1"/>
                </a:solidFill>
                <a:latin typeface="Courier"/>
                <a:ea typeface="Courier New"/>
                <a:cs typeface="Courier"/>
                <a:sym typeface="Courier New"/>
              </a:rPr>
              <a:t>en</a:t>
            </a:r>
            <a:r>
              <a:rPr lang="en-US" sz="1575" dirty="0">
                <a:solidFill>
                  <a:schemeClr val="lt1"/>
                </a:solidFill>
                <a:latin typeface="Courier"/>
                <a:ea typeface="Courier New"/>
                <a:cs typeface="Courier"/>
                <a:sym typeface="Courier New"/>
              </a:rPr>
              <a:t> EUA', </a:t>
            </a:r>
            <a:r>
              <a:rPr lang="en-US" sz="1575" dirty="0" err="1">
                <a:solidFill>
                  <a:srgbClr val="00FF00"/>
                </a:solidFill>
                <a:latin typeface="Courier"/>
                <a:ea typeface="Courier New"/>
                <a:cs typeface="Courier"/>
                <a:sym typeface="Courier New"/>
              </a:rPr>
              <a:t>euaf</a:t>
            </a:r>
            <a:r>
              <a:rPr lang="en-US" sz="1575" dirty="0">
                <a:solidFill>
                  <a:srgbClr val="FFFF00"/>
                </a:solidFill>
                <a:latin typeface="Courier"/>
                <a:ea typeface="Courier New"/>
                <a:cs typeface="Courier"/>
                <a:sym typeface="Courier New"/>
              </a:rPr>
              <a:t>)</a:t>
            </a:r>
          </a:p>
        </p:txBody>
      </p:sp>
      <p:sp>
        <p:nvSpPr>
          <p:cNvPr id="482" name="Shape 482"/>
          <p:cNvSpPr txBox="1"/>
          <p:nvPr/>
        </p:nvSpPr>
        <p:spPr>
          <a:xfrm>
            <a:off x="5463088" y="1789762"/>
            <a:ext cx="2570569" cy="685799"/>
          </a:xfrm>
          <a:prstGeom prst="rect">
            <a:avLst/>
          </a:prstGeom>
          <a:noFill/>
          <a:ln>
            <a:noFill/>
          </a:ln>
        </p:spPr>
        <p:txBody>
          <a:bodyPr lIns="0" tIns="0" rIns="0" bIns="0" anchor="ctr" anchorCtr="0">
            <a:noAutofit/>
          </a:bodyPr>
          <a:lstStyle/>
          <a:p>
            <a:pPr>
              <a:buClr>
                <a:schemeClr val="lt1"/>
              </a:buClr>
              <a:buSzPct val="25000"/>
            </a:pPr>
            <a:r>
              <a:rPr lang="en-US" sz="2138" dirty="0" err="1">
                <a:solidFill>
                  <a:schemeClr val="lt1"/>
                </a:solidFill>
                <a:latin typeface="Arial" charset="0"/>
                <a:ea typeface="Arial" charset="0"/>
                <a:cs typeface="Arial" charset="0"/>
                <a:sym typeface="Cabin"/>
              </a:rPr>
              <a:t>Piso</a:t>
            </a:r>
            <a:r>
              <a:rPr lang="en-US" sz="2138" dirty="0">
                <a:solidFill>
                  <a:schemeClr val="lt1"/>
                </a:solidFill>
                <a:latin typeface="Arial" charset="0"/>
                <a:ea typeface="Arial" charset="0"/>
                <a:cs typeface="Arial" charset="0"/>
                <a:sym typeface="Cabin"/>
              </a:rPr>
              <a:t> </a:t>
            </a:r>
            <a:r>
              <a:rPr lang="en-US" sz="2138" dirty="0" err="1">
                <a:solidFill>
                  <a:schemeClr val="lt1"/>
                </a:solidFill>
                <a:latin typeface="Arial" charset="0"/>
                <a:ea typeface="Arial" charset="0"/>
                <a:cs typeface="Arial" charset="0"/>
                <a:sym typeface="Cabin"/>
              </a:rPr>
              <a:t>en</a:t>
            </a:r>
            <a:r>
              <a:rPr lang="en-US" sz="2138" dirty="0">
                <a:solidFill>
                  <a:schemeClr val="lt1"/>
                </a:solidFill>
                <a:latin typeface="Arial" charset="0"/>
                <a:ea typeface="Arial" charset="0"/>
                <a:cs typeface="Arial" charset="0"/>
                <a:sym typeface="Cabin"/>
              </a:rPr>
              <a:t> Europa? </a:t>
            </a:r>
            <a:r>
              <a:rPr lang="en-US" sz="2138" dirty="0">
                <a:solidFill>
                  <a:srgbClr val="FFFF00"/>
                </a:solidFill>
                <a:latin typeface="Arial" charset="0"/>
                <a:ea typeface="Arial" charset="0"/>
                <a:cs typeface="Arial" charset="0"/>
                <a:sym typeface="Cabin"/>
              </a:rPr>
              <a:t>0</a:t>
            </a:r>
          </a:p>
          <a:p>
            <a:pPr>
              <a:buClr>
                <a:schemeClr val="lt1"/>
              </a:buClr>
              <a:buSzPct val="25000"/>
            </a:pPr>
            <a:r>
              <a:rPr lang="en-US" sz="2138" dirty="0" err="1">
                <a:solidFill>
                  <a:schemeClr val="lt1"/>
                </a:solidFill>
                <a:latin typeface="Arial" charset="0"/>
                <a:ea typeface="Arial" charset="0"/>
                <a:cs typeface="Arial" charset="0"/>
                <a:sym typeface="Cabin"/>
              </a:rPr>
              <a:t>Piso</a:t>
            </a:r>
            <a:r>
              <a:rPr lang="en-US" sz="2138" dirty="0">
                <a:solidFill>
                  <a:schemeClr val="lt1"/>
                </a:solidFill>
                <a:latin typeface="Arial" charset="0"/>
                <a:ea typeface="Arial" charset="0"/>
                <a:cs typeface="Arial" charset="0"/>
                <a:sym typeface="Cabin"/>
              </a:rPr>
              <a:t> </a:t>
            </a:r>
            <a:r>
              <a:rPr lang="en-US" sz="2138" dirty="0" err="1">
                <a:solidFill>
                  <a:schemeClr val="lt1"/>
                </a:solidFill>
                <a:latin typeface="Arial" charset="0"/>
                <a:ea typeface="Arial" charset="0"/>
                <a:cs typeface="Arial" charset="0"/>
                <a:sym typeface="Cabin"/>
              </a:rPr>
              <a:t>en</a:t>
            </a:r>
            <a:r>
              <a:rPr lang="en-US" sz="2138" dirty="0">
                <a:solidFill>
                  <a:schemeClr val="lt1"/>
                </a:solidFill>
                <a:latin typeface="Arial" charset="0"/>
                <a:ea typeface="Arial" charset="0"/>
                <a:cs typeface="Arial" charset="0"/>
                <a:sym typeface="Cabin"/>
              </a:rPr>
              <a:t> EUA 1</a:t>
            </a:r>
          </a:p>
        </p:txBody>
      </p:sp>
      <p:pic>
        <p:nvPicPr>
          <p:cNvPr id="483" name="Shape 483"/>
          <p:cNvPicPr preferRelativeResize="0"/>
          <p:nvPr/>
        </p:nvPicPr>
        <p:blipFill rotWithShape="1">
          <a:blip r:embed="rId3">
            <a:alphaModFix/>
          </a:blip>
          <a:srcRect/>
          <a:stretch/>
        </p:blipFill>
        <p:spPr>
          <a:xfrm>
            <a:off x="675899" y="671512"/>
            <a:ext cx="1785881" cy="1193063"/>
          </a:xfrm>
          <a:prstGeom prst="rect">
            <a:avLst/>
          </a:prstGeom>
          <a:noFill/>
          <a:ln>
            <a:noFill/>
          </a:ln>
        </p:spPr>
      </p:pic>
      <p:sp>
        <p:nvSpPr>
          <p:cNvPr id="7" name="Shape 178"/>
          <p:cNvSpPr/>
          <p:nvPr/>
        </p:nvSpPr>
        <p:spPr>
          <a:xfrm>
            <a:off x="3693319" y="3860074"/>
            <a:ext cx="2304710"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 sz="2600" u="none" strike="noStrike" cap="none" dirty="0">
                <a:solidFill>
                  <a:schemeClr val="bg1"/>
                </a:solidFill>
                <a:latin typeface="Arial" charset="0"/>
                <a:ea typeface="Arial" charset="0"/>
                <a:cs typeface="Arial" charset="0"/>
                <a:sym typeface="Cabin"/>
              </a:rPr>
              <a:t>Procesamiento</a:t>
            </a:r>
          </a:p>
        </p:txBody>
      </p:sp>
      <p:sp>
        <p:nvSpPr>
          <p:cNvPr id="8" name="Shape 179"/>
          <p:cNvSpPr/>
          <p:nvPr/>
        </p:nvSpPr>
        <p:spPr>
          <a:xfrm>
            <a:off x="1861594" y="3860074"/>
            <a:ext cx="1366157" cy="612321"/>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 sz="2600" u="none" strike="noStrike" cap="none" dirty="0">
                <a:solidFill>
                  <a:schemeClr val="bg2"/>
                </a:solidFill>
                <a:latin typeface="Arial" charset="0"/>
                <a:ea typeface="Arial" charset="0"/>
                <a:cs typeface="Arial" charset="0"/>
                <a:sym typeface="Cabin"/>
              </a:rPr>
              <a:t>Entrada</a:t>
            </a:r>
          </a:p>
        </p:txBody>
      </p:sp>
      <p:sp>
        <p:nvSpPr>
          <p:cNvPr id="9" name="Shape 180"/>
          <p:cNvSpPr/>
          <p:nvPr/>
        </p:nvSpPr>
        <p:spPr>
          <a:xfrm>
            <a:off x="6550820" y="3860074"/>
            <a:ext cx="1482838" cy="612321"/>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 sz="2600" u="none" strike="noStrike" cap="none" dirty="0">
                <a:solidFill>
                  <a:schemeClr val="bg1"/>
                </a:solidFill>
                <a:latin typeface="Arial" charset="0"/>
                <a:ea typeface="Arial" charset="0"/>
                <a:cs typeface="Arial" charset="0"/>
                <a:sym typeface="Cabin"/>
              </a:rPr>
              <a:t>Salida</a:t>
            </a:r>
          </a:p>
        </p:txBody>
      </p:sp>
      <p:cxnSp>
        <p:nvCxnSpPr>
          <p:cNvPr id="10" name="Shape 181"/>
          <p:cNvCxnSpPr>
            <a:cxnSpLocks/>
            <a:stCxn id="7" idx="1"/>
            <a:endCxn id="8" idx="3"/>
          </p:cNvCxnSpPr>
          <p:nvPr/>
        </p:nvCxnSpPr>
        <p:spPr>
          <a:xfrm flipH="1">
            <a:off x="3227751" y="4166235"/>
            <a:ext cx="465568" cy="0"/>
          </a:xfrm>
          <a:prstGeom prst="straightConnector1">
            <a:avLst/>
          </a:prstGeom>
          <a:noFill/>
          <a:ln w="50800" cap="flat" cmpd="sng">
            <a:solidFill>
              <a:srgbClr val="FFFB00"/>
            </a:solidFill>
            <a:prstDash val="solid"/>
            <a:miter/>
            <a:headEnd type="triangle" w="lg" len="lg"/>
            <a:tailEnd type="none" w="med" len="med"/>
          </a:ln>
        </p:spPr>
      </p:cxnSp>
      <p:cxnSp>
        <p:nvCxnSpPr>
          <p:cNvPr id="11" name="Shape 182"/>
          <p:cNvCxnSpPr>
            <a:cxnSpLocks/>
            <a:stCxn id="9" idx="1"/>
            <a:endCxn id="7" idx="3"/>
          </p:cNvCxnSpPr>
          <p:nvPr/>
        </p:nvCxnSpPr>
        <p:spPr>
          <a:xfrm flipH="1">
            <a:off x="5998029" y="4166235"/>
            <a:ext cx="552791" cy="0"/>
          </a:xfrm>
          <a:prstGeom prst="straightConnector1">
            <a:avLst/>
          </a:prstGeom>
          <a:noFill/>
          <a:ln w="50800" cap="flat" cmpd="sng">
            <a:solidFill>
              <a:srgbClr val="FFFB00"/>
            </a:solidFill>
            <a:prstDash val="solid"/>
            <a:miter/>
            <a:headEnd type="triangle" w="lg" len="lg"/>
            <a:tailEnd type="none" w="med" len="med"/>
          </a:ln>
        </p:spPr>
      </p:cxnSp>
    </p:spTree>
    <p:extLst>
      <p:ext uri="{BB962C8B-B14F-4D97-AF65-F5344CB8AC3E}">
        <p14:creationId xmlns:p14="http://schemas.microsoft.com/office/powerpoint/2010/main" val="137576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accent3"/>
              </a:buClr>
              <a:buSzPct val="25000"/>
              <a:buFont typeface="Cabin"/>
              <a:buNone/>
            </a:pPr>
            <a:r>
              <a:rPr lang="en" sz="4700" u="none" strike="noStrike" cap="none" dirty="0">
                <a:solidFill>
                  <a:srgbClr val="FFD966"/>
                </a:solidFill>
                <a:sym typeface="Cabin"/>
              </a:rPr>
              <a:t>Orientado a Objetos</a:t>
            </a:r>
          </a:p>
        </p:txBody>
      </p:sp>
      <p:sp>
        <p:nvSpPr>
          <p:cNvPr id="190" name="Shape 190"/>
          <p:cNvSpPr txBox="1">
            <a:spLocks noGrp="1"/>
          </p:cNvSpPr>
          <p:nvPr>
            <p:ph idx="1"/>
          </p:nvPr>
        </p:nvSpPr>
        <p:spPr>
          <a:xfrm>
            <a:off x="650081" y="1569438"/>
            <a:ext cx="7836750" cy="3207599"/>
          </a:xfrm>
          <a:prstGeom prst="rect">
            <a:avLst/>
          </a:prstGeom>
          <a:noFill/>
          <a:ln>
            <a:noFill/>
          </a:ln>
        </p:spPr>
        <p:txBody>
          <a:bodyPr lIns="21050" tIns="21050" rIns="21050" bIns="21050" anchor="t" anchorCtr="0">
            <a:noAutofit/>
          </a:bodyPr>
          <a:lstStyle/>
          <a:p>
            <a:pPr marL="647700" marR="0" lvl="0" indent="-330200" algn="l" rtl="0">
              <a:lnSpc>
                <a:spcPct val="100000"/>
              </a:lnSpc>
              <a:spcBef>
                <a:spcPts val="0"/>
              </a:spcBef>
              <a:spcAft>
                <a:spcPts val="0"/>
              </a:spcAft>
              <a:buClr>
                <a:srgbClr val="FFFFFF"/>
              </a:buClr>
              <a:buSzPct val="173913"/>
              <a:buFont typeface="Cabin"/>
              <a:buChar char="•"/>
            </a:pPr>
            <a:r>
              <a:rPr lang="en" sz="2300" u="none" strike="noStrike" cap="none" dirty="0">
                <a:solidFill>
                  <a:srgbClr val="FFFFFF"/>
                </a:solidFill>
                <a:sym typeface="Cabin"/>
              </a:rPr>
              <a:t>Un programa se hace de muchos objetos que cooperan entre sí</a:t>
            </a:r>
          </a:p>
          <a:p>
            <a:pPr marL="647700" marR="0" lvl="0" indent="-330200" algn="l" rtl="0">
              <a:lnSpc>
                <a:spcPct val="100000"/>
              </a:lnSpc>
              <a:spcBef>
                <a:spcPts val="1400"/>
              </a:spcBef>
              <a:spcAft>
                <a:spcPts val="0"/>
              </a:spcAft>
              <a:buClr>
                <a:srgbClr val="FFFFFF"/>
              </a:buClr>
              <a:buSzPct val="173913"/>
              <a:buFont typeface="Cabin"/>
              <a:buChar char="•"/>
            </a:pPr>
            <a:r>
              <a:rPr lang="en" sz="2300" u="none" strike="noStrike" cap="none" dirty="0">
                <a:solidFill>
                  <a:srgbClr val="FFFFFF"/>
                </a:solidFill>
                <a:sym typeface="Cabin"/>
              </a:rPr>
              <a:t>En vez de ser un “programa entero” – cada objeto es una pequeña “isla” dentro de un programa que coopera con otros objetos para trabajar</a:t>
            </a:r>
          </a:p>
          <a:p>
            <a:pPr marL="647700" marR="0" lvl="0" indent="-330200" algn="l" rtl="0">
              <a:lnSpc>
                <a:spcPct val="100000"/>
              </a:lnSpc>
              <a:spcBef>
                <a:spcPts val="1400"/>
              </a:spcBef>
              <a:spcAft>
                <a:spcPts val="0"/>
              </a:spcAft>
              <a:buClr>
                <a:srgbClr val="FFFFFF"/>
              </a:buClr>
              <a:buSzPct val="173913"/>
              <a:buFont typeface="Cabin"/>
              <a:buChar char="•"/>
            </a:pPr>
            <a:r>
              <a:rPr lang="en" sz="2300" dirty="0">
                <a:solidFill>
                  <a:srgbClr val="FFFFFF"/>
                </a:solidFill>
                <a:sym typeface="Cabin"/>
              </a:rPr>
              <a:t>Un programa está hecho de uno o más objetos trabajando juntos -</a:t>
            </a:r>
            <a:r>
              <a:rPr lang="en" sz="2300" u="none" strike="noStrike" cap="none" dirty="0">
                <a:solidFill>
                  <a:srgbClr val="FFFFFF"/>
                </a:solidFill>
                <a:sym typeface="Cabin"/>
              </a:rPr>
              <a:t> objetos que hacen uso de las capacidades de los demás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28625"/>
            <a:ext cx="7473254" cy="1000069"/>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DCBD23"/>
              </a:buClr>
              <a:buSzPct val="25000"/>
              <a:buFont typeface="Cabin"/>
              <a:buNone/>
            </a:pPr>
            <a:r>
              <a:rPr lang="en" sz="4700" u="none" strike="noStrike" cap="none" dirty="0">
                <a:solidFill>
                  <a:srgbClr val="FFD966"/>
                </a:solidFill>
                <a:sym typeface="Cabin"/>
              </a:rPr>
              <a:t>Objeto</a:t>
            </a:r>
          </a:p>
        </p:txBody>
      </p:sp>
      <p:sp>
        <p:nvSpPr>
          <p:cNvPr id="196" name="Shape 196"/>
          <p:cNvSpPr txBox="1">
            <a:spLocks noGrp="1"/>
          </p:cNvSpPr>
          <p:nvPr>
            <p:ph idx="1"/>
          </p:nvPr>
        </p:nvSpPr>
        <p:spPr>
          <a:prstGeom prst="rect">
            <a:avLst/>
          </a:prstGeom>
          <a:noFill/>
          <a:ln>
            <a:noFill/>
          </a:ln>
        </p:spPr>
        <p:txBody>
          <a:bodyPr lIns="21050" tIns="21050" rIns="21050" bIns="21050" anchor="ctr" anchorCtr="0">
            <a:noAutofit/>
          </a:bodyPr>
          <a:lstStyle/>
          <a:p>
            <a:pPr marL="457200" marR="0" lvl="0" indent="-368300" algn="l" rtl="0">
              <a:lnSpc>
                <a:spcPct val="100000"/>
              </a:lnSpc>
              <a:spcBef>
                <a:spcPts val="0"/>
              </a:spcBef>
              <a:spcAft>
                <a:spcPts val="0"/>
              </a:spcAft>
              <a:buClr>
                <a:srgbClr val="FFFFFF"/>
              </a:buClr>
              <a:buSzPct val="100000"/>
              <a:buFont typeface="Cabin"/>
            </a:pPr>
            <a:r>
              <a:rPr lang="en" sz="2200" u="none" strike="noStrike" cap="none" dirty="0">
                <a:solidFill>
                  <a:srgbClr val="00FA00"/>
                </a:solidFill>
                <a:sym typeface="Cabin"/>
              </a:rPr>
              <a:t>Un Objeto es una parte de Código auto-contenido y Datos</a:t>
            </a:r>
          </a:p>
          <a:p>
            <a:pPr marL="457200" marR="0" lvl="0" indent="-368300" algn="l" rtl="0">
              <a:lnSpc>
                <a:spcPct val="100000"/>
              </a:lnSpc>
              <a:spcBef>
                <a:spcPts val="1400"/>
              </a:spcBef>
              <a:spcAft>
                <a:spcPts val="0"/>
              </a:spcAft>
              <a:buClr>
                <a:srgbClr val="FFFFFF"/>
              </a:buClr>
              <a:buSzPct val="100000"/>
              <a:buFont typeface="Cabin"/>
            </a:pPr>
            <a:r>
              <a:rPr lang="en" sz="2200" u="none" strike="noStrike" cap="none" dirty="0">
                <a:solidFill>
                  <a:srgbClr val="FFFFFF"/>
                </a:solidFill>
                <a:sym typeface="Cabin"/>
              </a:rPr>
              <a:t>Un aspecto principal del método orientado a objetos es dividir el problema en partes más pequeñas y comprensibles (divide y vencerás)</a:t>
            </a:r>
          </a:p>
          <a:p>
            <a:pPr marL="457200" marR="0" lvl="0" indent="-368300" algn="l" rtl="0">
              <a:lnSpc>
                <a:spcPct val="100000"/>
              </a:lnSpc>
              <a:spcBef>
                <a:spcPts val="1400"/>
              </a:spcBef>
              <a:spcAft>
                <a:spcPts val="0"/>
              </a:spcAft>
              <a:buClr>
                <a:srgbClr val="FFFFFF"/>
              </a:buClr>
              <a:buSzPct val="100000"/>
              <a:buFont typeface="Cabin"/>
            </a:pPr>
            <a:r>
              <a:rPr lang="en" sz="2200" u="none" strike="noStrike" cap="none" dirty="0">
                <a:solidFill>
                  <a:srgbClr val="FFFFFF"/>
                </a:solidFill>
                <a:sym typeface="Cabin"/>
              </a:rPr>
              <a:t>Los objetos tienen límites que nos permiten ignorar detalles innecesarios</a:t>
            </a:r>
          </a:p>
          <a:p>
            <a:pPr marL="457200" marR="0" lvl="0" indent="-368300" algn="l" rtl="0">
              <a:lnSpc>
                <a:spcPct val="100000"/>
              </a:lnSpc>
              <a:spcBef>
                <a:spcPts val="1400"/>
              </a:spcBef>
              <a:spcAft>
                <a:spcPts val="0"/>
              </a:spcAft>
              <a:buClr>
                <a:srgbClr val="FFFFFF"/>
              </a:buClr>
              <a:buSzPct val="100000"/>
              <a:buFont typeface="Cabin"/>
            </a:pPr>
            <a:r>
              <a:rPr lang="en" sz="2200" dirty="0">
                <a:solidFill>
                  <a:srgbClr val="FFFFFF"/>
                </a:solidFill>
                <a:sym typeface="Cabin"/>
              </a:rPr>
              <a:t>Hemos estado utilizando objetos todo este tiempo:</a:t>
            </a:r>
            <a:r>
              <a:rPr lang="en" sz="2200" u="none" strike="noStrike" cap="none" dirty="0">
                <a:solidFill>
                  <a:srgbClr val="FFFFFF"/>
                </a:solidFill>
                <a:sym typeface="Cabin"/>
              </a:rPr>
              <a:t> Objetos de Cadenas, Objetos Enteros, Objetos de Diccionarios, Objetos de Listas...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rotWithShape="1">
          <a:blip r:embed="rId3">
            <a:alphaModFix/>
          </a:blip>
          <a:srcRect/>
          <a:stretch/>
        </p:blipFill>
        <p:spPr>
          <a:xfrm>
            <a:off x="1872342" y="411479"/>
            <a:ext cx="5513614" cy="3754771"/>
          </a:xfrm>
          <a:prstGeom prst="rect">
            <a:avLst/>
          </a:prstGeom>
          <a:noFill/>
          <a:ln>
            <a:noFill/>
          </a:ln>
        </p:spPr>
      </p:pic>
      <p:sp>
        <p:nvSpPr>
          <p:cNvPr id="212" name="Shape 212"/>
          <p:cNvSpPr/>
          <p:nvPr/>
        </p:nvSpPr>
        <p:spPr>
          <a:xfrm>
            <a:off x="3135085" y="1440179"/>
            <a:ext cx="1366157"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600" u="none" strike="noStrike" cap="none" dirty="0">
                <a:solidFill>
                  <a:srgbClr val="FFFFFF"/>
                </a:solidFill>
                <a:latin typeface="Arial" charset="0"/>
                <a:ea typeface="Arial" charset="0"/>
                <a:cs typeface="Arial" charset="0"/>
                <a:sym typeface="Cabin"/>
              </a:rPr>
              <a:t>Objeto</a:t>
            </a:r>
          </a:p>
        </p:txBody>
      </p:sp>
      <p:sp>
        <p:nvSpPr>
          <p:cNvPr id="213" name="Shape 213"/>
          <p:cNvSpPr/>
          <p:nvPr/>
        </p:nvSpPr>
        <p:spPr>
          <a:xfrm>
            <a:off x="183885" y="715191"/>
            <a:ext cx="1366157" cy="612321"/>
          </a:xfrm>
          <a:prstGeom prst="rect">
            <a:avLst/>
          </a:prstGeom>
          <a:solidFill>
            <a:srgbClr val="00F9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 sz="2600" u="none" strike="noStrike" cap="none" dirty="0">
                <a:solidFill>
                  <a:schemeClr val="bg2"/>
                </a:solidFill>
                <a:latin typeface="Arial" charset="0"/>
                <a:ea typeface="Arial" charset="0"/>
                <a:cs typeface="Arial" charset="0"/>
                <a:sym typeface="Cabin"/>
              </a:rPr>
              <a:t>Entrada</a:t>
            </a:r>
          </a:p>
        </p:txBody>
      </p:sp>
      <p:sp>
        <p:nvSpPr>
          <p:cNvPr id="214" name="Shape 214"/>
          <p:cNvSpPr/>
          <p:nvPr/>
        </p:nvSpPr>
        <p:spPr>
          <a:xfrm>
            <a:off x="7554685" y="3913958"/>
            <a:ext cx="1366157" cy="612321"/>
          </a:xfrm>
          <a:prstGeom prst="rect">
            <a:avLst/>
          </a:prstGeom>
          <a:solidFill>
            <a:srgbClr val="FF9300"/>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600" u="none" strike="noStrike" cap="none" dirty="0">
                <a:solidFill>
                  <a:srgbClr val="000000"/>
                </a:solidFill>
                <a:latin typeface="Arial" charset="0"/>
                <a:ea typeface="Arial" charset="0"/>
                <a:cs typeface="Arial" charset="0"/>
                <a:sym typeface="Cabin"/>
              </a:rPr>
              <a:t>Salida</a:t>
            </a:r>
          </a:p>
        </p:txBody>
      </p:sp>
      <p:sp>
        <p:nvSpPr>
          <p:cNvPr id="215" name="Shape 215"/>
          <p:cNvSpPr/>
          <p:nvPr/>
        </p:nvSpPr>
        <p:spPr>
          <a:xfrm>
            <a:off x="2846614" y="2659924"/>
            <a:ext cx="1366157"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600" u="none" strike="noStrike" cap="none" dirty="0">
                <a:solidFill>
                  <a:srgbClr val="FFFFFF"/>
                </a:solidFill>
                <a:latin typeface="Arial" charset="0"/>
                <a:ea typeface="Arial" charset="0"/>
                <a:cs typeface="Arial" charset="0"/>
                <a:sym typeface="Cabin"/>
              </a:rPr>
              <a:t>Cadena</a:t>
            </a:r>
          </a:p>
        </p:txBody>
      </p:sp>
      <p:sp>
        <p:nvSpPr>
          <p:cNvPr id="216" name="Shape 216"/>
          <p:cNvSpPr/>
          <p:nvPr/>
        </p:nvSpPr>
        <p:spPr>
          <a:xfrm>
            <a:off x="5486400" y="2116182"/>
            <a:ext cx="1366157"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600" u="none" strike="noStrike" cap="none" dirty="0">
                <a:solidFill>
                  <a:srgbClr val="FFFFFF"/>
                </a:solidFill>
                <a:latin typeface="Arial" charset="0"/>
                <a:ea typeface="Arial" charset="0"/>
                <a:cs typeface="Arial" charset="0"/>
                <a:sym typeface="Cabin"/>
              </a:rPr>
              <a:t>Objeto</a:t>
            </a:r>
          </a:p>
        </p:txBody>
      </p:sp>
      <p:sp>
        <p:nvSpPr>
          <p:cNvPr id="217" name="Shape 217"/>
          <p:cNvSpPr/>
          <p:nvPr/>
        </p:nvSpPr>
        <p:spPr>
          <a:xfrm>
            <a:off x="5099956" y="920931"/>
            <a:ext cx="1636599" cy="612321"/>
          </a:xfrm>
          <a:prstGeom prst="rect">
            <a:avLst/>
          </a:prstGeom>
          <a:solidFill>
            <a:srgbClr val="FF40FF"/>
          </a:solid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Diccionario</a:t>
            </a:r>
          </a:p>
        </p:txBody>
      </p:sp>
      <p:cxnSp>
        <p:nvCxnSpPr>
          <p:cNvPr id="218" name="Shape 218"/>
          <p:cNvCxnSpPr/>
          <p:nvPr/>
        </p:nvCxnSpPr>
        <p:spPr>
          <a:xfrm flipH="1">
            <a:off x="4516687" y="1159098"/>
            <a:ext cx="634861" cy="579941"/>
          </a:xfrm>
          <a:prstGeom prst="straightConnector1">
            <a:avLst/>
          </a:prstGeom>
          <a:noFill/>
          <a:ln w="38100" cap="flat" cmpd="sng">
            <a:solidFill>
              <a:srgbClr val="FF40FF"/>
            </a:solidFill>
            <a:prstDash val="solid"/>
            <a:miter/>
            <a:headEnd type="triangle" w="lg" len="lg"/>
            <a:tailEnd type="none" w="med" len="med"/>
          </a:ln>
        </p:spPr>
      </p:cxnSp>
      <p:cxnSp>
        <p:nvCxnSpPr>
          <p:cNvPr id="219" name="Shape 219"/>
          <p:cNvCxnSpPr/>
          <p:nvPr/>
        </p:nvCxnSpPr>
        <p:spPr>
          <a:xfrm rot="10800000" flipH="1">
            <a:off x="4486140" y="1535805"/>
            <a:ext cx="837127" cy="376707"/>
          </a:xfrm>
          <a:prstGeom prst="straightConnector1">
            <a:avLst/>
          </a:prstGeom>
          <a:noFill/>
          <a:ln w="38100" cap="flat" cmpd="sng">
            <a:solidFill>
              <a:srgbClr val="FF40FF"/>
            </a:solidFill>
            <a:prstDash val="solid"/>
            <a:miter/>
            <a:headEnd type="triangle" w="lg" len="lg"/>
            <a:tailEnd type="none" w="med" len="med"/>
          </a:ln>
        </p:spPr>
      </p:cxnSp>
      <p:cxnSp>
        <p:nvCxnSpPr>
          <p:cNvPr id="220" name="Shape 220"/>
          <p:cNvCxnSpPr/>
          <p:nvPr/>
        </p:nvCxnSpPr>
        <p:spPr>
          <a:xfrm rot="10800000" flipH="1">
            <a:off x="3670478" y="2067059"/>
            <a:ext cx="42930" cy="579549"/>
          </a:xfrm>
          <a:prstGeom prst="straightConnector1">
            <a:avLst/>
          </a:prstGeom>
          <a:noFill/>
          <a:ln w="38100" cap="flat" cmpd="sng">
            <a:solidFill>
              <a:srgbClr val="FF40FF"/>
            </a:solidFill>
            <a:prstDash val="solid"/>
            <a:miter/>
            <a:headEnd type="triangle" w="lg" len="lg"/>
            <a:tailEnd type="none" w="med" len="med"/>
          </a:ln>
        </p:spPr>
      </p:cxnSp>
      <p:cxnSp>
        <p:nvCxnSpPr>
          <p:cNvPr id="221" name="Shape 221"/>
          <p:cNvCxnSpPr/>
          <p:nvPr/>
        </p:nvCxnSpPr>
        <p:spPr>
          <a:xfrm rot="10800000">
            <a:off x="4443211" y="2018762"/>
            <a:ext cx="1062507" cy="309093"/>
          </a:xfrm>
          <a:prstGeom prst="straightConnector1">
            <a:avLst/>
          </a:prstGeom>
          <a:noFill/>
          <a:ln w="38100" cap="flat" cmpd="sng">
            <a:solidFill>
              <a:srgbClr val="FF40FF"/>
            </a:solidFill>
            <a:prstDash val="solid"/>
            <a:miter/>
            <a:headEnd type="triangle" w="lg" len="lg"/>
            <a:tailEnd type="none" w="med" len="med"/>
          </a:ln>
        </p:spPr>
      </p:cxnSp>
      <p:cxnSp>
        <p:nvCxnSpPr>
          <p:cNvPr id="222" name="Shape 222"/>
          <p:cNvCxnSpPr/>
          <p:nvPr/>
        </p:nvCxnSpPr>
        <p:spPr>
          <a:xfrm flipH="1">
            <a:off x="3831464" y="2086377"/>
            <a:ext cx="225380" cy="521595"/>
          </a:xfrm>
          <a:prstGeom prst="straightConnector1">
            <a:avLst/>
          </a:prstGeom>
          <a:noFill/>
          <a:ln w="38100" cap="flat" cmpd="sng">
            <a:solidFill>
              <a:srgbClr val="FF40FF"/>
            </a:solidFill>
            <a:prstDash val="solid"/>
            <a:miter/>
            <a:headEnd type="triangle" w="lg" len="lg"/>
            <a:tailEnd type="none" w="med" len="med"/>
          </a:ln>
        </p:spPr>
      </p:cxnSp>
      <p:cxnSp>
        <p:nvCxnSpPr>
          <p:cNvPr id="223" name="Shape 223"/>
          <p:cNvCxnSpPr/>
          <p:nvPr/>
        </p:nvCxnSpPr>
        <p:spPr>
          <a:xfrm rot="10800000">
            <a:off x="1695718" y="1081825"/>
            <a:ext cx="1352282" cy="453981"/>
          </a:xfrm>
          <a:prstGeom prst="straightConnector1">
            <a:avLst/>
          </a:prstGeom>
          <a:noFill/>
          <a:ln w="76200" cap="flat" cmpd="sng">
            <a:solidFill>
              <a:srgbClr val="00F900"/>
            </a:solidFill>
            <a:prstDash val="solid"/>
            <a:miter/>
            <a:headEnd type="triangle" w="lg" len="lg"/>
            <a:tailEnd type="none" w="med" len="med"/>
          </a:ln>
        </p:spPr>
      </p:cxnSp>
      <p:cxnSp>
        <p:nvCxnSpPr>
          <p:cNvPr id="224" name="Shape 224"/>
          <p:cNvCxnSpPr/>
          <p:nvPr/>
        </p:nvCxnSpPr>
        <p:spPr>
          <a:xfrm rot="10800000">
            <a:off x="6256986" y="2810814"/>
            <a:ext cx="1180564" cy="1265349"/>
          </a:xfrm>
          <a:prstGeom prst="straightConnector1">
            <a:avLst/>
          </a:prstGeom>
          <a:noFill/>
          <a:ln w="76200" cap="flat" cmpd="sng">
            <a:solidFill>
              <a:srgbClr val="FF9300"/>
            </a:solidFill>
            <a:prstDash val="solid"/>
            <a:miter/>
            <a:headEnd type="triangle" w="lg" len="lg"/>
            <a:tailEnd type="none" w="med" len="med"/>
          </a:ln>
        </p:spPr>
      </p:cxnSp>
      <p:sp>
        <p:nvSpPr>
          <p:cNvPr id="225" name="Shape 225"/>
          <p:cNvSpPr/>
          <p:nvPr/>
        </p:nvSpPr>
        <p:spPr>
          <a:xfrm>
            <a:off x="233776" y="3331028"/>
            <a:ext cx="1807029" cy="979714"/>
          </a:xfrm>
          <a:prstGeom prst="rect">
            <a:avLst/>
          </a:prstGeom>
          <a:noFill/>
          <a:ln>
            <a:noFill/>
          </a:ln>
        </p:spPr>
        <p:txBody>
          <a:bodyPr lIns="21050" tIns="21050" rIns="21050" bIns="21050" anchor="ctr" anchorCtr="0">
            <a:noAutofit/>
          </a:bodyPr>
          <a:lstStyle/>
          <a:p>
            <a:pPr marL="0" marR="0" lvl="0" indent="0" algn="ctr" rtl="0">
              <a:lnSpc>
                <a:spcPct val="100000"/>
              </a:lnSpc>
              <a:spcBef>
                <a:spcPts val="0"/>
              </a:spcBef>
              <a:spcAft>
                <a:spcPts val="0"/>
              </a:spcAft>
              <a:buClr>
                <a:srgbClr val="FFFFFF"/>
              </a:buClr>
              <a:buSzPct val="25000"/>
              <a:buFont typeface="Cabin"/>
              <a:buNone/>
            </a:pPr>
            <a:r>
              <a:rPr lang="en" sz="2300" u="none" strike="noStrike" cap="none" dirty="0">
                <a:solidFill>
                  <a:srgbClr val="FFFFFF"/>
                </a:solidFill>
                <a:latin typeface="Arial" charset="0"/>
                <a:ea typeface="Arial" charset="0"/>
                <a:cs typeface="Arial" charset="0"/>
                <a:sym typeface="Cabin"/>
              </a:rPr>
              <a:t>Los Objetos se crean y se utilizan</a:t>
            </a: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71215_powerpoint_template_b">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3445</Words>
  <Application>Microsoft Office PowerPoint</Application>
  <PresentationFormat>On-screen Show (16:9)</PresentationFormat>
  <Paragraphs>456</Paragraphs>
  <Slides>47</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Arial Regular</vt:lpstr>
      <vt:lpstr>Cabin</vt:lpstr>
      <vt:lpstr>Courier</vt:lpstr>
      <vt:lpstr>Gill Sans</vt:lpstr>
      <vt:lpstr>Gill Sans SemiBold</vt:lpstr>
      <vt:lpstr>Lucida Grande</vt:lpstr>
      <vt:lpstr>Title &amp; Subtitle</vt:lpstr>
      <vt:lpstr>071215_powerpoint_template_b</vt:lpstr>
      <vt:lpstr>Objetos en Python</vt:lpstr>
      <vt:lpstr>Advertencia</vt:lpstr>
      <vt:lpstr>PowerPoint Presentation</vt:lpstr>
      <vt:lpstr>PowerPoint Presentation</vt:lpstr>
      <vt:lpstr>Comencemos con Programas</vt:lpstr>
      <vt:lpstr>PowerPoint Presentation</vt:lpstr>
      <vt:lpstr>Orientado a Objetos</vt:lpstr>
      <vt:lpstr>Objeto</vt:lpstr>
      <vt:lpstr>PowerPoint Presentation</vt:lpstr>
      <vt:lpstr>PowerPoint Presentation</vt:lpstr>
      <vt:lpstr>PowerPoint Presentation</vt:lpstr>
      <vt:lpstr>PowerPoint Presentation</vt:lpstr>
      <vt:lpstr>Definiciones</vt:lpstr>
      <vt:lpstr>Terminología: Clase</vt:lpstr>
      <vt:lpstr>Terminología: Instancia</vt:lpstr>
      <vt:lpstr>Terminología: Método</vt:lpstr>
      <vt:lpstr>Algunos Objetos de Python</vt:lpstr>
      <vt:lpstr>Una Clase Ejemplo</vt:lpstr>
      <vt:lpstr>PowerPoint Presentation</vt:lpstr>
      <vt:lpstr>PowerPoint Presentation</vt:lpstr>
      <vt:lpstr>PowerPoint Presentation</vt:lpstr>
      <vt:lpstr>PowerPoint Presentation</vt:lpstr>
      <vt:lpstr>Utilizando dir() y type()</vt:lpstr>
      <vt:lpstr>Una Forma Nerd de Encontrar Capacidades</vt:lpstr>
      <vt:lpstr>PowerPoint Presentation</vt:lpstr>
      <vt:lpstr>Prueba dir() con una Cadena</vt:lpstr>
      <vt:lpstr>Ciclo de Vida de un Objeto</vt:lpstr>
      <vt:lpstr>Ciclo de Vida de un Objeto</vt:lpstr>
      <vt:lpstr>Constructor</vt:lpstr>
      <vt:lpstr>PowerPoint Presentation</vt:lpstr>
      <vt:lpstr>Constructor</vt:lpstr>
      <vt:lpstr>Muchas Instancias</vt:lpstr>
      <vt:lpstr>PowerPoint Presentation</vt:lpstr>
      <vt:lpstr>PowerPoint Presentation</vt:lpstr>
      <vt:lpstr>PowerPoint Presentation</vt:lpstr>
      <vt:lpstr>PowerPoint Presentation</vt:lpstr>
      <vt:lpstr>PowerPoint Presentation</vt:lpstr>
      <vt:lpstr>Herencia</vt:lpstr>
      <vt:lpstr>Herencia</vt:lpstr>
      <vt:lpstr>Terminología: Herencia</vt:lpstr>
      <vt:lpstr>PowerPoint Presentation</vt:lpstr>
      <vt:lpstr>PowerPoint Presentation</vt:lpstr>
      <vt:lpstr>PowerPoint Presentation</vt:lpstr>
      <vt:lpstr>Definiciones</vt:lpstr>
      <vt:lpstr>Resumen</vt:lpstr>
      <vt:lpstr>Agradecimientos / Contribuciones</vt:lpstr>
      <vt:lpstr>Fuentes de Información Adicional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Objects</dc:title>
  <cp:lastModifiedBy>Juan Carlos Pérez Castellanos</cp:lastModifiedBy>
  <cp:revision>82</cp:revision>
  <dcterms:modified xsi:type="dcterms:W3CDTF">2020-11-14T19:55:23Z</dcterms:modified>
</cp:coreProperties>
</file>