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6" r:id="rId1"/>
  </p:sldMasterIdLst>
  <p:notesMasterIdLst>
    <p:notesMasterId r:id="rId98"/>
  </p:notesMasterIdLst>
  <p:sldIdLst>
    <p:sldId id="256" r:id="rId2"/>
    <p:sldId id="257" r:id="rId3"/>
    <p:sldId id="349" r:id="rId4"/>
    <p:sldId id="350" r:id="rId5"/>
    <p:sldId id="258" r:id="rId6"/>
    <p:sldId id="259" r:id="rId7"/>
    <p:sldId id="260" r:id="rId8"/>
    <p:sldId id="261" r:id="rId9"/>
    <p:sldId id="262" r:id="rId10"/>
    <p:sldId id="351" r:id="rId11"/>
    <p:sldId id="263" r:id="rId12"/>
    <p:sldId id="264" r:id="rId13"/>
    <p:sldId id="265" r:id="rId14"/>
    <p:sldId id="267" r:id="rId15"/>
    <p:sldId id="268" r:id="rId16"/>
    <p:sldId id="269" r:id="rId17"/>
    <p:sldId id="270" r:id="rId18"/>
    <p:sldId id="271" r:id="rId19"/>
    <p:sldId id="35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54" r:id="rId48"/>
    <p:sldId id="352" r:id="rId49"/>
    <p:sldId id="353"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56" r:id="rId9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p:restoredTop sz="93382"/>
  </p:normalViewPr>
  <p:slideViewPr>
    <p:cSldViewPr snapToGrid="0" snapToObjects="1">
      <p:cViewPr varScale="1">
        <p:scale>
          <a:sx n="107" d="100"/>
          <a:sy n="107" d="100"/>
        </p:scale>
        <p:origin x="619"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297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Arial"/>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a:solidFill>
                  <a:schemeClr val="dk2"/>
                </a:solidFill>
                <a:latin typeface="Arial"/>
                <a:ea typeface="Arial"/>
                <a:cs typeface="Arial"/>
                <a:sym typeface="Arial"/>
              </a:rPr>
              <a:t>acknowledgement </a:t>
            </a:r>
            <a:r>
              <a:rPr lang="en" sz="1100" b="0" i="0" u="none" strike="noStrike" cap="none" dirty="0">
                <a:solidFill>
                  <a:schemeClr val="dk2"/>
                </a:solidFill>
                <a:latin typeface="Arial"/>
                <a:ea typeface="Arial"/>
                <a:cs typeface="Arial"/>
                <a:sym typeface="Arial"/>
              </a:rPr>
              <a:t>page</a:t>
            </a:r>
            <a:r>
              <a:rPr lang="en-US" sz="1100" b="0" i="0" u="none" strike="noStrike" cap="none" dirty="0">
                <a:solidFill>
                  <a:schemeClr val="dk2"/>
                </a:solidFill>
                <a:latin typeface="Arial"/>
                <a:ea typeface="Arial"/>
                <a:cs typeface="Arial"/>
                <a:sym typeface="Arial"/>
              </a:rPr>
              <a:t>(s) at the end</a:t>
            </a:r>
            <a:r>
              <a:rPr lang="en" sz="1100" b="0" i="0" u="none" strike="noStrike" cap="none" dirty="0">
                <a:solidFill>
                  <a:schemeClr val="dk2"/>
                </a:solidFill>
                <a:latin typeface="Arial"/>
                <a:ea typeface="Arial"/>
                <a:cs typeface="Arial"/>
                <a:sym typeface="Arial"/>
              </a:rPr>
              <a:t>.</a:t>
            </a: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4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09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9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998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7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2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12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4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3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451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990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09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72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40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5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9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78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561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3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86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157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70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420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51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39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247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422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1570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3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59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856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2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83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6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47</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112261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48</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210148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24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248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58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7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49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80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8039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7523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bin"/>
              <a:buNone/>
            </a:pPr>
            <a:fld id="{00000000-1234-1234-1234-123412341234}" type="slidenum">
              <a:rPr lang="en" sz="1200" u="none" strike="noStrike" cap="none">
                <a:solidFill>
                  <a:srgbClr val="FFFFFF"/>
                </a:solidFill>
                <a:latin typeface="Arial" charset="0"/>
                <a:ea typeface="Arial" charset="0"/>
                <a:cs typeface="Arial" charset="0"/>
                <a:sym typeface="Cabin"/>
              </a:rPr>
              <a:t>58</a:t>
            </a:fld>
            <a:endParaRPr lang="en" sz="12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61090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061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65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44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41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5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14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02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5664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9160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84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68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9410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3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08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1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555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156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3359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54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3870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898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85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739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353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1792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757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131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56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61" name="Shape 9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85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18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72" name="Shape 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150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23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84" name="Shape 9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6428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772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9490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8" name="Shape 10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991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28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297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61985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6" name="Shape 10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2601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2953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28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132" y="500185"/>
            <a:ext cx="8535737" cy="1537285"/>
          </a:xfrm>
          <a:prstGeom prst="rect">
            <a:avLst/>
          </a:prstGeom>
          <a:effectLst>
            <a:innerShdw blurRad="482600" dist="50800" dir="13500000">
              <a:srgbClr val="000000">
                <a:alpha val="37000"/>
              </a:srgbClr>
            </a:innerShdw>
          </a:effectLst>
          <a:scene3d>
            <a:camera prst="orthographicFront"/>
            <a:lightRig rig="threePt" dir="t"/>
          </a:scene3d>
          <a:sp3d>
            <a:bevelT w="139700" prst="cross"/>
          </a:sp3d>
        </p:spPr>
        <p:txBody>
          <a:bodyPr lIns="162553" tIns="81276" rIns="162553" bIns="81276"/>
          <a:lstStyle>
            <a:lvl1pPr>
              <a:defRPr sz="3488" b="1" i="0" cap="none">
                <a:solidFill>
                  <a:schemeClr val="bg1"/>
                </a:solidFill>
                <a:latin typeface="Gill Sans SemiBold"/>
                <a:cs typeface="Lucida Grande"/>
              </a:defRPr>
            </a:lvl1pPr>
          </a:lstStyle>
          <a:p>
            <a:r>
              <a:rPr lang="en-US"/>
              <a:t>Click to edit Master title style</a:t>
            </a:r>
            <a:endParaRPr lang="en-US" dirty="0"/>
          </a:p>
        </p:txBody>
      </p:sp>
      <p:sp>
        <p:nvSpPr>
          <p:cNvPr id="3" name="Subtitle 2"/>
          <p:cNvSpPr>
            <a:spLocks noGrp="1"/>
          </p:cNvSpPr>
          <p:nvPr>
            <p:ph type="subTitle" idx="1"/>
          </p:nvPr>
        </p:nvSpPr>
        <p:spPr>
          <a:xfrm>
            <a:off x="735264" y="2914650"/>
            <a:ext cx="7533105" cy="1314450"/>
          </a:xfrm>
          <a:prstGeom prst="rect">
            <a:avLst/>
          </a:prstGeom>
        </p:spPr>
        <p:txBody>
          <a:bodyPr>
            <a:normAutofit/>
          </a:bodyPr>
          <a:lstStyle>
            <a:lvl1pPr marL="0" indent="0" algn="ctr">
              <a:buNone/>
              <a:defRPr sz="3094" b="1" i="0" baseline="0">
                <a:solidFill>
                  <a:srgbClr val="FDC227"/>
                </a:solidFill>
                <a:effectLst>
                  <a:innerShdw blurRad="63500" dist="50800" dir="13500000">
                    <a:srgbClr val="000000">
                      <a:alpha val="9000"/>
                    </a:srgbClr>
                  </a:innerShdw>
                </a:effectLst>
                <a:latin typeface="Gill Sans SemiBold"/>
                <a:cs typeface="Georgia"/>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03910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432054"/>
            <a:ext cx="8229600" cy="768096"/>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70238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55114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8967"/>
            <a:ext cx="7836750" cy="959727"/>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1566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05675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50081" y="444211"/>
            <a:ext cx="7836694" cy="98453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78822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2710875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50081" y="444211"/>
            <a:ext cx="7836750" cy="98448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3375" b="0" i="0" u="none" strike="noStrike" cap="none">
                <a:solidFill>
                  <a:srgbClr val="FFFC00"/>
                </a:solidFill>
                <a:latin typeface="Arial"/>
                <a:ea typeface="Arial"/>
                <a:cs typeface="Arial"/>
                <a:sym typeface="Arial"/>
              </a:defRPr>
            </a:lvl1pPr>
            <a:lvl2pPr marL="0" marR="0" lvl="1" indent="0" algn="ctr" rtl="0">
              <a:spcBef>
                <a:spcPts val="0"/>
              </a:spcBef>
              <a:spcAft>
                <a:spcPts val="0"/>
              </a:spcAft>
              <a:buNone/>
              <a:defRPr sz="1013"/>
            </a:lvl2pPr>
            <a:lvl3pPr marL="0" marR="0" lvl="2" indent="0" algn="ctr" rtl="0">
              <a:spcBef>
                <a:spcPts val="0"/>
              </a:spcBef>
              <a:spcAft>
                <a:spcPts val="0"/>
              </a:spcAft>
              <a:buNone/>
              <a:defRPr sz="1013"/>
            </a:lvl3pPr>
            <a:lvl4pPr marL="0" marR="0" lvl="3" indent="0" algn="ctr" rtl="0">
              <a:spcBef>
                <a:spcPts val="0"/>
              </a:spcBef>
              <a:spcAft>
                <a:spcPts val="0"/>
              </a:spcAft>
              <a:buNone/>
              <a:defRPr sz="1013"/>
            </a:lvl4pPr>
            <a:lvl5pPr marL="0" marR="0" lvl="4" indent="0" algn="ctr" rtl="0">
              <a:spcBef>
                <a:spcPts val="0"/>
              </a:spcBef>
              <a:spcAft>
                <a:spcPts val="0"/>
              </a:spcAft>
              <a:buNone/>
              <a:defRPr sz="1013"/>
            </a:lvl5pPr>
            <a:lvl6pPr marL="257175" marR="0" lvl="5" indent="0" algn="ctr" rtl="0">
              <a:spcBef>
                <a:spcPts val="0"/>
              </a:spcBef>
              <a:spcAft>
                <a:spcPts val="0"/>
              </a:spcAft>
              <a:buNone/>
              <a:defRPr sz="1013"/>
            </a:lvl6pPr>
            <a:lvl7pPr marL="514350" marR="0" lvl="6" indent="0" algn="ctr" rtl="0">
              <a:spcBef>
                <a:spcPts val="0"/>
              </a:spcBef>
              <a:spcAft>
                <a:spcPts val="0"/>
              </a:spcAft>
              <a:buNone/>
              <a:defRPr sz="1013"/>
            </a:lvl7pPr>
            <a:lvl8pPr marL="771525" marR="0" lvl="7" indent="0" algn="ctr" rtl="0">
              <a:spcBef>
                <a:spcPts val="0"/>
              </a:spcBef>
              <a:spcAft>
                <a:spcPts val="0"/>
              </a:spcAft>
              <a:buNone/>
              <a:defRPr sz="1013"/>
            </a:lvl8pPr>
            <a:lvl9pPr marL="1028700" marR="0" lvl="8" indent="0" algn="ctr" rtl="0">
              <a:spcBef>
                <a:spcPts val="0"/>
              </a:spcBef>
              <a:spcAft>
                <a:spcPts val="0"/>
              </a:spcAft>
              <a:buNone/>
              <a:defRPr sz="1013"/>
            </a:lvl9pPr>
          </a:lstStyle>
          <a:p>
            <a:endParaRPr dirty="0"/>
          </a:p>
        </p:txBody>
      </p:sp>
    </p:spTree>
    <p:extLst>
      <p:ext uri="{BB962C8B-B14F-4D97-AF65-F5344CB8AC3E}">
        <p14:creationId xmlns:p14="http://schemas.microsoft.com/office/powerpoint/2010/main" val="69246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46320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50081" y="458093"/>
            <a:ext cx="7836750" cy="970601"/>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226655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71280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509110"/>
            <a:ext cx="8432800" cy="701843"/>
          </a:xfrm>
          <a:prstGeom prst="rect">
            <a:avLst/>
          </a:prstGeom>
        </p:spPr>
        <p:txBody>
          <a:bodyPr lIns="162553" tIns="81276" rIns="162553" bIns="81276"/>
          <a:lstStyle>
            <a:lvl1pPr>
              <a:defRPr sz="3488" b="1" i="0" cap="none" baseline="0">
                <a:solidFill>
                  <a:srgbClr val="FFCB05"/>
                </a:solidFill>
                <a:effectLst>
                  <a:innerShdw blurRad="63500" dist="50800" dir="13500000">
                    <a:srgbClr val="000000">
                      <a:alpha val="14000"/>
                    </a:srgbClr>
                  </a:innerShdw>
                </a:effectLst>
                <a:latin typeface="Gill Sans SemiBold"/>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457200" y="1392583"/>
            <a:ext cx="8229600" cy="3319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87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68508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3897688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283209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103684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768684"/>
            <a:ext cx="8662737" cy="1021556"/>
          </a:xfrm>
          <a:prstGeom prst="rect">
            <a:avLst/>
          </a:prstGeom>
        </p:spPr>
        <p:txBody>
          <a:bodyPr lIns="162553" tIns="81276" rIns="162553" bIns="81276" anchor="t"/>
          <a:lstStyle>
            <a:lvl1pPr algn="ctr">
              <a:defRPr sz="3488" b="1" i="0" cap="none">
                <a:solidFill>
                  <a:schemeClr val="bg1"/>
                </a:solidFill>
                <a:latin typeface="Gill Sans SemiBold"/>
              </a:defRPr>
            </a:lvl1pPr>
          </a:lstStyle>
          <a:p>
            <a:r>
              <a:rPr lang="en-US"/>
              <a:t>Click to edit Master title style</a:t>
            </a:r>
            <a:endParaRPr lang="en-US" dirty="0"/>
          </a:p>
        </p:txBody>
      </p:sp>
      <p:sp>
        <p:nvSpPr>
          <p:cNvPr id="3" name="Text Placeholder 2"/>
          <p:cNvSpPr>
            <a:spLocks noGrp="1"/>
          </p:cNvSpPr>
          <p:nvPr>
            <p:ph type="body" idx="1"/>
          </p:nvPr>
        </p:nvSpPr>
        <p:spPr>
          <a:xfrm>
            <a:off x="722313" y="2767263"/>
            <a:ext cx="7772400" cy="537912"/>
          </a:xfrm>
          <a:prstGeom prst="rect">
            <a:avLst/>
          </a:prstGeom>
        </p:spPr>
        <p:txBody>
          <a:bodyPr anchor="b">
            <a:normAutofit/>
          </a:bodyPr>
          <a:lstStyle>
            <a:lvl1pPr marL="0" indent="0" algn="ctr">
              <a:buNone/>
              <a:defRPr sz="2419">
                <a:solidFill>
                  <a:srgbClr val="FDC227"/>
                </a:solidFill>
              </a:defRPr>
            </a:lvl1pPr>
            <a:lvl2pPr marL="457180" indent="0">
              <a:buNone/>
              <a:defRPr sz="1800">
                <a:solidFill>
                  <a:schemeClr val="tx1">
                    <a:tint val="75000"/>
                  </a:schemeClr>
                </a:solidFill>
              </a:defRPr>
            </a:lvl2pPr>
            <a:lvl3pPr marL="914360" indent="0">
              <a:buNone/>
              <a:defRPr sz="1575">
                <a:solidFill>
                  <a:schemeClr val="tx1">
                    <a:tint val="75000"/>
                  </a:schemeClr>
                </a:solidFill>
              </a:defRPr>
            </a:lvl3pPr>
            <a:lvl4pPr marL="1371540" indent="0">
              <a:buNone/>
              <a:defRPr sz="1406">
                <a:solidFill>
                  <a:schemeClr val="tx1">
                    <a:tint val="75000"/>
                  </a:schemeClr>
                </a:solidFill>
              </a:defRPr>
            </a:lvl4pPr>
            <a:lvl5pPr marL="1828720" indent="0">
              <a:buNone/>
              <a:defRPr sz="1406">
                <a:solidFill>
                  <a:schemeClr val="tx1">
                    <a:tint val="75000"/>
                  </a:schemeClr>
                </a:solidFill>
              </a:defRPr>
            </a:lvl5pPr>
            <a:lvl6pPr marL="2285900" indent="0">
              <a:buNone/>
              <a:defRPr sz="1406">
                <a:solidFill>
                  <a:schemeClr val="tx1">
                    <a:tint val="75000"/>
                  </a:schemeClr>
                </a:solidFill>
              </a:defRPr>
            </a:lvl6pPr>
            <a:lvl7pPr marL="2743080" indent="0">
              <a:buNone/>
              <a:defRPr sz="1406">
                <a:solidFill>
                  <a:schemeClr val="tx1">
                    <a:tint val="75000"/>
                  </a:schemeClr>
                </a:solidFill>
              </a:defRPr>
            </a:lvl7pPr>
            <a:lvl8pPr marL="3200260" indent="0">
              <a:buNone/>
              <a:defRPr sz="1406">
                <a:solidFill>
                  <a:schemeClr val="tx1">
                    <a:tint val="75000"/>
                  </a:schemeClr>
                </a:solidFill>
              </a:defRPr>
            </a:lvl8pPr>
            <a:lvl9pPr marL="3657440" indent="0">
              <a:buNone/>
              <a:defRPr sz="1406">
                <a:solidFill>
                  <a:schemeClr val="tx1">
                    <a:tint val="75000"/>
                  </a:schemeClr>
                </a:solidFill>
              </a:defRPr>
            </a:lvl9pPr>
          </a:lstStyle>
          <a:p>
            <a:pPr lvl="0"/>
            <a:r>
              <a:rPr lang="en-US"/>
              <a:t>Click to edit Master text styles</a:t>
            </a:r>
          </a:p>
        </p:txBody>
      </p:sp>
      <p:pic>
        <p:nvPicPr>
          <p:cNvPr id="4" name="Picture 3" descr="introhtml_SC_topbar.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b="92428"/>
          <a:stretch/>
        </p:blipFill>
        <p:spPr>
          <a:xfrm>
            <a:off x="0" y="6804"/>
            <a:ext cx="5143500" cy="219075"/>
          </a:xfrm>
          <a:prstGeom prst="rect">
            <a:avLst/>
          </a:prstGeom>
          <a:effectLst>
            <a:outerShdw blurRad="50800" dist="38100" dir="5400000" algn="t" rotWithShape="0">
              <a:prstClr val="black">
                <a:alpha val="40000"/>
              </a:prstClr>
            </a:outerShdw>
          </a:effectLst>
        </p:spPr>
      </p:pic>
      <p:sp>
        <p:nvSpPr>
          <p:cNvPr id="5" name="TextBox 4"/>
          <p:cNvSpPr txBox="1"/>
          <p:nvPr userDrawn="1"/>
        </p:nvSpPr>
        <p:spPr>
          <a:xfrm>
            <a:off x="47204" y="29779"/>
            <a:ext cx="1454698" cy="213585"/>
          </a:xfrm>
          <a:prstGeom prst="rect">
            <a:avLst/>
          </a:prstGeom>
          <a:noFill/>
        </p:spPr>
        <p:txBody>
          <a:bodyPr wrap="square" rtlCol="0">
            <a:spAutoFit/>
          </a:bodyPr>
          <a:lstStyle/>
          <a:p>
            <a:r>
              <a:rPr lang="en-US" sz="788" dirty="0">
                <a:solidFill>
                  <a:schemeClr val="bg1"/>
                </a:solidFill>
                <a:effectLst>
                  <a:outerShdw blurRad="50800" dist="38100" dir="2700000" algn="tl" rotWithShape="0">
                    <a:prstClr val="black">
                      <a:alpha val="40000"/>
                    </a:prstClr>
                  </a:outerShdw>
                </a:effectLst>
                <a:latin typeface="Lucida Grande"/>
                <a:cs typeface="Lucida Grande"/>
              </a:rPr>
              <a:t>LECTURE</a:t>
            </a:r>
            <a:r>
              <a:rPr lang="en-US" sz="788" baseline="0" dirty="0">
                <a:solidFill>
                  <a:schemeClr val="bg1"/>
                </a:solidFill>
                <a:effectLst>
                  <a:outerShdw blurRad="50800" dist="38100" dir="2700000" algn="tl" rotWithShape="0">
                    <a:prstClr val="black">
                      <a:alpha val="40000"/>
                    </a:prstClr>
                  </a:outerShdw>
                </a:effectLst>
                <a:latin typeface="Lucida Grande"/>
                <a:cs typeface="Lucida Grande"/>
              </a:rPr>
              <a:t> NAME</a:t>
            </a:r>
            <a:endParaRPr lang="en-US" sz="788" dirty="0">
              <a:solidFill>
                <a:schemeClr val="bg1"/>
              </a:solidFill>
              <a:effectLst>
                <a:outerShdw blurRad="50800" dist="38100" dir="2700000" algn="tl" rotWithShape="0">
                  <a:prstClr val="black">
                    <a:alpha val="40000"/>
                  </a:prstClr>
                </a:outerShdw>
              </a:effectLst>
              <a:latin typeface="Lucida Grande"/>
              <a:cs typeface="Lucida Grande"/>
            </a:endParaRPr>
          </a:p>
        </p:txBody>
      </p:sp>
      <p:sp>
        <p:nvSpPr>
          <p:cNvPr id="6" name="TextBox 5"/>
          <p:cNvSpPr txBox="1"/>
          <p:nvPr userDrawn="1"/>
        </p:nvSpPr>
        <p:spPr>
          <a:xfrm>
            <a:off x="4079852" y="-1897"/>
            <a:ext cx="911679" cy="187615"/>
          </a:xfrm>
          <a:prstGeom prst="rect">
            <a:avLst/>
          </a:prstGeom>
          <a:noFill/>
        </p:spPr>
        <p:txBody>
          <a:bodyPr wrap="square" rtlCol="0">
            <a:spAutoFit/>
          </a:bodyPr>
          <a:lstStyle/>
          <a:p>
            <a:pPr marL="0" algn="ctr">
              <a:lnSpc>
                <a:spcPct val="100000"/>
              </a:lnSpc>
              <a:spcBef>
                <a:spcPts val="0"/>
              </a:spcBef>
              <a:spcAft>
                <a:spcPts val="0"/>
              </a:spcAft>
            </a:pPr>
            <a:r>
              <a:rPr lang="en-US" sz="619" baseline="0" dirty="0">
                <a:solidFill>
                  <a:srgbClr val="FFFFFF"/>
                </a:solidFill>
                <a:effectLst>
                  <a:outerShdw blurRad="50800" dist="38100" dir="2700000" algn="tl" rotWithShape="0">
                    <a:prstClr val="black">
                      <a:alpha val="40000"/>
                    </a:prstClr>
                  </a:outerShdw>
                </a:effectLst>
              </a:rPr>
              <a:t>PYTHON FOR</a:t>
            </a:r>
          </a:p>
        </p:txBody>
      </p:sp>
      <p:sp>
        <p:nvSpPr>
          <p:cNvPr id="7" name="TextBox 6"/>
          <p:cNvSpPr txBox="1"/>
          <p:nvPr userDrawn="1"/>
        </p:nvSpPr>
        <p:spPr>
          <a:xfrm>
            <a:off x="4199968" y="71056"/>
            <a:ext cx="676955" cy="308867"/>
          </a:xfrm>
          <a:prstGeom prst="rect">
            <a:avLst/>
          </a:prstGeom>
          <a:noFill/>
        </p:spPr>
        <p:txBody>
          <a:bodyPr wrap="square" rtlCol="0">
            <a:spAutoFit/>
          </a:bodyPr>
          <a:lstStyle/>
          <a:p>
            <a:pPr marL="0" marR="0" indent="0" algn="ctr" defTabSz="257175" rtl="0" eaLnBrk="1" fontAlgn="auto" latinLnBrk="0" hangingPunct="1">
              <a:lnSpc>
                <a:spcPct val="100000"/>
              </a:lnSpc>
              <a:spcBef>
                <a:spcPts val="0"/>
              </a:spcBef>
              <a:spcAft>
                <a:spcPts val="0"/>
              </a:spcAft>
              <a:buClrTx/>
              <a:buSzTx/>
              <a:buFontTx/>
              <a:buNone/>
              <a:tabLst/>
              <a:defRPr/>
            </a:pPr>
            <a:r>
              <a:rPr lang="en-US" sz="619" baseline="0" dirty="0">
                <a:solidFill>
                  <a:srgbClr val="FFFFFF"/>
                </a:solidFill>
                <a:effectLst>
                  <a:outerShdw blurRad="50800" dist="38100" dir="2700000" algn="tl" rotWithShape="0">
                    <a:prstClr val="black">
                      <a:alpha val="40000"/>
                    </a:prstClr>
                  </a:outerShdw>
                </a:effectLst>
              </a:rPr>
              <a:t>EVERYBODY</a:t>
            </a:r>
            <a:endParaRPr lang="en-US" sz="619" dirty="0">
              <a:solidFill>
                <a:srgbClr val="FFFFFF"/>
              </a:solidFill>
              <a:effectLst>
                <a:outerShdw blurRad="50800" dist="38100" dir="2700000" algn="tl" rotWithShape="0">
                  <a:prstClr val="black">
                    <a:alpha val="40000"/>
                  </a:prstClr>
                </a:outerShdw>
              </a:effectLst>
            </a:endParaRPr>
          </a:p>
          <a:p>
            <a:endParaRPr lang="en-US" sz="788" dirty="0"/>
          </a:p>
        </p:txBody>
      </p:sp>
    </p:spTree>
    <p:extLst>
      <p:ext uri="{BB962C8B-B14F-4D97-AF65-F5344CB8AC3E}">
        <p14:creationId xmlns:p14="http://schemas.microsoft.com/office/powerpoint/2010/main" val="503127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97979"/>
            <a:ext cx="8229600" cy="702172"/>
          </a:xfrm>
          <a:prstGeom prst="rect">
            <a:avLst/>
          </a:prstGeom>
        </p:spPr>
        <p:txBody>
          <a:bodyPr lIns="162553" tIns="81276" rIns="162553" bIns="81276"/>
          <a:lstStyle>
            <a:lvl1pPr>
              <a:defRPr sz="3206" b="1" i="0" cap="none">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1800" b="1" i="0" cap="none">
                <a:solidFill>
                  <a:srgbClr val="FDC227"/>
                </a:solidFill>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1800" b="0" i="0">
                <a:solidFill>
                  <a:srgbClr val="FDC227"/>
                </a:solidFill>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13145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13"/>
            <a:ext cx="8229600" cy="689722"/>
          </a:xfrm>
          <a:prstGeom prst="rect">
            <a:avLst/>
          </a:prstGeom>
        </p:spPr>
        <p:txBody>
          <a:bodyPr lIns="162553" tIns="81276" rIns="162553" bIns="81276"/>
          <a:lstStyle>
            <a:lvl1pPr>
              <a:defRPr sz="3206" b="0" i="0" cap="none">
                <a:solidFill>
                  <a:schemeClr val="bg1"/>
                </a:solidFill>
                <a:latin typeface="Gill Sans SemiBold"/>
                <a:cs typeface="Lucida Grande"/>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noAutofit/>
          </a:bodyPr>
          <a:lstStyle>
            <a:lvl1pPr marL="0" indent="0" algn="ctr">
              <a:buNone/>
              <a:defRPr sz="2025" b="0" i="0" cap="none">
                <a:solidFill>
                  <a:srgbClr val="FDC227"/>
                </a:solidFill>
                <a:effectLst/>
                <a:latin typeface="Gill Sans SemiBold"/>
                <a:cs typeface="Lucida Grande"/>
              </a:defRPr>
            </a:lvl1pPr>
            <a:lvl2pPr marL="457180" indent="0">
              <a:buNone/>
              <a:defRPr sz="2025" b="1"/>
            </a:lvl2pPr>
            <a:lvl3pPr marL="914360" indent="0">
              <a:buNone/>
              <a:defRPr sz="1800" b="1"/>
            </a:lvl3pPr>
            <a:lvl4pPr marL="1371540" indent="0">
              <a:buNone/>
              <a:defRPr sz="1575" b="1"/>
            </a:lvl4pPr>
            <a:lvl5pPr marL="1828720" indent="0">
              <a:buNone/>
              <a:defRPr sz="1575" b="1"/>
            </a:lvl5pPr>
            <a:lvl6pPr marL="2285900" indent="0">
              <a:buNone/>
              <a:defRPr sz="1575" b="1"/>
            </a:lvl6pPr>
            <a:lvl7pPr marL="2743080" indent="0">
              <a:buNone/>
              <a:defRPr sz="1575" b="1"/>
            </a:lvl7pPr>
            <a:lvl8pPr marL="3200260" indent="0">
              <a:buNone/>
              <a:defRPr sz="1575" b="1"/>
            </a:lvl8pPr>
            <a:lvl9pPr marL="3657440"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1818105"/>
            <a:ext cx="4040188" cy="2963466"/>
          </a:xfrm>
          <a:prstGeom prst="rect">
            <a:avLst/>
          </a:prstGeom>
        </p:spPr>
        <p:txBody>
          <a:bodyPr/>
          <a:lstStyle>
            <a:lvl1pPr>
              <a:defRPr sz="1800">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a:prstGeom prst="rect">
            <a:avLst/>
          </a:prstGeom>
        </p:spPr>
        <p:txBody>
          <a:bodyPr anchor="b">
            <a:normAutofit/>
          </a:bodyPr>
          <a:lstStyle>
            <a:lvl1pPr marL="0" indent="0" algn="ctr">
              <a:buNone/>
              <a:defRPr sz="2025" b="0">
                <a:solidFill>
                  <a:srgbClr val="FDC227"/>
                </a:solidFill>
                <a:effectLst/>
                <a:latin typeface="Gill Sans SemiBold"/>
                <a:cs typeface="Lucida Grande"/>
              </a:defRPr>
            </a:lvl1pPr>
            <a:lvl2pPr marL="457180" indent="0">
              <a:buNone/>
              <a:defRPr sz="2025" b="1"/>
            </a:lvl2pPr>
            <a:lvl3pPr marL="914360" indent="0">
              <a:buNone/>
              <a:defRPr sz="1800" b="1"/>
            </a:lvl3pPr>
            <a:lvl4pPr marL="1371540" indent="0">
              <a:buNone/>
              <a:defRPr sz="1575" b="1"/>
            </a:lvl4pPr>
            <a:lvl5pPr marL="1828720" indent="0">
              <a:buNone/>
              <a:defRPr sz="1575" b="1"/>
            </a:lvl5pPr>
            <a:lvl6pPr marL="2285900" indent="0">
              <a:buNone/>
              <a:defRPr sz="1575" b="1"/>
            </a:lvl6pPr>
            <a:lvl7pPr marL="2743080" indent="0">
              <a:buNone/>
              <a:defRPr sz="1575" b="1"/>
            </a:lvl7pPr>
            <a:lvl8pPr marL="3200260" indent="0">
              <a:buNone/>
              <a:defRPr sz="1575" b="1"/>
            </a:lvl8pPr>
            <a:lvl9pPr marL="365744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6" y="1818105"/>
            <a:ext cx="4041775" cy="2963466"/>
          </a:xfrm>
          <a:prstGeom prst="rect">
            <a:avLst/>
          </a:prstGeom>
        </p:spPr>
        <p:txBody>
          <a:bodyPr/>
          <a:lstStyle>
            <a:lvl1pPr>
              <a:defRPr sz="1800">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91287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8368"/>
            <a:ext cx="8229600" cy="689722"/>
          </a:xfrm>
          <a:prstGeom prst="rect">
            <a:avLst/>
          </a:prstGeom>
        </p:spPr>
        <p:txBody>
          <a:bodyPr lIns="162553" tIns="81276" rIns="162553" bIns="81276"/>
          <a:lstStyle>
            <a:lvl1pPr>
              <a:defRPr sz="2981" b="1" i="0" cap="none">
                <a:solidFill>
                  <a:schemeClr val="bg1"/>
                </a:solidFill>
                <a:latin typeface="Gill Sans SemiBold"/>
                <a:cs typeface="Lucida Grande"/>
              </a:defRPr>
            </a:lvl1pPr>
          </a:lstStyle>
          <a:p>
            <a:r>
              <a:rPr lang="en-US"/>
              <a:t>Click to edit Master title style</a:t>
            </a:r>
            <a:endParaRPr lang="en-US" dirty="0"/>
          </a:p>
        </p:txBody>
      </p:sp>
    </p:spTree>
    <p:extLst>
      <p:ext uri="{BB962C8B-B14F-4D97-AF65-F5344CB8AC3E}">
        <p14:creationId xmlns:p14="http://schemas.microsoft.com/office/powerpoint/2010/main" val="324334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23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00047"/>
            <a:ext cx="3008313" cy="696593"/>
          </a:xfrm>
          <a:prstGeom prst="rect">
            <a:avLst/>
          </a:prstGeom>
        </p:spPr>
        <p:txBody>
          <a:bodyPr lIns="162553" tIns="81276" rIns="162553" bIns="81276" anchor="b"/>
          <a:lstStyle>
            <a:lvl1pPr algn="l">
              <a:defRPr sz="1800" b="0" i="0">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3575050" y="500049"/>
            <a:ext cx="5111750" cy="4214891"/>
          </a:xfrm>
          <a:prstGeom prst="rect">
            <a:avLst/>
          </a:prstGeom>
        </p:spPr>
        <p:txBody>
          <a:bodyPr/>
          <a:lstStyle>
            <a:lvl1pPr>
              <a:defRPr sz="2813" b="0" i="0">
                <a:solidFill>
                  <a:srgbClr val="FDC227"/>
                </a:solidFill>
                <a:latin typeface="Gill Sans SemiBold"/>
                <a:cs typeface="Lucida Grande"/>
              </a:defRPr>
            </a:lvl1pPr>
            <a:lvl2pPr>
              <a:defRPr sz="2813" b="0" i="1">
                <a:latin typeface="Gill Sans SemiBold"/>
                <a:cs typeface="Lucida Grande"/>
              </a:defRPr>
            </a:lvl2pPr>
            <a:lvl3pPr>
              <a:defRPr sz="2419" b="0" i="1">
                <a:latin typeface="Gill Sans SemiBold"/>
                <a:cs typeface="Lucida Grande"/>
              </a:defRPr>
            </a:lvl3pPr>
            <a:lvl4pPr>
              <a:defRPr sz="2025" b="0" i="1">
                <a:latin typeface="Gill Sans SemiBold"/>
                <a:cs typeface="Lucida Grande"/>
              </a:defRPr>
            </a:lvl4pPr>
            <a:lvl5pPr>
              <a:defRPr sz="2025" b="0" i="1">
                <a:latin typeface="Gill Sans SemiBold"/>
                <a:cs typeface="Lucida Grande"/>
              </a:defRPr>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196643"/>
            <a:ext cx="3008313" cy="3518297"/>
          </a:xfrm>
          <a:prstGeom prst="rect">
            <a:avLst/>
          </a:prstGeom>
        </p:spPr>
        <p:txBody>
          <a:bodyPr/>
          <a:lstStyle>
            <a:lvl1pPr marL="0" indent="0">
              <a:buNone/>
              <a:defRPr sz="1406">
                <a:solidFill>
                  <a:schemeClr val="bg1"/>
                </a:solidFill>
              </a:defRPr>
            </a:lvl1pPr>
            <a:lvl2pPr marL="457180" indent="0">
              <a:buNone/>
              <a:defRPr sz="1181"/>
            </a:lvl2pPr>
            <a:lvl3pPr marL="914360" indent="0">
              <a:buNone/>
              <a:defRPr sz="1013"/>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a:t>Click to edit Master text styles</a:t>
            </a:r>
          </a:p>
        </p:txBody>
      </p:sp>
    </p:spTree>
    <p:extLst>
      <p:ext uri="{BB962C8B-B14F-4D97-AF65-F5344CB8AC3E}">
        <p14:creationId xmlns:p14="http://schemas.microsoft.com/office/powerpoint/2010/main" val="33712164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lIns="162553" tIns="81276" rIns="162553" bIns="81276" anchor="b"/>
          <a:lstStyle>
            <a:lvl1pPr algn="l">
              <a:defRPr sz="2025" b="0">
                <a:solidFill>
                  <a:schemeClr val="bg1"/>
                </a:solidFill>
                <a:latin typeface="Gill Sans SemiBold"/>
                <a:cs typeface="Lucida Grande"/>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6"/>
            </a:lvl1pPr>
            <a:lvl2pPr marL="457180" indent="0">
              <a:buNone/>
              <a:defRPr sz="2813"/>
            </a:lvl2pPr>
            <a:lvl3pPr marL="914360" indent="0">
              <a:buNone/>
              <a:defRPr sz="2419"/>
            </a:lvl3pPr>
            <a:lvl4pPr marL="1371540" indent="0">
              <a:buNone/>
              <a:defRPr sz="2025"/>
            </a:lvl4pPr>
            <a:lvl5pPr marL="1828720" indent="0">
              <a:buNone/>
              <a:defRPr sz="2025"/>
            </a:lvl5pPr>
            <a:lvl6pPr marL="2285900" indent="0">
              <a:buNone/>
              <a:defRPr sz="2025"/>
            </a:lvl6pPr>
            <a:lvl7pPr marL="2743080" indent="0">
              <a:buNone/>
              <a:defRPr sz="2025"/>
            </a:lvl7pPr>
            <a:lvl8pPr marL="3200260" indent="0">
              <a:buNone/>
              <a:defRPr sz="2025"/>
            </a:lvl8pPr>
            <a:lvl9pPr marL="3657440" indent="0">
              <a:buNone/>
              <a:defRPr sz="2025"/>
            </a:lvl9pPr>
          </a:lstStyle>
          <a:p>
            <a:r>
              <a:rPr lang="en-US" dirty="0"/>
              <a:t>Drag picture to placeholder or click icon to add</a:t>
            </a:r>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6" b="0" i="0">
                <a:solidFill>
                  <a:schemeClr val="bg1"/>
                </a:solidFill>
                <a:latin typeface="Gill Sans SemiBold"/>
                <a:cs typeface="Lucida Grande"/>
              </a:defRPr>
            </a:lvl1pPr>
            <a:lvl2pPr marL="457180" indent="0">
              <a:buNone/>
              <a:defRPr sz="1181"/>
            </a:lvl2pPr>
            <a:lvl3pPr marL="914360" indent="0">
              <a:buNone/>
              <a:defRPr sz="1013"/>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a:t>Click to edit Master text styles</a:t>
            </a:r>
          </a:p>
        </p:txBody>
      </p:sp>
    </p:spTree>
    <p:extLst>
      <p:ext uri="{BB962C8B-B14F-4D97-AF65-F5344CB8AC3E}">
        <p14:creationId xmlns:p14="http://schemas.microsoft.com/office/powerpoint/2010/main" val="12304890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21" name="Text Placeholder 2"/>
          <p:cNvSpPr>
            <a:spLocks noGrp="1"/>
          </p:cNvSpPr>
          <p:nvPr>
            <p:ph type="body" idx="1"/>
          </p:nvPr>
        </p:nvSpPr>
        <p:spPr>
          <a:xfrm>
            <a:off x="457200" y="1200151"/>
            <a:ext cx="8229600" cy="3394472"/>
          </a:xfrm>
          <a:prstGeom prst="rect">
            <a:avLst/>
          </a:prstGeom>
        </p:spPr>
        <p:txBody>
          <a:bodyPr vert="horz" lIns="162553" tIns="81276" rIns="162553" bIns="81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2489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04" r:id="rId22"/>
    <p:sldLayoutId id="2147483705" r:id="rId23"/>
  </p:sldLayoutIdLst>
  <p:hf sldNum="0" hdr="0" ftr="0" dt="0"/>
  <p:txStyles>
    <p:titleStyle>
      <a:lvl1pPr algn="ctr" defTabSz="457180" rtl="0" eaLnBrk="1" latinLnBrk="0" hangingPunct="1">
        <a:spcBef>
          <a:spcPct val="0"/>
        </a:spcBef>
        <a:buNone/>
        <a:defRPr sz="4388" kern="1200">
          <a:solidFill>
            <a:schemeClr val="tx1"/>
          </a:solidFill>
          <a:latin typeface="+mj-lt"/>
          <a:ea typeface="+mj-ea"/>
          <a:cs typeface="+mj-cs"/>
        </a:defRPr>
      </a:lvl1pPr>
    </p:titleStyle>
    <p:bodyStyle>
      <a:lvl1pPr marL="0" indent="0" algn="l" defTabSz="457180" rtl="0" eaLnBrk="1" latinLnBrk="0" hangingPunct="1">
        <a:spcBef>
          <a:spcPct val="20000"/>
        </a:spcBef>
        <a:buFont typeface="Arial"/>
        <a:buNone/>
        <a:defRPr sz="3206" b="1" i="0" kern="1200">
          <a:solidFill>
            <a:schemeClr val="bg1"/>
          </a:solidFill>
          <a:latin typeface="Gill Sans SemiBold"/>
          <a:ea typeface="+mn-ea"/>
          <a:cs typeface="Lucida Grande"/>
        </a:defRPr>
      </a:lvl1pPr>
      <a:lvl2pPr marL="742917" indent="-285738" algn="l" defTabSz="457180" rtl="0" eaLnBrk="1" latinLnBrk="0" hangingPunct="1">
        <a:spcBef>
          <a:spcPct val="20000"/>
        </a:spcBef>
        <a:buFont typeface="Arial"/>
        <a:buChar char="–"/>
        <a:defRPr sz="2025" b="1" i="0" kern="1200">
          <a:solidFill>
            <a:schemeClr val="bg1"/>
          </a:solidFill>
          <a:latin typeface="Gill Sans SemiBold"/>
          <a:ea typeface="+mn-ea"/>
          <a:cs typeface="Lucida Grande"/>
        </a:defRPr>
      </a:lvl2pPr>
      <a:lvl3pPr marL="1142950" indent="-228590" algn="l" defTabSz="457180" rtl="0" eaLnBrk="1" latinLnBrk="0" hangingPunct="1">
        <a:spcBef>
          <a:spcPct val="20000"/>
        </a:spcBef>
        <a:buFont typeface="Arial"/>
        <a:buChar char="•"/>
        <a:defRPr sz="1800" b="0" i="1" kern="1200">
          <a:solidFill>
            <a:schemeClr val="bg1"/>
          </a:solidFill>
          <a:latin typeface="Gill Sans SemiBold"/>
          <a:ea typeface="+mn-ea"/>
          <a:cs typeface="Lucida Grande"/>
        </a:defRPr>
      </a:lvl3pPr>
      <a:lvl4pPr marL="1600130" indent="-228590" algn="l" defTabSz="457180" rtl="0" eaLnBrk="1" latinLnBrk="0" hangingPunct="1">
        <a:spcBef>
          <a:spcPct val="20000"/>
        </a:spcBef>
        <a:buFont typeface="Arial"/>
        <a:buChar char="–"/>
        <a:defRPr sz="1519" b="0" i="1" kern="1200">
          <a:solidFill>
            <a:schemeClr val="bg1"/>
          </a:solidFill>
          <a:latin typeface="Gill Sans SemiBold"/>
          <a:ea typeface="+mn-ea"/>
          <a:cs typeface="Lucida Grande"/>
        </a:defRPr>
      </a:lvl4pPr>
      <a:lvl5pPr marL="2057310" indent="-228590" algn="l" defTabSz="457180" rtl="0" eaLnBrk="1" latinLnBrk="0" hangingPunct="1">
        <a:spcBef>
          <a:spcPct val="20000"/>
        </a:spcBef>
        <a:buFont typeface="Arial"/>
        <a:buChar char="»"/>
        <a:defRPr sz="1181" b="0" i="1" kern="1200">
          <a:solidFill>
            <a:schemeClr val="bg1"/>
          </a:solidFill>
          <a:latin typeface="Gill Sans SemiBold"/>
          <a:ea typeface="+mn-ea"/>
          <a:cs typeface="Lucida Grande"/>
        </a:defRPr>
      </a:lvl5pPr>
      <a:lvl6pPr marL="2514490" indent="-228590" algn="l" defTabSz="457180" rtl="0" eaLnBrk="1" latinLnBrk="0" hangingPunct="1">
        <a:spcBef>
          <a:spcPct val="20000"/>
        </a:spcBef>
        <a:buFont typeface="Arial"/>
        <a:buChar char="•"/>
        <a:defRPr sz="2025" kern="1200">
          <a:solidFill>
            <a:schemeClr val="tx1"/>
          </a:solidFill>
          <a:latin typeface="+mn-lt"/>
          <a:ea typeface="+mn-ea"/>
          <a:cs typeface="+mn-cs"/>
        </a:defRPr>
      </a:lvl6pPr>
      <a:lvl7pPr marL="2971670" indent="-228590" algn="l" defTabSz="457180" rtl="0" eaLnBrk="1" latinLnBrk="0" hangingPunct="1">
        <a:spcBef>
          <a:spcPct val="20000"/>
        </a:spcBef>
        <a:buFont typeface="Arial"/>
        <a:buChar char="•"/>
        <a:defRPr sz="2025" kern="1200">
          <a:solidFill>
            <a:schemeClr val="tx1"/>
          </a:solidFill>
          <a:latin typeface="+mn-lt"/>
          <a:ea typeface="+mn-ea"/>
          <a:cs typeface="+mn-cs"/>
        </a:defRPr>
      </a:lvl7pPr>
      <a:lvl8pPr marL="3428850" indent="-228590" algn="l" defTabSz="457180" rtl="0" eaLnBrk="1" latinLnBrk="0" hangingPunct="1">
        <a:spcBef>
          <a:spcPct val="20000"/>
        </a:spcBef>
        <a:buFont typeface="Arial"/>
        <a:buChar char="•"/>
        <a:defRPr sz="2025" kern="1200">
          <a:solidFill>
            <a:schemeClr val="tx1"/>
          </a:solidFill>
          <a:latin typeface="+mn-lt"/>
          <a:ea typeface="+mn-ea"/>
          <a:cs typeface="+mn-cs"/>
        </a:defRPr>
      </a:lvl8pPr>
      <a:lvl9pPr marL="3886030" indent="-228590" algn="l" defTabSz="457180"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80" rtl="0" eaLnBrk="1" latinLnBrk="0" hangingPunct="1">
        <a:defRPr sz="1800" kern="1200">
          <a:solidFill>
            <a:schemeClr val="tx1"/>
          </a:solidFill>
          <a:latin typeface="+mn-lt"/>
          <a:ea typeface="+mn-ea"/>
          <a:cs typeface="+mn-cs"/>
        </a:defRPr>
      </a:lvl1pPr>
      <a:lvl2pPr marL="457180" algn="l" defTabSz="457180" rtl="0" eaLnBrk="1" latinLnBrk="0" hangingPunct="1">
        <a:defRPr sz="1800" kern="1200">
          <a:solidFill>
            <a:schemeClr val="tx1"/>
          </a:solidFill>
          <a:latin typeface="+mn-lt"/>
          <a:ea typeface="+mn-ea"/>
          <a:cs typeface="+mn-cs"/>
        </a:defRPr>
      </a:lvl2pPr>
      <a:lvl3pPr marL="914360" algn="l" defTabSz="457180" rtl="0" eaLnBrk="1" latinLnBrk="0" hangingPunct="1">
        <a:defRPr sz="1800" kern="1200">
          <a:solidFill>
            <a:schemeClr val="tx1"/>
          </a:solidFill>
          <a:latin typeface="+mn-lt"/>
          <a:ea typeface="+mn-ea"/>
          <a:cs typeface="+mn-cs"/>
        </a:defRPr>
      </a:lvl3pPr>
      <a:lvl4pPr marL="1371540" algn="l" defTabSz="457180" rtl="0" eaLnBrk="1" latinLnBrk="0" hangingPunct="1">
        <a:defRPr sz="1800" kern="1200">
          <a:solidFill>
            <a:schemeClr val="tx1"/>
          </a:solidFill>
          <a:latin typeface="+mn-lt"/>
          <a:ea typeface="+mn-ea"/>
          <a:cs typeface="+mn-cs"/>
        </a:defRPr>
      </a:lvl4pPr>
      <a:lvl5pPr marL="1828720" algn="l" defTabSz="457180" rtl="0" eaLnBrk="1" latinLnBrk="0" hangingPunct="1">
        <a:defRPr sz="1800" kern="1200">
          <a:solidFill>
            <a:schemeClr val="tx1"/>
          </a:solidFill>
          <a:latin typeface="+mn-lt"/>
          <a:ea typeface="+mn-ea"/>
          <a:cs typeface="+mn-cs"/>
        </a:defRPr>
      </a:lvl5pPr>
      <a:lvl6pPr marL="2285900" algn="l" defTabSz="457180" rtl="0" eaLnBrk="1" latinLnBrk="0" hangingPunct="1">
        <a:defRPr sz="1800" kern="1200">
          <a:solidFill>
            <a:schemeClr val="tx1"/>
          </a:solidFill>
          <a:latin typeface="+mn-lt"/>
          <a:ea typeface="+mn-ea"/>
          <a:cs typeface="+mn-cs"/>
        </a:defRPr>
      </a:lvl6pPr>
      <a:lvl7pPr marL="2743080" algn="l" defTabSz="457180" rtl="0" eaLnBrk="1" latinLnBrk="0" hangingPunct="1">
        <a:defRPr sz="1800" kern="1200">
          <a:solidFill>
            <a:schemeClr val="tx1"/>
          </a:solidFill>
          <a:latin typeface="+mn-lt"/>
          <a:ea typeface="+mn-ea"/>
          <a:cs typeface="+mn-cs"/>
        </a:defRPr>
      </a:lvl7pPr>
      <a:lvl8pPr marL="3200260" algn="l" defTabSz="457180" rtl="0" eaLnBrk="1" latinLnBrk="0" hangingPunct="1">
        <a:defRPr sz="1800" kern="1200">
          <a:solidFill>
            <a:schemeClr val="tx1"/>
          </a:solidFill>
          <a:latin typeface="+mn-lt"/>
          <a:ea typeface="+mn-ea"/>
          <a:cs typeface="+mn-cs"/>
        </a:defRPr>
      </a:lvl8pPr>
      <a:lvl9pPr marL="3657440" algn="l" defTabSz="457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ki/Administrador_de_base_de_dato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en.wikipedia.org/wiki/Database_administrato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Modelo_de_base_de_dato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en.wikipedia.org/wiki/Database_mode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www.sqlite.org/famous.html" TargetMode="Externa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s.py4e.com/lectures3/Pythonlearn-15-Database-Handout.tx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litebrowser.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s.wikipedia.org/wiki/S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n.wikipedia.org/wiki/SQ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s.wikipedia.org/wiki/Modelo_relaciona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en.wikipedia.org/wiki/Relational_mode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Base_de_datos_relaciona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en.wikipedia.org/wiki/Relational_databas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s.wikipedia.org/wiki/Normalizaci%C3%B3n_de_bases_de_dato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en.wikipedia.org/wiki/Database_normalizatio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5.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hyperlink" Target="https://es.wikipedia.org/wiki/Sentencia_JOIN_en_SQ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en.wikipedia.org/wiki/Join_(SQL)"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en.wikipedia.org/wiki/Many-to-many_(data_mode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en.wikipedia.org/wiki/Join_(SQL)"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en.wikipedia.org/wiki/Join_(SQL)" TargetMode="External"/><Relationship Id="rId4" Type="http://schemas.openxmlformats.org/officeDocument/2006/relationships/image" Target="../media/image64.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SQL"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9.png"/></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open.umic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081" y="707231"/>
            <a:ext cx="7836693" cy="1893093"/>
          </a:xfrm>
          <a:prstGeom prst="rect">
            <a:avLst/>
          </a:prstGeom>
          <a:noFill/>
          <a:ln w="9525" cap="flat" cmpd="sng">
            <a:solidFill>
              <a:srgbClr val="FFFF00">
                <a:alpha val="0"/>
              </a:srgbClr>
            </a:solidFill>
            <a:prstDash val="solid"/>
            <a:round/>
            <a:headEnd type="none" w="med" len="med"/>
            <a:tailEnd type="none" w="med" len="med"/>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Bases de Datos Relacionales y SQLite</a:t>
            </a:r>
          </a:p>
        </p:txBody>
      </p:sp>
      <p:sp>
        <p:nvSpPr>
          <p:cNvPr id="207" name="Shape 207"/>
          <p:cNvSpPr txBox="1">
            <a:spLocks noGrp="1"/>
          </p:cNvSpPr>
          <p:nvPr>
            <p:ph idx="1"/>
          </p:nvPr>
        </p:nvSpPr>
        <p:spPr>
          <a:xfrm>
            <a:off x="457200" y="2750344"/>
            <a:ext cx="8229600" cy="939170"/>
          </a:xfrm>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none" strike="noStrike" cap="none" dirty="0">
                <a:solidFill>
                  <a:schemeClr val="lt1"/>
                </a:solidFill>
                <a:latin typeface="Arial" charset="0"/>
                <a:ea typeface="Arial" charset="0"/>
                <a:cs typeface="Arial" charset="0"/>
                <a:sym typeface="Cabin"/>
              </a:rPr>
              <a:t>Charles Severance</a:t>
            </a:r>
          </a:p>
          <a:p>
            <a:pPr marL="190500" marR="0" lvl="0" indent="-190500" algn="ctr" rtl="0">
              <a:lnSpc>
                <a:spcPct val="100000"/>
              </a:lnSpc>
              <a:spcBef>
                <a:spcPts val="0"/>
              </a:spcBef>
              <a:spcAft>
                <a:spcPts val="0"/>
              </a:spcAft>
              <a:buClr>
                <a:srgbClr val="000000"/>
              </a:buClr>
              <a:buSzPct val="25000"/>
              <a:buFont typeface="Arial"/>
              <a:buNone/>
            </a:pPr>
            <a:endParaRPr sz="800" b="0" i="0" u="none" strike="noStrike" cap="none" dirty="0">
              <a:solidFill>
                <a:srgbClr val="000000"/>
              </a:solidFill>
              <a:latin typeface="Arial"/>
              <a:ea typeface="Arial"/>
              <a:cs typeface="Arial"/>
              <a:sym typeface="Arial"/>
            </a:endParaRPr>
          </a:p>
        </p:txBody>
      </p:sp>
      <p:sp>
        <p:nvSpPr>
          <p:cNvPr id="12"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a:t>
            </a:r>
            <a:r>
              <a:rPr lang="en-US" sz="1800" dirty="0">
                <a:solidFill>
                  <a:srgbClr val="FFFF00"/>
                </a:solidFill>
                <a:latin typeface="Arial Regular" charset="0"/>
                <a:ea typeface="Arial Regular" charset="0"/>
                <a:cs typeface="Arial Regular" charset="0"/>
                <a:sym typeface="Cabin"/>
              </a:rPr>
              <a:t>p</a:t>
            </a:r>
            <a:r>
              <a:rPr lang="en-US" sz="1800" u="none" strike="noStrike" cap="none" dirty="0">
                <a:solidFill>
                  <a:srgbClr val="FFFF00"/>
                </a:solidFill>
                <a:latin typeface="Arial Regular" charset="0"/>
                <a:ea typeface="Arial Regular" charset="0"/>
                <a:cs typeface="Arial Regular" charset="0"/>
                <a:sym typeface="Cabin"/>
              </a:rPr>
              <a:t>ara </a:t>
            </a:r>
            <a:r>
              <a:rPr lang="en-US" sz="1800" u="none" strike="noStrike" cap="none" dirty="0" err="1">
                <a:solidFill>
                  <a:srgbClr val="FFFF00"/>
                </a:solidFill>
                <a:latin typeface="Arial Regular" charset="0"/>
                <a:ea typeface="Arial Regular" charset="0"/>
                <a:cs typeface="Arial Regular" charset="0"/>
                <a:sym typeface="Cabin"/>
              </a:rPr>
              <a:t>Todos</a:t>
            </a:r>
            <a:endParaRPr lang="en-US" sz="1800" u="none" strike="noStrike" cap="none" dirty="0">
              <a:solidFill>
                <a:srgbClr val="FFFF00"/>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Regular" charset="0"/>
                <a:ea typeface="Arial Regular" charset="0"/>
                <a:cs typeface="Arial Regular" charset="0"/>
                <a:sym typeface="Cabin"/>
              </a:rPr>
              <a:t>es.py4e.com</a:t>
            </a:r>
          </a:p>
        </p:txBody>
      </p:sp>
      <p:pic>
        <p:nvPicPr>
          <p:cNvPr id="13" name="Shape 207"/>
          <p:cNvPicPr preferRelativeResize="0"/>
          <p:nvPr/>
        </p:nvPicPr>
        <p:blipFill rotWithShape="1">
          <a:blip r:embed="rId3">
            <a:alphaModFix/>
          </a:blip>
          <a:srcRect/>
          <a:stretch/>
        </p:blipFill>
        <p:spPr>
          <a:xfrm>
            <a:off x="7699909" y="4091044"/>
            <a:ext cx="1166184" cy="395938"/>
          </a:xfrm>
          <a:prstGeom prst="rect">
            <a:avLst/>
          </a:prstGeom>
          <a:noFill/>
          <a:ln>
            <a:noFill/>
          </a:ln>
        </p:spPr>
      </p:pic>
      <p:pic>
        <p:nvPicPr>
          <p:cNvPr id="14" name="Shape 208"/>
          <p:cNvPicPr preferRelativeResize="0"/>
          <p:nvPr/>
        </p:nvPicPr>
        <p:blipFill rotWithShape="1">
          <a:blip r:embed="rId4">
            <a:alphaModFix/>
          </a:blip>
          <a:srcRect/>
          <a:stretch/>
        </p:blipFill>
        <p:spPr>
          <a:xfrm>
            <a:off x="233081" y="3689514"/>
            <a:ext cx="797460" cy="79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txBox="1"/>
          <p:nvPr/>
        </p:nvSpPr>
        <p:spPr>
          <a:xfrm>
            <a:off x="6684920" y="952017"/>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Archivo de Base de Datos</a:t>
            </a:r>
          </a:p>
        </p:txBody>
      </p:sp>
      <p:sp>
        <p:nvSpPr>
          <p:cNvPr id="287" name="Shape 287"/>
          <p:cNvSpPr txBox="1"/>
          <p:nvPr/>
        </p:nvSpPr>
        <p:spPr>
          <a:xfrm>
            <a:off x="3580193" y="95201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Programas de</a:t>
            </a:r>
          </a:p>
          <a:p>
            <a:pPr marL="0" marR="0" lvl="0" indent="0" algn="ctr" rtl="0">
              <a:lnSpc>
                <a:spcPct val="100000"/>
              </a:lnSpc>
              <a:spcBef>
                <a:spcPts val="0"/>
              </a:spcBef>
              <a:spcAft>
                <a:spcPts val="0"/>
              </a:spcAft>
              <a:buClr>
                <a:schemeClr val="lt1"/>
              </a:buClr>
              <a:buSzPct val="25000"/>
              <a:buFont typeface="Cabin"/>
              <a:buNone/>
            </a:pPr>
            <a:r>
              <a:rPr lang="en" sz="2500" dirty="0">
                <a:solidFill>
                  <a:schemeClr val="lt1"/>
                </a:solidFill>
                <a:latin typeface="Arial" charset="0"/>
                <a:ea typeface="Arial" charset="0"/>
                <a:cs typeface="Arial" charset="0"/>
                <a:sym typeface="Cabin"/>
              </a:rPr>
              <a:t>Python</a:t>
            </a:r>
            <a:endParaRPr lang="en" sz="2500" u="none" strike="noStrike" cap="none" dirty="0">
              <a:solidFill>
                <a:schemeClr val="lt1"/>
              </a:solidFill>
              <a:latin typeface="Arial" charset="0"/>
              <a:ea typeface="Arial" charset="0"/>
              <a:cs typeface="Arial" charset="0"/>
              <a:sym typeface="Cabin"/>
            </a:endParaRPr>
          </a:p>
        </p:txBody>
      </p:sp>
      <p:sp>
        <p:nvSpPr>
          <p:cNvPr id="288" name="Shape 288"/>
          <p:cNvSpPr txBox="1"/>
          <p:nvPr/>
        </p:nvSpPr>
        <p:spPr>
          <a:xfrm>
            <a:off x="4015973" y="3324847"/>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Tu</a:t>
            </a:r>
          </a:p>
        </p:txBody>
      </p:sp>
      <p:sp>
        <p:nvSpPr>
          <p:cNvPr id="289" name="Shape 289"/>
          <p:cNvSpPr txBox="1"/>
          <p:nvPr/>
        </p:nvSpPr>
        <p:spPr>
          <a:xfrm>
            <a:off x="6684920" y="286764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SQLite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Browser</a:t>
            </a:r>
          </a:p>
        </p:txBody>
      </p:sp>
      <p:sp>
        <p:nvSpPr>
          <p:cNvPr id="290" name="Shape 290"/>
          <p:cNvSpPr/>
          <p:nvPr/>
        </p:nvSpPr>
        <p:spPr>
          <a:xfrm>
            <a:off x="5773268" y="1116323"/>
            <a:ext cx="854515"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91" name="Shape 291"/>
          <p:cNvSpPr/>
          <p:nvPr/>
        </p:nvSpPr>
        <p:spPr>
          <a:xfrm rot="5400000">
            <a:off x="7474303" y="1948514"/>
            <a:ext cx="621450"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92" name="Shape 292"/>
          <p:cNvSpPr txBox="1"/>
          <p:nvPr/>
        </p:nvSpPr>
        <p:spPr>
          <a:xfrm>
            <a:off x="7519845" y="2333361"/>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93" name="Shape 293"/>
          <p:cNvCxnSpPr/>
          <p:nvPr/>
        </p:nvCxnSpPr>
        <p:spPr>
          <a:xfrm rot="10800000">
            <a:off x="4626764" y="2202173"/>
            <a:ext cx="0" cy="1122673"/>
          </a:xfrm>
          <a:prstGeom prst="straightConnector1">
            <a:avLst/>
          </a:prstGeom>
          <a:noFill/>
          <a:ln w="63500" cap="rnd" cmpd="sng">
            <a:solidFill>
              <a:schemeClr val="lt1"/>
            </a:solidFill>
            <a:prstDash val="solid"/>
            <a:miter/>
            <a:headEnd type="stealth" w="med" len="med"/>
            <a:tailEnd type="stealth" w="med" len="med"/>
          </a:ln>
        </p:spPr>
      </p:cxnSp>
      <p:cxnSp>
        <p:nvCxnSpPr>
          <p:cNvPr id="294" name="Shape 294"/>
          <p:cNvCxnSpPr/>
          <p:nvPr/>
        </p:nvCxnSpPr>
        <p:spPr>
          <a:xfrm rot="10800000">
            <a:off x="5237554" y="3582022"/>
            <a:ext cx="1384857" cy="0"/>
          </a:xfrm>
          <a:prstGeom prst="straightConnector1">
            <a:avLst/>
          </a:prstGeom>
          <a:noFill/>
          <a:ln w="63500" cap="rnd" cmpd="sng">
            <a:solidFill>
              <a:schemeClr val="lt1"/>
            </a:solidFill>
            <a:prstDash val="solid"/>
            <a:miter/>
            <a:headEnd type="stealth" w="med" len="med"/>
            <a:tailEnd type="stealth" w="med" len="med"/>
          </a:ln>
        </p:spPr>
      </p:cxnSp>
      <p:sp>
        <p:nvSpPr>
          <p:cNvPr id="295" name="Shape 295"/>
          <p:cNvSpPr/>
          <p:nvPr/>
        </p:nvSpPr>
        <p:spPr>
          <a:xfrm>
            <a:off x="1571625" y="472518"/>
            <a:ext cx="1135325" cy="1067485"/>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dirty="0">
                <a:solidFill>
                  <a:schemeClr val="dk2"/>
                </a:solidFill>
                <a:latin typeface="Arial"/>
                <a:ea typeface="Arial"/>
                <a:cs typeface="Arial"/>
                <a:sym typeface="Arial"/>
              </a:rPr>
              <a:t>Archivos de Entrada</a:t>
            </a:r>
          </a:p>
        </p:txBody>
      </p:sp>
      <p:sp>
        <p:nvSpPr>
          <p:cNvPr id="296" name="Shape 296"/>
          <p:cNvSpPr/>
          <p:nvPr/>
        </p:nvSpPr>
        <p:spPr>
          <a:xfrm>
            <a:off x="2575065" y="2477485"/>
            <a:ext cx="1131084" cy="1063497"/>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dirty="0">
                <a:solidFill>
                  <a:schemeClr val="dk2"/>
                </a:solidFill>
                <a:latin typeface="Arial"/>
                <a:ea typeface="Arial"/>
                <a:cs typeface="Arial"/>
                <a:sym typeface="Arial"/>
              </a:rPr>
              <a:t>Archivos de Salida</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dirty="0">
                <a:solidFill>
                  <a:schemeClr val="dk2"/>
                </a:solidFill>
                <a:latin typeface="Arial"/>
                <a:ea typeface="Arial"/>
                <a:cs typeface="Arial"/>
                <a:sym typeface="Arial"/>
              </a:rPr>
              <a:t>Files</a:t>
            </a:r>
          </a:p>
        </p:txBody>
      </p:sp>
      <p:sp>
        <p:nvSpPr>
          <p:cNvPr id="297" name="Shape 297"/>
          <p:cNvSpPr txBox="1"/>
          <p:nvPr/>
        </p:nvSpPr>
        <p:spPr>
          <a:xfrm>
            <a:off x="683688" y="2060099"/>
            <a:ext cx="1221600" cy="650100"/>
          </a:xfrm>
          <a:prstGeom prst="rect">
            <a:avLst/>
          </a:prstGeom>
          <a:noFill/>
          <a:ln w="101600" cap="rnd" cmpd="sng">
            <a:solidFill>
              <a:schemeClr val="accent1"/>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R</a:t>
            </a:r>
          </a:p>
        </p:txBody>
      </p:sp>
      <p:sp>
        <p:nvSpPr>
          <p:cNvPr id="298" name="Shape 298"/>
          <p:cNvSpPr txBox="1"/>
          <p:nvPr/>
        </p:nvSpPr>
        <p:spPr>
          <a:xfrm>
            <a:off x="683688" y="2890114"/>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Excel</a:t>
            </a:r>
          </a:p>
        </p:txBody>
      </p:sp>
      <p:sp>
        <p:nvSpPr>
          <p:cNvPr id="299" name="Shape 299"/>
          <p:cNvSpPr txBox="1"/>
          <p:nvPr/>
        </p:nvSpPr>
        <p:spPr>
          <a:xfrm>
            <a:off x="683688" y="3702359"/>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D3.js</a:t>
            </a:r>
          </a:p>
        </p:txBody>
      </p:sp>
      <p:cxnSp>
        <p:nvCxnSpPr>
          <p:cNvPr id="300" name="Shape 300"/>
          <p:cNvCxnSpPr>
            <a:cxnSpLocks/>
            <a:stCxn id="287" idx="1"/>
            <a:endCxn id="296" idx="1"/>
          </p:cNvCxnSpPr>
          <p:nvPr/>
        </p:nvCxnSpPr>
        <p:spPr>
          <a:xfrm flipH="1">
            <a:off x="3140607" y="1569979"/>
            <a:ext cx="439586" cy="907506"/>
          </a:xfrm>
          <a:prstGeom prst="straightConnector1">
            <a:avLst/>
          </a:prstGeom>
          <a:noFill/>
          <a:ln w="63500" cap="rnd" cmpd="sng">
            <a:solidFill>
              <a:schemeClr val="lt1"/>
            </a:solidFill>
            <a:prstDash val="solid"/>
            <a:miter/>
            <a:headEnd type="none" w="med" len="med"/>
            <a:tailEnd type="stealth" w="lg" len="lg"/>
          </a:ln>
        </p:spPr>
      </p:cxnSp>
      <p:cxnSp>
        <p:nvCxnSpPr>
          <p:cNvPr id="301" name="Shape 301"/>
          <p:cNvCxnSpPr>
            <a:cxnSpLocks/>
            <a:stCxn id="295" idx="4"/>
            <a:endCxn id="287" idx="1"/>
          </p:cNvCxnSpPr>
          <p:nvPr/>
        </p:nvCxnSpPr>
        <p:spPr>
          <a:xfrm>
            <a:off x="2706950" y="1006261"/>
            <a:ext cx="873243" cy="563718"/>
          </a:xfrm>
          <a:prstGeom prst="straightConnector1">
            <a:avLst/>
          </a:prstGeom>
          <a:noFill/>
          <a:ln w="63500" cap="rnd" cmpd="sng">
            <a:solidFill>
              <a:schemeClr val="lt1"/>
            </a:solidFill>
            <a:prstDash val="solid"/>
            <a:miter/>
            <a:headEnd type="none" w="med" len="med"/>
            <a:tailEnd type="stealth" w="lg" len="lg"/>
          </a:ln>
        </p:spPr>
      </p:cxnSp>
      <p:cxnSp>
        <p:nvCxnSpPr>
          <p:cNvPr id="302" name="Shape 302"/>
          <p:cNvCxnSpPr>
            <a:cxnSpLocks/>
            <a:stCxn id="296" idx="2"/>
            <a:endCxn id="297" idx="3"/>
          </p:cNvCxnSpPr>
          <p:nvPr/>
        </p:nvCxnSpPr>
        <p:spPr>
          <a:xfrm flipH="1" flipV="1">
            <a:off x="1905288" y="2385149"/>
            <a:ext cx="669777" cy="624085"/>
          </a:xfrm>
          <a:prstGeom prst="straightConnector1">
            <a:avLst/>
          </a:prstGeom>
          <a:noFill/>
          <a:ln w="63500" cap="rnd" cmpd="sng">
            <a:solidFill>
              <a:schemeClr val="lt1"/>
            </a:solidFill>
            <a:prstDash val="solid"/>
            <a:miter/>
            <a:headEnd type="none" w="med" len="med"/>
            <a:tailEnd type="stealth" w="lg" len="lg"/>
          </a:ln>
        </p:spPr>
      </p:cxnSp>
      <p:cxnSp>
        <p:nvCxnSpPr>
          <p:cNvPr id="303" name="Shape 303"/>
          <p:cNvCxnSpPr>
            <a:cxnSpLocks/>
            <a:stCxn id="296" idx="2"/>
            <a:endCxn id="298" idx="3"/>
          </p:cNvCxnSpPr>
          <p:nvPr/>
        </p:nvCxnSpPr>
        <p:spPr>
          <a:xfrm flipH="1">
            <a:off x="1905288" y="3009234"/>
            <a:ext cx="669777" cy="205930"/>
          </a:xfrm>
          <a:prstGeom prst="straightConnector1">
            <a:avLst/>
          </a:prstGeom>
          <a:noFill/>
          <a:ln w="63500" cap="rnd" cmpd="sng">
            <a:solidFill>
              <a:schemeClr val="lt1"/>
            </a:solidFill>
            <a:prstDash val="solid"/>
            <a:miter/>
            <a:headEnd type="none" w="med" len="med"/>
            <a:tailEnd type="stealth" w="lg" len="lg"/>
          </a:ln>
        </p:spPr>
      </p:cxnSp>
      <p:cxnSp>
        <p:nvCxnSpPr>
          <p:cNvPr id="304" name="Shape 304"/>
          <p:cNvCxnSpPr>
            <a:cxnSpLocks/>
            <a:stCxn id="296" idx="2"/>
            <a:endCxn id="299" idx="3"/>
          </p:cNvCxnSpPr>
          <p:nvPr/>
        </p:nvCxnSpPr>
        <p:spPr>
          <a:xfrm flipH="1">
            <a:off x="1905288" y="3009234"/>
            <a:ext cx="669777" cy="1018175"/>
          </a:xfrm>
          <a:prstGeom prst="straightConnector1">
            <a:avLst/>
          </a:prstGeom>
          <a:noFill/>
          <a:ln w="63500" cap="rnd" cmpd="sng">
            <a:solidFill>
              <a:schemeClr val="lt1"/>
            </a:solidFill>
            <a:prstDash val="solid"/>
            <a:miter/>
            <a:headEnd type="none" w="med" len="med"/>
            <a:tailEnd type="stealth" w="lg" len="lg"/>
          </a:ln>
        </p:spPr>
      </p:cxnSp>
    </p:spTree>
    <p:extLst>
      <p:ext uri="{BB962C8B-B14F-4D97-AF65-F5344CB8AC3E}">
        <p14:creationId xmlns:p14="http://schemas.microsoft.com/office/powerpoint/2010/main" val="1593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4300" dirty="0" err="1">
                <a:solidFill>
                  <a:srgbClr val="FFD966"/>
                </a:solidFill>
                <a:latin typeface="Arial" charset="0"/>
                <a:ea typeface="Arial" charset="0"/>
                <a:cs typeface="Arial" charset="0"/>
                <a:sym typeface="Cabin"/>
              </a:rPr>
              <a:t>Aplicaciones</a:t>
            </a:r>
            <a:r>
              <a:rPr lang="en-US" sz="4300" dirty="0">
                <a:solidFill>
                  <a:srgbClr val="FFD966"/>
                </a:solidFill>
                <a:latin typeface="Arial" charset="0"/>
                <a:ea typeface="Arial" charset="0"/>
                <a:cs typeface="Arial" charset="0"/>
                <a:sym typeface="Cabin"/>
              </a:rPr>
              <a:t> Web y Base de </a:t>
            </a:r>
            <a:r>
              <a:rPr lang="en-US" sz="4300" dirty="0" err="1">
                <a:solidFill>
                  <a:srgbClr val="FFD966"/>
                </a:solidFill>
                <a:latin typeface="Arial" charset="0"/>
                <a:ea typeface="Arial" charset="0"/>
                <a:cs typeface="Arial" charset="0"/>
                <a:sym typeface="Cabin"/>
              </a:rPr>
              <a:t>Datos</a:t>
            </a:r>
            <a:endParaRPr lang="en" sz="4300" u="none" strike="noStrike" cap="none" dirty="0">
              <a:solidFill>
                <a:srgbClr val="FFD966"/>
              </a:solidFill>
              <a:latin typeface="Arial" charset="0"/>
              <a:ea typeface="Arial" charset="0"/>
              <a:cs typeface="Arial" charset="0"/>
              <a:sym typeface="Cabin"/>
            </a:endParaRPr>
          </a:p>
        </p:txBody>
      </p:sp>
      <p:sp>
        <p:nvSpPr>
          <p:cNvPr id="256" name="Shape 256"/>
          <p:cNvSpPr txBox="1">
            <a:spLocks noGrp="1"/>
          </p:cNvSpPr>
          <p:nvPr>
            <p:ph idx="1"/>
          </p:nvPr>
        </p:nvSpPr>
        <p:spPr>
          <a:xfrm>
            <a:off x="650081" y="1689460"/>
            <a:ext cx="7836750"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Desarrollador de Aplicaciones (Developer)</a:t>
            </a:r>
            <a:r>
              <a:rPr lang="en" sz="2000" u="none" strike="noStrike" cap="none" dirty="0">
                <a:solidFill>
                  <a:schemeClr val="lt1"/>
                </a:solidFill>
                <a:latin typeface="Arial" charset="0"/>
                <a:ea typeface="Arial" charset="0"/>
                <a:cs typeface="Arial" charset="0"/>
                <a:sym typeface="Cabin"/>
              </a:rPr>
              <a:t> - Construye la l</a:t>
            </a:r>
            <a:r>
              <a:rPr lang="es-US" sz="2000" u="none" strike="noStrike" cap="none" dirty="0" err="1">
                <a:solidFill>
                  <a:schemeClr val="lt1"/>
                </a:solidFill>
                <a:latin typeface="Arial" charset="0"/>
                <a:ea typeface="Arial" charset="0"/>
                <a:cs typeface="Arial" charset="0"/>
                <a:sym typeface="Cabin"/>
              </a:rPr>
              <a:t>ó</a:t>
            </a:r>
            <a:r>
              <a:rPr lang="en" sz="2000" u="none" strike="noStrike" cap="none" dirty="0">
                <a:solidFill>
                  <a:schemeClr val="lt1"/>
                </a:solidFill>
                <a:latin typeface="Arial" charset="0"/>
                <a:ea typeface="Arial" charset="0"/>
                <a:cs typeface="Arial" charset="0"/>
                <a:sym typeface="Cabin"/>
              </a:rPr>
              <a:t>gica, la vista y el manejo de la aplicación - monitorea la aplicación por problemas</a:t>
            </a:r>
          </a:p>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Administrador de la Base de Datos (DBA) </a:t>
            </a:r>
            <a:r>
              <a:rPr lang="en" sz="2000" dirty="0">
                <a:solidFill>
                  <a:schemeClr val="lt1"/>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Monitorea y ajusta la base de datos conforme el programa corre en producción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Normalmente ambas personas participan en el dise</a:t>
            </a:r>
            <a:r>
              <a:rPr lang="es-US" sz="2000" u="none" strike="noStrike" cap="none" dirty="0" err="1">
                <a:solidFill>
                  <a:schemeClr val="lt1"/>
                </a:solidFill>
                <a:latin typeface="Arial" charset="0"/>
                <a:ea typeface="Arial" charset="0"/>
                <a:cs typeface="Arial" charset="0"/>
                <a:sym typeface="Cabin"/>
              </a:rPr>
              <a:t>ño</a:t>
            </a:r>
            <a:r>
              <a:rPr lang="es-US" sz="2000" u="none" strike="noStrike" cap="none" dirty="0">
                <a:solidFill>
                  <a:schemeClr val="lt1"/>
                </a:solidFill>
                <a:latin typeface="Arial" charset="0"/>
                <a:ea typeface="Arial" charset="0"/>
                <a:cs typeface="Arial" charset="0"/>
                <a:sym typeface="Cabin"/>
              </a:rPr>
              <a:t> </a:t>
            </a:r>
            <a:r>
              <a:rPr lang="en-US" sz="2000" u="none" strike="noStrike" cap="none" dirty="0">
                <a:solidFill>
                  <a:schemeClr val="lt1"/>
                </a:solidFill>
                <a:latin typeface="Arial" charset="0"/>
                <a:ea typeface="Arial" charset="0"/>
                <a:cs typeface="Arial" charset="0"/>
                <a:sym typeface="Cabin"/>
              </a:rPr>
              <a:t>del “</a:t>
            </a:r>
            <a:r>
              <a:rPr lang="es-US" sz="2000" dirty="0">
                <a:solidFill>
                  <a:schemeClr val="lt1"/>
                </a:solidFill>
                <a:latin typeface="Arial" charset="0"/>
                <a:ea typeface="Arial" charset="0"/>
                <a:cs typeface="Arial" charset="0"/>
                <a:sym typeface="Cabin"/>
              </a:rPr>
              <a:t>M</a:t>
            </a:r>
            <a:r>
              <a:rPr lang="es-US" sz="2000" u="none" strike="noStrike" cap="none" dirty="0">
                <a:solidFill>
                  <a:schemeClr val="lt1"/>
                </a:solidFill>
                <a:latin typeface="Arial" charset="0"/>
                <a:ea typeface="Arial" charset="0"/>
                <a:cs typeface="Arial" charset="0"/>
                <a:sym typeface="Cabin"/>
              </a:rPr>
              <a:t>odelo</a:t>
            </a:r>
            <a:r>
              <a:rPr lang="en-US" sz="2000" u="none" strike="noStrike" cap="none" dirty="0">
                <a:solidFill>
                  <a:schemeClr val="lt1"/>
                </a:solidFill>
                <a:latin typeface="Arial" charset="0"/>
                <a:ea typeface="Arial" charset="0"/>
                <a:cs typeface="Arial" charset="0"/>
                <a:sym typeface="Cabin"/>
              </a:rPr>
              <a:t> de </a:t>
            </a:r>
            <a:r>
              <a:rPr lang="en-US" sz="2000" u="none" strike="noStrike" cap="none" dirty="0" err="1">
                <a:solidFill>
                  <a:schemeClr val="lt1"/>
                </a:solidFill>
                <a:latin typeface="Arial" charset="0"/>
                <a:ea typeface="Arial" charset="0"/>
                <a:cs typeface="Arial" charset="0"/>
                <a:sym typeface="Cabin"/>
              </a:rPr>
              <a:t>datos</a:t>
            </a:r>
            <a:r>
              <a:rPr lang="en-US" sz="2000" u="none" strike="noStrike" cap="none" dirty="0">
                <a:solidFill>
                  <a:schemeClr val="lt1"/>
                </a:solidFill>
                <a:latin typeface="Arial" charset="0"/>
                <a:ea typeface="Arial" charset="0"/>
                <a:cs typeface="Arial" charset="0"/>
                <a:sym typeface="Cabin"/>
              </a:rPr>
              <a:t>”</a:t>
            </a:r>
            <a:endParaRPr lang="en"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p:nvPr/>
        </p:nvSpPr>
        <p:spPr>
          <a:xfrm>
            <a:off x="6508456" y="894100"/>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Servidor de la Base de Datos</a:t>
            </a:r>
          </a:p>
        </p:txBody>
      </p:sp>
      <p:sp>
        <p:nvSpPr>
          <p:cNvPr id="263" name="Shape 263"/>
          <p:cNvSpPr txBox="1"/>
          <p:nvPr/>
        </p:nvSpPr>
        <p:spPr>
          <a:xfrm>
            <a:off x="2443662" y="894100"/>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Software de la Aplicaci</a:t>
            </a:r>
            <a:r>
              <a:rPr lang="es-419" sz="2500" dirty="0" err="1">
                <a:solidFill>
                  <a:schemeClr val="lt1"/>
                </a:solidFill>
                <a:latin typeface="Arial" charset="0"/>
                <a:ea typeface="Arial" charset="0"/>
                <a:cs typeface="Arial" charset="0"/>
                <a:sym typeface="Cabin"/>
              </a:rPr>
              <a:t>ón</a:t>
            </a:r>
            <a:endParaRPr lang="en" sz="25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Software</a:t>
            </a:r>
          </a:p>
        </p:txBody>
      </p:sp>
      <p:sp>
        <p:nvSpPr>
          <p:cNvPr id="264" name="Shape 264"/>
          <p:cNvSpPr txBox="1"/>
          <p:nvPr/>
        </p:nvSpPr>
        <p:spPr>
          <a:xfrm>
            <a:off x="364332" y="1058406"/>
            <a:ext cx="1272030" cy="907199"/>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Usuario final</a:t>
            </a:r>
          </a:p>
        </p:txBody>
      </p:sp>
      <p:sp>
        <p:nvSpPr>
          <p:cNvPr id="265" name="Shape 265"/>
          <p:cNvSpPr txBox="1"/>
          <p:nvPr/>
        </p:nvSpPr>
        <p:spPr>
          <a:xfrm>
            <a:off x="2353471" y="2787194"/>
            <a:ext cx="1961797"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Desarrollador</a:t>
            </a:r>
          </a:p>
        </p:txBody>
      </p:sp>
      <p:sp>
        <p:nvSpPr>
          <p:cNvPr id="266" name="Shape 266"/>
          <p:cNvSpPr txBox="1"/>
          <p:nvPr/>
        </p:nvSpPr>
        <p:spPr>
          <a:xfrm>
            <a:off x="4536781" y="3508713"/>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DBA</a:t>
            </a:r>
          </a:p>
        </p:txBody>
      </p:sp>
      <p:sp>
        <p:nvSpPr>
          <p:cNvPr id="267" name="Shape 267"/>
          <p:cNvSpPr txBox="1"/>
          <p:nvPr/>
        </p:nvSpPr>
        <p:spPr>
          <a:xfrm>
            <a:off x="6508456" y="3051513"/>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Herramientas de la base de datos</a:t>
            </a:r>
          </a:p>
        </p:txBody>
      </p:sp>
      <p:sp>
        <p:nvSpPr>
          <p:cNvPr id="268" name="Shape 268"/>
          <p:cNvSpPr/>
          <p:nvPr/>
        </p:nvSpPr>
        <p:spPr>
          <a:xfrm>
            <a:off x="4688389" y="1058406"/>
            <a:ext cx="1762931"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69" name="Shape 269"/>
          <p:cNvSpPr/>
          <p:nvPr/>
        </p:nvSpPr>
        <p:spPr>
          <a:xfrm rot="5400000">
            <a:off x="7158508" y="2029928"/>
            <a:ext cx="900111"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70" name="Shape 270"/>
          <p:cNvSpPr txBox="1"/>
          <p:nvPr/>
        </p:nvSpPr>
        <p:spPr>
          <a:xfrm>
            <a:off x="7343381" y="2415719"/>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71" name="Shape 271"/>
          <p:cNvCxnSpPr/>
          <p:nvPr/>
        </p:nvCxnSpPr>
        <p:spPr>
          <a:xfrm rot="10800000">
            <a:off x="3516117" y="2170968"/>
            <a:ext cx="0" cy="531393"/>
          </a:xfrm>
          <a:prstGeom prst="straightConnector1">
            <a:avLst/>
          </a:prstGeom>
          <a:noFill/>
          <a:ln w="63500" cap="rnd" cmpd="sng">
            <a:solidFill>
              <a:schemeClr val="lt1"/>
            </a:solidFill>
            <a:prstDash val="solid"/>
            <a:miter/>
            <a:headEnd type="stealth" w="med" len="med"/>
            <a:tailEnd type="stealth" w="med" len="med"/>
          </a:ln>
        </p:spPr>
      </p:cxnSp>
      <p:cxnSp>
        <p:nvCxnSpPr>
          <p:cNvPr id="272" name="Shape 272"/>
          <p:cNvCxnSpPr/>
          <p:nvPr/>
        </p:nvCxnSpPr>
        <p:spPr>
          <a:xfrm rot="10800000">
            <a:off x="1722178" y="1527215"/>
            <a:ext cx="631293" cy="0"/>
          </a:xfrm>
          <a:prstGeom prst="straightConnector1">
            <a:avLst/>
          </a:prstGeom>
          <a:noFill/>
          <a:ln w="63500" cap="rnd" cmpd="sng">
            <a:solidFill>
              <a:schemeClr val="lt1"/>
            </a:solidFill>
            <a:prstDash val="solid"/>
            <a:miter/>
            <a:headEnd type="stealth" w="med" len="med"/>
            <a:tailEnd type="stealth" w="med" len="med"/>
          </a:ln>
        </p:spPr>
      </p:cxnSp>
      <p:cxnSp>
        <p:nvCxnSpPr>
          <p:cNvPr id="273" name="Shape 273"/>
          <p:cNvCxnSpPr/>
          <p:nvPr/>
        </p:nvCxnSpPr>
        <p:spPr>
          <a:xfrm rot="10800000">
            <a:off x="5815498" y="3765888"/>
            <a:ext cx="630450" cy="0"/>
          </a:xfrm>
          <a:prstGeom prst="straightConnector1">
            <a:avLst/>
          </a:prstGeom>
          <a:noFill/>
          <a:ln w="63500" cap="rnd" cmpd="sng">
            <a:solidFill>
              <a:schemeClr val="lt1"/>
            </a:solidFill>
            <a:prstDash val="solid"/>
            <a:miter/>
            <a:headEnd type="stealth" w="med" len="med"/>
            <a:tailEnd type="stealth" w="med" len="med"/>
          </a:ln>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Administrador de la Base de Datos (DBA)</a:t>
            </a:r>
          </a:p>
        </p:txBody>
      </p:sp>
      <p:sp>
        <p:nvSpPr>
          <p:cNvPr id="279" name="Shape 279"/>
          <p:cNvSpPr txBox="1"/>
          <p:nvPr/>
        </p:nvSpPr>
        <p:spPr>
          <a:xfrm>
            <a:off x="1028700" y="4339855"/>
            <a:ext cx="7201518"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https://es.wikipedia.org/wiki/Administrador_de_base_de_datos</a:t>
            </a:r>
            <a:endParaRPr lang="en" sz="2000" u="sng" strike="noStrike" cap="none" dirty="0">
              <a:solidFill>
                <a:srgbClr val="FFFF00"/>
              </a:solidFill>
              <a:latin typeface="Arial" charset="0"/>
              <a:ea typeface="Arial" charset="0"/>
              <a:cs typeface="Arial" charset="0"/>
              <a:sym typeface="Cabin"/>
              <a:hlinkClick r:id="rId4"/>
            </a:endParaRPr>
          </a:p>
        </p:txBody>
      </p:sp>
      <p:sp>
        <p:nvSpPr>
          <p:cNvPr id="280" name="Shape 280"/>
          <p:cNvSpPr txBox="1"/>
          <p:nvPr/>
        </p:nvSpPr>
        <p:spPr>
          <a:xfrm>
            <a:off x="851456" y="1400175"/>
            <a:ext cx="7378762" cy="27646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dirty="0">
                <a:solidFill>
                  <a:srgbClr val="00FF00"/>
                </a:solidFill>
                <a:latin typeface="Arial" charset="0"/>
                <a:ea typeface="Arial" charset="0"/>
                <a:cs typeface="Arial" charset="0"/>
                <a:sym typeface="Cabin"/>
              </a:rPr>
              <a:t>El administrador de la base de datos (</a:t>
            </a:r>
            <a:r>
              <a:rPr lang="en" sz="2000" u="none" strike="noStrike" cap="none" dirty="0">
                <a:solidFill>
                  <a:srgbClr val="00FF00"/>
                </a:solidFill>
                <a:latin typeface="Arial" charset="0"/>
                <a:ea typeface="Arial" charset="0"/>
                <a:cs typeface="Arial" charset="0"/>
                <a:sym typeface="Cabin"/>
              </a:rPr>
              <a:t>DBA, por sus siglas en ingles) es una persona respons</a:t>
            </a:r>
            <a:r>
              <a:rPr lang="en-US" sz="2000" u="none" strike="noStrike" cap="none" dirty="0" err="1">
                <a:solidFill>
                  <a:srgbClr val="00FF00"/>
                </a:solidFill>
                <a:latin typeface="Arial" charset="0"/>
                <a:ea typeface="Arial" charset="0"/>
                <a:cs typeface="Arial" charset="0"/>
                <a:sym typeface="Cabin"/>
              </a:rPr>
              <a:t>i</a:t>
            </a:r>
            <a:r>
              <a:rPr lang="en" sz="2000" u="none" strike="noStrike" cap="none" dirty="0">
                <a:solidFill>
                  <a:srgbClr val="00FF00"/>
                </a:solidFill>
                <a:latin typeface="Arial" charset="0"/>
                <a:ea typeface="Arial" charset="0"/>
                <a:cs typeface="Arial" charset="0"/>
                <a:sym typeface="Cabin"/>
              </a:rPr>
              <a:t>ble por el diseño, implementaci</a:t>
            </a:r>
            <a:r>
              <a:rPr lang="es-US" sz="2000" u="none" strike="noStrike" cap="none" dirty="0" err="1">
                <a:solidFill>
                  <a:srgbClr val="00FF00"/>
                </a:solidFill>
                <a:latin typeface="Arial" charset="0"/>
                <a:ea typeface="Arial" charset="0"/>
                <a:cs typeface="Arial" charset="0"/>
                <a:sym typeface="Cabin"/>
              </a:rPr>
              <a:t>ón</a:t>
            </a:r>
            <a:r>
              <a:rPr lang="es-US" sz="2000" u="none" strike="noStrike" cap="none" dirty="0">
                <a:solidFill>
                  <a:srgbClr val="00FF00"/>
                </a:solidFill>
                <a:latin typeface="Arial" charset="0"/>
                <a:ea typeface="Arial" charset="0"/>
                <a:cs typeface="Arial" charset="0"/>
                <a:sym typeface="Cabin"/>
              </a:rPr>
              <a:t>, mantenimiento, y reparación de una base de datos en una organización. </a:t>
            </a:r>
            <a:r>
              <a:rPr lang="es-US" sz="2000" dirty="0">
                <a:solidFill>
                  <a:srgbClr val="00FF00"/>
                </a:solidFill>
                <a:latin typeface="Arial" charset="0"/>
                <a:ea typeface="Arial" charset="0"/>
                <a:cs typeface="Arial" charset="0"/>
                <a:sym typeface="Cabin"/>
              </a:rPr>
              <a:t>Su rol incluye el desarrollo y diseño </a:t>
            </a:r>
            <a:r>
              <a:rPr lang="en" sz="2000" u="none" strike="noStrike" cap="none" dirty="0">
                <a:solidFill>
                  <a:srgbClr val="00FF00"/>
                </a:solidFill>
                <a:latin typeface="Arial" charset="0"/>
                <a:ea typeface="Arial" charset="0"/>
                <a:cs typeface="Arial" charset="0"/>
                <a:sym typeface="Cabin"/>
              </a:rPr>
              <a:t>de estrategias de la base de datos, monitoreo y mejoramiento del rendimiento y capacidad de la base de datos, y planeación para futuros requerimientos de expansión. Tambien puede planear, coordinar, e implementar medidas de seguridad para proteger la base de datos.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Modelo de la Base de Datos</a:t>
            </a:r>
          </a:p>
        </p:txBody>
      </p:sp>
      <p:sp>
        <p:nvSpPr>
          <p:cNvPr id="310" name="Shape 310"/>
          <p:cNvSpPr txBox="1"/>
          <p:nvPr/>
        </p:nvSpPr>
        <p:spPr>
          <a:xfrm>
            <a:off x="1378744" y="4336091"/>
            <a:ext cx="6470394"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https://es.wikipedia.org/wiki/Modelo_de_base_de_datos</a:t>
            </a:r>
            <a:endParaRPr lang="en" sz="2000" u="sng" strike="noStrike" cap="none" dirty="0">
              <a:solidFill>
                <a:srgbClr val="FFFF00"/>
              </a:solidFill>
              <a:latin typeface="Arial" charset="0"/>
              <a:ea typeface="Arial" charset="0"/>
              <a:cs typeface="Arial" charset="0"/>
              <a:sym typeface="Cabin"/>
              <a:hlinkClick r:id="rId4"/>
            </a:endParaRPr>
          </a:p>
        </p:txBody>
      </p:sp>
      <p:sp>
        <p:nvSpPr>
          <p:cNvPr id="311" name="Shape 311"/>
          <p:cNvSpPr txBox="1"/>
          <p:nvPr/>
        </p:nvSpPr>
        <p:spPr>
          <a:xfrm>
            <a:off x="1284089" y="1489471"/>
            <a:ext cx="6565049" cy="25574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100" u="none" strike="noStrike" cap="none" dirty="0">
                <a:solidFill>
                  <a:schemeClr val="lt1"/>
                </a:solidFill>
                <a:latin typeface="Arial" charset="0"/>
                <a:ea typeface="Arial" charset="0"/>
                <a:cs typeface="Arial" charset="0"/>
                <a:sym typeface="Cabin"/>
              </a:rPr>
              <a:t>Un </a:t>
            </a:r>
            <a:r>
              <a:rPr lang="en" sz="2100" dirty="0">
                <a:solidFill>
                  <a:srgbClr val="00FF00"/>
                </a:solidFill>
                <a:latin typeface="Arial" charset="0"/>
                <a:ea typeface="Arial" charset="0"/>
                <a:cs typeface="Arial" charset="0"/>
                <a:sym typeface="Cabin"/>
              </a:rPr>
              <a:t>modelo de base de datos</a:t>
            </a:r>
            <a:r>
              <a:rPr lang="en" sz="2100" u="none" strike="noStrike" cap="none" dirty="0">
                <a:solidFill>
                  <a:schemeClr val="lt1"/>
                </a:solidFill>
                <a:latin typeface="Arial" charset="0"/>
                <a:ea typeface="Arial" charset="0"/>
                <a:cs typeface="Arial" charset="0"/>
                <a:sym typeface="Cabin"/>
              </a:rPr>
              <a:t> o </a:t>
            </a:r>
            <a:r>
              <a:rPr lang="en" sz="2100" dirty="0">
                <a:solidFill>
                  <a:srgbClr val="00FF00"/>
                </a:solidFill>
                <a:latin typeface="Arial" charset="0"/>
                <a:ea typeface="Arial" charset="0"/>
                <a:cs typeface="Arial" charset="0"/>
                <a:sym typeface="Cabin"/>
              </a:rPr>
              <a:t>esquema de base de datos </a:t>
            </a:r>
            <a:r>
              <a:rPr lang="en" sz="2100" dirty="0">
                <a:solidFill>
                  <a:schemeClr val="lt1"/>
                </a:solidFill>
                <a:latin typeface="Arial" charset="0"/>
                <a:ea typeface="Arial" charset="0"/>
                <a:cs typeface="Arial" charset="0"/>
                <a:sym typeface="Cabin"/>
              </a:rPr>
              <a:t>es la </a:t>
            </a:r>
            <a:r>
              <a:rPr lang="en" sz="2100" dirty="0">
                <a:solidFill>
                  <a:srgbClr val="FF00FF"/>
                </a:solidFill>
                <a:latin typeface="Arial" charset="0"/>
                <a:ea typeface="Arial" charset="0"/>
                <a:cs typeface="Arial" charset="0"/>
                <a:sym typeface="Cabin"/>
              </a:rPr>
              <a:t>es</a:t>
            </a:r>
            <a:r>
              <a:rPr lang="en" sz="2100" u="none" strike="noStrike" cap="none" dirty="0">
                <a:solidFill>
                  <a:srgbClr val="FF00FF"/>
                </a:solidFill>
                <a:latin typeface="Arial" charset="0"/>
                <a:ea typeface="Arial" charset="0"/>
                <a:cs typeface="Arial" charset="0"/>
                <a:sym typeface="Cabin"/>
              </a:rPr>
              <a:t>tructura o formato de una base de datos</a:t>
            </a:r>
            <a:r>
              <a:rPr lang="en" sz="2100" u="none" strike="noStrike" cap="none" dirty="0">
                <a:solidFill>
                  <a:schemeClr val="lt1"/>
                </a:solidFill>
                <a:latin typeface="Arial" charset="0"/>
                <a:ea typeface="Arial" charset="0"/>
                <a:cs typeface="Arial" charset="0"/>
                <a:sym typeface="Cabin"/>
              </a:rPr>
              <a:t>, descrito en un lenguaje formal soportado por el sistema de manejo de la base de datos. En otras palabras, un "modelo de base de datos" es la aplicación de un modelo de datos usado en conjunto con un sistema de manejo de base de datos.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Sistemas Comunes de Manejo de bases de datos</a:t>
            </a:r>
          </a:p>
        </p:txBody>
      </p:sp>
      <p:sp>
        <p:nvSpPr>
          <p:cNvPr id="317" name="Shape 317"/>
          <p:cNvSpPr txBox="1">
            <a:spLocks noGrp="1"/>
          </p:cNvSpPr>
          <p:nvPr>
            <p:ph idx="1"/>
          </p:nvPr>
        </p:nvSpPr>
        <p:spPr>
          <a:xfrm>
            <a:off x="374208" y="1464468"/>
            <a:ext cx="8504727" cy="2980287"/>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Los tres Sistemas de manejo de bases de datos más grandes</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Oracle</a:t>
            </a:r>
            <a:r>
              <a:rPr lang="en" sz="2000" u="none" strike="noStrike" cap="none" dirty="0">
                <a:solidFill>
                  <a:schemeClr val="lt1"/>
                </a:solidFill>
                <a:latin typeface="Arial" charset="0"/>
                <a:ea typeface="Arial" charset="0"/>
                <a:cs typeface="Arial" charset="0"/>
                <a:sym typeface="Cabin"/>
              </a:rPr>
              <a:t> - Grande, comercial, nivel empresarial, muy muy configurable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MySql</a:t>
            </a:r>
            <a:r>
              <a:rPr lang="en" sz="2000" u="none" strike="noStrike" cap="none" dirty="0">
                <a:solidFill>
                  <a:schemeClr val="lt1"/>
                </a:solidFill>
                <a:latin typeface="Arial" charset="0"/>
                <a:ea typeface="Arial" charset="0"/>
                <a:cs typeface="Arial" charset="0"/>
                <a:sym typeface="Cabin"/>
              </a:rPr>
              <a:t> - Más sencilla pero muy rápida y escalable - código abierto comercial</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SqlServer</a:t>
            </a:r>
            <a:r>
              <a:rPr lang="en" sz="2000" u="none" strike="noStrike" cap="none" dirty="0">
                <a:solidFill>
                  <a:schemeClr val="lt1"/>
                </a:solidFill>
                <a:latin typeface="Arial" charset="0"/>
                <a:ea typeface="Arial" charset="0"/>
                <a:cs typeface="Arial" charset="0"/>
                <a:sym typeface="Cabin"/>
              </a:rPr>
              <a:t> - Muy buena - de Microsoft (</a:t>
            </a:r>
            <a:r>
              <a:rPr lang="en" sz="2000" dirty="0">
                <a:solidFill>
                  <a:schemeClr val="lt1"/>
                </a:solidFill>
                <a:latin typeface="Arial" charset="0"/>
                <a:ea typeface="Arial" charset="0"/>
                <a:cs typeface="Arial" charset="0"/>
                <a:sym typeface="Cabin"/>
              </a:rPr>
              <a:t>incluyendo </a:t>
            </a:r>
            <a:r>
              <a:rPr lang="en" sz="2000" u="none" strike="noStrike" cap="none" dirty="0">
                <a:solidFill>
                  <a:schemeClr val="lt1"/>
                </a:solidFill>
                <a:latin typeface="Arial" charset="0"/>
                <a:ea typeface="Arial" charset="0"/>
                <a:cs typeface="Arial" charset="0"/>
                <a:sym typeface="Cabin"/>
              </a:rPr>
              <a:t>Access)</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Muchos otros proyectos más pequeños, libres y de código abierto</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HSQL, </a:t>
            </a:r>
            <a:r>
              <a:rPr lang="en" sz="2000" u="none" strike="noStrike" cap="none" dirty="0">
                <a:solidFill>
                  <a:srgbClr val="00FF00"/>
                </a:solidFill>
                <a:latin typeface="Arial" charset="0"/>
                <a:ea typeface="Arial" charset="0"/>
                <a:cs typeface="Arial" charset="0"/>
                <a:sym typeface="Cabin"/>
              </a:rPr>
              <a:t>SQLite</a:t>
            </a:r>
            <a:r>
              <a:rPr lang="en" sz="2000" u="none" strike="noStrike" cap="none" dirty="0">
                <a:solidFill>
                  <a:schemeClr val="lt1"/>
                </a:solidFill>
                <a:latin typeface="Arial" charset="0"/>
                <a:ea typeface="Arial" charset="0"/>
                <a:cs typeface="Arial" charset="0"/>
                <a:sym typeface="Cabin"/>
              </a:rPr>
              <a:t>, Postgres,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0" y="384236"/>
            <a:ext cx="9144000" cy="689722"/>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3600" u="none" strike="noStrike" cap="none" dirty="0">
                <a:solidFill>
                  <a:srgbClr val="FFD966"/>
                </a:solidFill>
                <a:latin typeface="Arial" charset="0"/>
                <a:ea typeface="Arial" charset="0"/>
                <a:cs typeface="Arial" charset="0"/>
                <a:sym typeface="Cabin"/>
              </a:rPr>
              <a:t>SQLite se encuentra en cientos de Programas...</a:t>
            </a:r>
          </a:p>
        </p:txBody>
      </p:sp>
      <p:sp>
        <p:nvSpPr>
          <p:cNvPr id="323" name="Shape 323"/>
          <p:cNvSpPr txBox="1"/>
          <p:nvPr/>
        </p:nvSpPr>
        <p:spPr>
          <a:xfrm>
            <a:off x="4950618" y="4575542"/>
            <a:ext cx="403233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http://www.sqlite.org/famous.html</a:t>
            </a:r>
          </a:p>
        </p:txBody>
      </p:sp>
      <p:pic>
        <p:nvPicPr>
          <p:cNvPr id="324" name="Shape 324"/>
          <p:cNvPicPr preferRelativeResize="0"/>
          <p:nvPr/>
        </p:nvPicPr>
        <p:blipFill rotWithShape="1">
          <a:blip r:embed="rId4">
            <a:alphaModFix/>
          </a:blip>
          <a:srcRect/>
          <a:stretch/>
        </p:blipFill>
        <p:spPr>
          <a:xfrm>
            <a:off x="7200900" y="2749433"/>
            <a:ext cx="1535906" cy="685799"/>
          </a:xfrm>
          <a:prstGeom prst="rect">
            <a:avLst/>
          </a:prstGeom>
          <a:noFill/>
          <a:ln>
            <a:noFill/>
          </a:ln>
        </p:spPr>
      </p:pic>
      <p:pic>
        <p:nvPicPr>
          <p:cNvPr id="325" name="Shape 325"/>
          <p:cNvPicPr preferRelativeResize="0"/>
          <p:nvPr/>
        </p:nvPicPr>
        <p:blipFill rotWithShape="1">
          <a:blip r:embed="rId5">
            <a:alphaModFix/>
          </a:blip>
          <a:srcRect/>
          <a:stretch/>
        </p:blipFill>
        <p:spPr>
          <a:xfrm>
            <a:off x="385762" y="4206758"/>
            <a:ext cx="1535906" cy="214312"/>
          </a:xfrm>
          <a:prstGeom prst="rect">
            <a:avLst/>
          </a:prstGeom>
          <a:noFill/>
          <a:ln>
            <a:noFill/>
          </a:ln>
        </p:spPr>
      </p:pic>
      <p:pic>
        <p:nvPicPr>
          <p:cNvPr id="326" name="Shape 326"/>
          <p:cNvPicPr preferRelativeResize="0"/>
          <p:nvPr/>
        </p:nvPicPr>
        <p:blipFill rotWithShape="1">
          <a:blip r:embed="rId6">
            <a:alphaModFix/>
          </a:blip>
          <a:srcRect/>
          <a:stretch/>
        </p:blipFill>
        <p:spPr>
          <a:xfrm>
            <a:off x="1878806" y="1427840"/>
            <a:ext cx="1535906" cy="457199"/>
          </a:xfrm>
          <a:prstGeom prst="rect">
            <a:avLst/>
          </a:prstGeom>
          <a:noFill/>
          <a:ln>
            <a:noFill/>
          </a:ln>
        </p:spPr>
      </p:pic>
      <p:pic>
        <p:nvPicPr>
          <p:cNvPr id="327" name="Shape 327"/>
          <p:cNvPicPr preferRelativeResize="0"/>
          <p:nvPr/>
        </p:nvPicPr>
        <p:blipFill rotWithShape="1">
          <a:blip r:embed="rId7">
            <a:alphaModFix/>
          </a:blip>
          <a:srcRect/>
          <a:stretch/>
        </p:blipFill>
        <p:spPr>
          <a:xfrm>
            <a:off x="4950618" y="3578108"/>
            <a:ext cx="1535906" cy="428625"/>
          </a:xfrm>
          <a:prstGeom prst="rect">
            <a:avLst/>
          </a:prstGeom>
          <a:noFill/>
          <a:ln>
            <a:noFill/>
          </a:ln>
        </p:spPr>
      </p:pic>
      <p:pic>
        <p:nvPicPr>
          <p:cNvPr id="328" name="Shape 328"/>
          <p:cNvPicPr preferRelativeResize="0"/>
          <p:nvPr/>
        </p:nvPicPr>
        <p:blipFill rotWithShape="1">
          <a:blip r:embed="rId8">
            <a:alphaModFix/>
          </a:blip>
          <a:srcRect/>
          <a:stretch/>
        </p:blipFill>
        <p:spPr>
          <a:xfrm>
            <a:off x="228600" y="2163646"/>
            <a:ext cx="1535906" cy="471486"/>
          </a:xfrm>
          <a:prstGeom prst="rect">
            <a:avLst/>
          </a:prstGeom>
          <a:noFill/>
          <a:ln>
            <a:noFill/>
          </a:ln>
        </p:spPr>
      </p:pic>
      <p:pic>
        <p:nvPicPr>
          <p:cNvPr id="329" name="Shape 329"/>
          <p:cNvPicPr preferRelativeResize="0"/>
          <p:nvPr/>
        </p:nvPicPr>
        <p:blipFill rotWithShape="1">
          <a:blip r:embed="rId9">
            <a:alphaModFix/>
          </a:blip>
          <a:srcRect/>
          <a:stretch/>
        </p:blipFill>
        <p:spPr>
          <a:xfrm>
            <a:off x="3128962" y="2077921"/>
            <a:ext cx="1535906" cy="642937"/>
          </a:xfrm>
          <a:prstGeom prst="rect">
            <a:avLst/>
          </a:prstGeom>
          <a:noFill/>
          <a:ln>
            <a:noFill/>
          </a:ln>
        </p:spPr>
      </p:pic>
      <p:pic>
        <p:nvPicPr>
          <p:cNvPr id="330" name="Shape 330"/>
          <p:cNvPicPr preferRelativeResize="0"/>
          <p:nvPr/>
        </p:nvPicPr>
        <p:blipFill rotWithShape="1">
          <a:blip r:embed="rId10">
            <a:alphaModFix/>
          </a:blip>
          <a:srcRect/>
          <a:stretch/>
        </p:blipFill>
        <p:spPr>
          <a:xfrm>
            <a:off x="707231" y="2806583"/>
            <a:ext cx="1535906" cy="285750"/>
          </a:xfrm>
          <a:prstGeom prst="rect">
            <a:avLst/>
          </a:prstGeom>
          <a:noFill/>
          <a:ln>
            <a:noFill/>
          </a:ln>
        </p:spPr>
      </p:pic>
      <p:pic>
        <p:nvPicPr>
          <p:cNvPr id="331" name="Shape 331"/>
          <p:cNvPicPr preferRelativeResize="0"/>
          <p:nvPr/>
        </p:nvPicPr>
        <p:blipFill rotWithShape="1">
          <a:blip r:embed="rId11">
            <a:alphaModFix/>
          </a:blip>
          <a:srcRect/>
          <a:stretch/>
        </p:blipFill>
        <p:spPr>
          <a:xfrm>
            <a:off x="4121943" y="1463558"/>
            <a:ext cx="1535906" cy="378618"/>
          </a:xfrm>
          <a:prstGeom prst="rect">
            <a:avLst/>
          </a:prstGeom>
          <a:noFill/>
          <a:ln>
            <a:noFill/>
          </a:ln>
        </p:spPr>
      </p:pic>
      <p:pic>
        <p:nvPicPr>
          <p:cNvPr id="332" name="Shape 332"/>
          <p:cNvPicPr preferRelativeResize="0"/>
          <p:nvPr/>
        </p:nvPicPr>
        <p:blipFill rotWithShape="1">
          <a:blip r:embed="rId12">
            <a:alphaModFix/>
          </a:blip>
          <a:srcRect/>
          <a:stretch/>
        </p:blipFill>
        <p:spPr>
          <a:xfrm>
            <a:off x="3021806" y="3085190"/>
            <a:ext cx="1535906" cy="635793"/>
          </a:xfrm>
          <a:prstGeom prst="rect">
            <a:avLst/>
          </a:prstGeom>
          <a:noFill/>
          <a:ln>
            <a:noFill/>
          </a:ln>
        </p:spPr>
      </p:pic>
      <p:pic>
        <p:nvPicPr>
          <p:cNvPr id="333" name="Shape 333"/>
          <p:cNvPicPr preferRelativeResize="0"/>
          <p:nvPr/>
        </p:nvPicPr>
        <p:blipFill rotWithShape="1">
          <a:blip r:embed="rId13">
            <a:alphaModFix/>
          </a:blip>
          <a:srcRect/>
          <a:stretch/>
        </p:blipFill>
        <p:spPr>
          <a:xfrm>
            <a:off x="1185862" y="3328077"/>
            <a:ext cx="1535906" cy="535780"/>
          </a:xfrm>
          <a:prstGeom prst="rect">
            <a:avLst/>
          </a:prstGeom>
          <a:noFill/>
          <a:ln>
            <a:noFill/>
          </a:ln>
        </p:spPr>
      </p:pic>
      <p:pic>
        <p:nvPicPr>
          <p:cNvPr id="334" name="Shape 334"/>
          <p:cNvPicPr preferRelativeResize="0"/>
          <p:nvPr/>
        </p:nvPicPr>
        <p:blipFill rotWithShape="1">
          <a:blip r:embed="rId14">
            <a:alphaModFix/>
          </a:blip>
          <a:srcRect/>
          <a:stretch/>
        </p:blipFill>
        <p:spPr>
          <a:xfrm>
            <a:off x="5179218" y="2563696"/>
            <a:ext cx="1535906" cy="542924"/>
          </a:xfrm>
          <a:prstGeom prst="rect">
            <a:avLst/>
          </a:prstGeom>
          <a:noFill/>
          <a:ln>
            <a:noFill/>
          </a:ln>
        </p:spPr>
      </p:pic>
      <p:pic>
        <p:nvPicPr>
          <p:cNvPr id="335" name="Shape 335"/>
          <p:cNvPicPr preferRelativeResize="0"/>
          <p:nvPr/>
        </p:nvPicPr>
        <p:blipFill rotWithShape="1">
          <a:blip r:embed="rId15">
            <a:alphaModFix/>
          </a:blip>
          <a:srcRect/>
          <a:stretch/>
        </p:blipFill>
        <p:spPr>
          <a:xfrm>
            <a:off x="6743322" y="3720983"/>
            <a:ext cx="1535906" cy="392906"/>
          </a:xfrm>
          <a:prstGeom prst="rect">
            <a:avLst/>
          </a:prstGeom>
          <a:noFill/>
          <a:ln>
            <a:noFill/>
          </a:ln>
        </p:spPr>
      </p:pic>
      <p:pic>
        <p:nvPicPr>
          <p:cNvPr id="336" name="Shape 336"/>
          <p:cNvPicPr preferRelativeResize="0"/>
          <p:nvPr/>
        </p:nvPicPr>
        <p:blipFill rotWithShape="1">
          <a:blip r:embed="rId16">
            <a:alphaModFix/>
          </a:blip>
          <a:srcRect/>
          <a:stretch/>
        </p:blipFill>
        <p:spPr>
          <a:xfrm>
            <a:off x="6529387" y="1520708"/>
            <a:ext cx="1535906" cy="714375"/>
          </a:xfrm>
          <a:prstGeom prst="rect">
            <a:avLst/>
          </a:prstGeom>
          <a:noFill/>
          <a:ln>
            <a:noFill/>
          </a:ln>
        </p:spPr>
      </p:pic>
      <p:pic>
        <p:nvPicPr>
          <p:cNvPr id="337" name="Shape 337"/>
          <p:cNvPicPr preferRelativeResize="0"/>
          <p:nvPr/>
        </p:nvPicPr>
        <p:blipFill rotWithShape="1">
          <a:blip r:embed="rId17">
            <a:alphaModFix/>
          </a:blip>
          <a:srcRect/>
          <a:stretch/>
        </p:blipFill>
        <p:spPr>
          <a:xfrm>
            <a:off x="3021806" y="4106746"/>
            <a:ext cx="1535906" cy="4071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SQLite Browser</a:t>
            </a:r>
          </a:p>
        </p:txBody>
      </p:sp>
      <p:sp>
        <p:nvSpPr>
          <p:cNvPr id="343" name="Shape 343"/>
          <p:cNvSpPr txBox="1">
            <a:spLocks noGrp="1"/>
          </p:cNvSpPr>
          <p:nvPr>
            <p:ph idx="1"/>
          </p:nvPr>
        </p:nvSpPr>
        <p:spPr>
          <a:xfrm>
            <a:off x="650081" y="1825524"/>
            <a:ext cx="7836750" cy="2846543"/>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es una base de datos muy popular - es gratis y es rápida y pequeña</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Browser </a:t>
            </a:r>
            <a:r>
              <a:rPr lang="en" sz="2000" dirty="0">
                <a:solidFill>
                  <a:schemeClr val="lt1"/>
                </a:solidFill>
                <a:latin typeface="Arial" charset="0"/>
                <a:ea typeface="Arial" charset="0"/>
                <a:cs typeface="Arial" charset="0"/>
                <a:sym typeface="Cabin"/>
              </a:rPr>
              <a:t>nos permite manipular directamente archivos </a:t>
            </a:r>
            <a:r>
              <a:rPr lang="en" sz="2000" u="none" strike="noStrike" cap="none" dirty="0">
                <a:solidFill>
                  <a:schemeClr val="lt1"/>
                </a:solidFill>
                <a:latin typeface="Arial" charset="0"/>
                <a:ea typeface="Arial" charset="0"/>
                <a:cs typeface="Arial" charset="0"/>
                <a:sym typeface="Cabin"/>
              </a:rPr>
              <a:t>SQLite</a:t>
            </a:r>
          </a:p>
          <a:p>
            <a:pPr marL="584200" lvl="2" indent="-254000">
              <a:spcBef>
                <a:spcPts val="600"/>
              </a:spcBef>
            </a:pPr>
            <a:r>
              <a:rPr lang="en" sz="2000" u="sng" strike="noStrike" cap="none" dirty="0">
                <a:solidFill>
                  <a:srgbClr val="FFFF00"/>
                </a:solidFill>
                <a:latin typeface="Arial" charset="0"/>
                <a:ea typeface="Arial" charset="0"/>
                <a:cs typeface="Arial" charset="0"/>
                <a:sym typeface="Cabin"/>
              </a:rPr>
              <a:t>http://</a:t>
            </a:r>
            <a:r>
              <a:rPr lang="en" sz="2000" u="sng" strike="noStrike" cap="none" dirty="0" err="1">
                <a:solidFill>
                  <a:srgbClr val="FFFF00"/>
                </a:solidFill>
                <a:latin typeface="Arial" charset="0"/>
                <a:ea typeface="Arial" charset="0"/>
                <a:cs typeface="Arial" charset="0"/>
                <a:sym typeface="Cabin"/>
              </a:rPr>
              <a:t>sqlitebrowser.org</a:t>
            </a:r>
            <a:r>
              <a:rPr lang="en" sz="2000" u="sng" strike="noStrike" cap="none" dirty="0">
                <a:solidFill>
                  <a:srgbClr val="FFFF00"/>
                </a:solidFill>
                <a:latin typeface="Arial" charset="0"/>
                <a:ea typeface="Arial" charset="0"/>
                <a:cs typeface="Arial" charset="0"/>
                <a:sym typeface="Cabin"/>
              </a:rPr>
              <a:t>/</a:t>
            </a:r>
          </a:p>
          <a:p>
            <a:pPr marL="254000" marR="0" lvl="0" indent="-254000" algn="l" rtl="0">
              <a:lnSpc>
                <a:spcPct val="100000"/>
              </a:lnSpc>
              <a:spcBef>
                <a:spcPts val="600"/>
              </a:spcBef>
              <a:spcAft>
                <a:spcPts val="600"/>
              </a:spcAft>
              <a:buClr>
                <a:schemeClr val="lt1"/>
              </a:buClr>
              <a:buSzPct val="100000"/>
              <a:buFont typeface="Cabin"/>
              <a:buChar char="•"/>
            </a:pPr>
            <a:r>
              <a:rPr lang="en" sz="2000" u="sng" strike="noStrike" cap="none" dirty="0">
                <a:solidFill>
                  <a:schemeClr val="lt1"/>
                </a:solidFill>
                <a:latin typeface="Arial" charset="0"/>
                <a:ea typeface="Arial" charset="0"/>
                <a:cs typeface="Arial" charset="0"/>
                <a:sym typeface="Cabin"/>
              </a:rPr>
              <a:t>S</a:t>
            </a:r>
            <a:r>
              <a:rPr lang="en" sz="2000" u="none" strike="noStrike" cap="none" dirty="0">
                <a:solidFill>
                  <a:schemeClr val="lt1"/>
                </a:solidFill>
                <a:latin typeface="Arial" charset="0"/>
                <a:ea typeface="Arial" charset="0"/>
                <a:cs typeface="Arial" charset="0"/>
                <a:sym typeface="Cabin"/>
              </a:rPr>
              <a:t>QLite está embebido en Python y en un número de otros lenguajes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descr="Untitled.png"/>
          <p:cNvPicPr preferRelativeResize="0"/>
          <p:nvPr/>
        </p:nvPicPr>
        <p:blipFill rotWithShape="1">
          <a:blip r:embed="rId3">
            <a:alphaModFix/>
          </a:blip>
          <a:srcRect/>
          <a:stretch/>
        </p:blipFill>
        <p:spPr>
          <a:xfrm>
            <a:off x="1197420" y="432393"/>
            <a:ext cx="6541453" cy="4287186"/>
          </a:xfrm>
          <a:prstGeom prst="rect">
            <a:avLst/>
          </a:prstGeom>
          <a:noFill/>
          <a:ln>
            <a:noFill/>
          </a:ln>
        </p:spPr>
      </p:pic>
      <p:sp>
        <p:nvSpPr>
          <p:cNvPr id="349" name="Shape 349"/>
          <p:cNvSpPr txBox="1"/>
          <p:nvPr/>
        </p:nvSpPr>
        <p:spPr>
          <a:xfrm>
            <a:off x="1197420" y="3136760"/>
            <a:ext cx="2907569" cy="349986"/>
          </a:xfrm>
          <a:prstGeom prst="rect">
            <a:avLst/>
          </a:prstGeom>
          <a:noFill/>
          <a:ln>
            <a:noFill/>
          </a:ln>
        </p:spPr>
        <p:txBody>
          <a:bodyPr lIns="0" tIns="0" rIns="0" bIns="0" anchor="ctr" anchorCtr="0">
            <a:noAutofit/>
          </a:bodyPr>
          <a:lstStyle/>
          <a:p>
            <a:pPr marL="419100" marR="0" lvl="1" indent="-254000" algn="ctr" rtl="0">
              <a:lnSpc>
                <a:spcPct val="100000"/>
              </a:lnSpc>
              <a:spcBef>
                <a:spcPts val="0"/>
              </a:spcBef>
              <a:spcAft>
                <a:spcPts val="600"/>
              </a:spcAft>
              <a:buClr>
                <a:srgbClr val="FFFF00"/>
              </a:buClr>
              <a:buSzPct val="25000"/>
              <a:buFont typeface="Cabin"/>
              <a:buNone/>
            </a:pPr>
            <a:r>
              <a:rPr lang="en" sz="2000" u="sng" strike="noStrike" cap="none" dirty="0">
                <a:solidFill>
                  <a:srgbClr val="FF40FF"/>
                </a:solidFill>
                <a:latin typeface="Arial" charset="0"/>
                <a:ea typeface="Arial" charset="0"/>
                <a:cs typeface="Arial" charset="0"/>
                <a:sym typeface="Cabin"/>
              </a:rPr>
              <a:t>http://</a:t>
            </a:r>
            <a:r>
              <a:rPr lang="en" sz="2000" u="sng" strike="noStrike" cap="none" dirty="0" err="1">
                <a:solidFill>
                  <a:srgbClr val="FF40FF"/>
                </a:solidFill>
                <a:latin typeface="Arial" charset="0"/>
                <a:ea typeface="Arial" charset="0"/>
                <a:cs typeface="Arial" charset="0"/>
                <a:sym typeface="Cabin"/>
              </a:rPr>
              <a:t>sqlitebrowser.org</a:t>
            </a:r>
            <a:r>
              <a:rPr lang="en" sz="2000" u="sng" strike="noStrike" cap="none" dirty="0">
                <a:solidFill>
                  <a:srgbClr val="FF40FF"/>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D966"/>
                </a:solidFill>
              </a:rPr>
              <a:t>Vamos</a:t>
            </a:r>
            <a:r>
              <a:rPr lang="en-US" dirty="0">
                <a:solidFill>
                  <a:srgbClr val="FFD966"/>
                </a:solidFill>
              </a:rPr>
              <a:t> a </a:t>
            </a:r>
            <a:r>
              <a:rPr lang="en-US" dirty="0" err="1">
                <a:solidFill>
                  <a:srgbClr val="FFD966"/>
                </a:solidFill>
              </a:rPr>
              <a:t>crear</a:t>
            </a:r>
            <a:r>
              <a:rPr lang="en-US" dirty="0">
                <a:solidFill>
                  <a:srgbClr val="FFD966"/>
                </a:solidFill>
              </a:rPr>
              <a:t> una base de </a:t>
            </a:r>
            <a:r>
              <a:rPr lang="en-US" dirty="0" err="1">
                <a:solidFill>
                  <a:srgbClr val="FFD966"/>
                </a:solidFill>
              </a:rPr>
              <a:t>datos</a:t>
            </a:r>
            <a:endParaRPr lang="en-US" dirty="0">
              <a:solidFill>
                <a:srgbClr val="FFD966"/>
              </a:solidFill>
            </a:endParaRPr>
          </a:p>
        </p:txBody>
      </p:sp>
      <p:sp>
        <p:nvSpPr>
          <p:cNvPr id="3" name="Text Placeholder 2"/>
          <p:cNvSpPr>
            <a:spLocks noGrp="1"/>
          </p:cNvSpPr>
          <p:nvPr>
            <p:ph idx="1"/>
          </p:nvPr>
        </p:nvSpPr>
        <p:spPr>
          <a:xfrm>
            <a:off x="650081" y="2820572"/>
            <a:ext cx="7836693" cy="661182"/>
          </a:xfrm>
        </p:spPr>
        <p:txBody>
          <a:bodyPr/>
          <a:lstStyle/>
          <a:p>
            <a:r>
              <a:rPr lang="en-US" sz="1800" dirty="0">
                <a:solidFill>
                  <a:schemeClr val="bg1"/>
                </a:solidFill>
                <a:hlinkClick r:id="rId2"/>
              </a:rPr>
              <a:t>https://</a:t>
            </a:r>
            <a:r>
              <a:rPr lang="en-US" sz="1800" dirty="0">
                <a:hlinkClick r:id="rId2"/>
              </a:rPr>
              <a:t>es</a:t>
            </a:r>
            <a:r>
              <a:rPr lang="en-US" sz="1800" dirty="0">
                <a:solidFill>
                  <a:schemeClr val="bg1"/>
                </a:solidFill>
                <a:hlinkClick r:id="rId2"/>
              </a:rPr>
              <a:t>.py4e.com/lectures3/Pythonlearn-15-Database-Handout.txt</a:t>
            </a:r>
            <a:r>
              <a:rPr lang="en-US" sz="1800" dirty="0">
                <a:solidFill>
                  <a:schemeClr val="bg1"/>
                </a:solidFill>
              </a:rPr>
              <a:t> </a:t>
            </a:r>
          </a:p>
        </p:txBody>
      </p:sp>
    </p:spTree>
    <p:extLst>
      <p:ext uri="{BB962C8B-B14F-4D97-AF65-F5344CB8AC3E}">
        <p14:creationId xmlns:p14="http://schemas.microsoft.com/office/powerpoint/2010/main" val="19320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438150"/>
            <a:ext cx="7837488" cy="990600"/>
          </a:xfrm>
          <a:prstGeom prst="rect">
            <a:avLst/>
          </a:prstGeom>
        </p:spPr>
        <p:txBody>
          <a:bodyPr/>
          <a:lstStyle/>
          <a:p>
            <a:pPr lvl="0"/>
            <a:r>
              <a:rPr lang="en" dirty="0">
                <a:sym typeface="Cabin"/>
              </a:rPr>
              <a:t>SQLite Browser</a:t>
            </a:r>
          </a:p>
        </p:txBody>
      </p:sp>
      <p:sp>
        <p:nvSpPr>
          <p:cNvPr id="215" name="Shape 215"/>
          <p:cNvSpPr txBox="1"/>
          <p:nvPr/>
        </p:nvSpPr>
        <p:spPr>
          <a:xfrm>
            <a:off x="881324" y="4127875"/>
            <a:ext cx="7407951"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http://sqlitebrowser.org/</a:t>
            </a:r>
          </a:p>
        </p:txBody>
      </p:sp>
      <p:pic>
        <p:nvPicPr>
          <p:cNvPr id="216" name="Shape 216" descr="Untitled.png"/>
          <p:cNvPicPr preferRelativeResize="0"/>
          <p:nvPr/>
        </p:nvPicPr>
        <p:blipFill rotWithShape="1">
          <a:blip r:embed="rId4">
            <a:alphaModFix/>
          </a:blip>
          <a:srcRect/>
          <a:stretch/>
        </p:blipFill>
        <p:spPr>
          <a:xfrm>
            <a:off x="574929" y="517276"/>
            <a:ext cx="5850319" cy="3473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0" y="718368"/>
            <a:ext cx="9144000" cy="689722"/>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Comienzo sencillo - Una sola tabla</a:t>
            </a:r>
          </a:p>
        </p:txBody>
      </p:sp>
      <p:pic>
        <p:nvPicPr>
          <p:cNvPr id="356" name="Shape 356" descr="Untitled.png"/>
          <p:cNvPicPr preferRelativeResize="0"/>
          <p:nvPr/>
        </p:nvPicPr>
        <p:blipFill rotWithShape="1">
          <a:blip r:embed="rId3">
            <a:alphaModFix/>
          </a:blip>
          <a:srcRect/>
          <a:stretch/>
        </p:blipFill>
        <p:spPr>
          <a:xfrm>
            <a:off x="439347" y="1428692"/>
            <a:ext cx="4942780" cy="3239435"/>
          </a:xfrm>
          <a:prstGeom prst="rect">
            <a:avLst/>
          </a:prstGeom>
          <a:noFill/>
          <a:ln>
            <a:noFill/>
          </a:ln>
        </p:spPr>
      </p:pic>
      <p:sp>
        <p:nvSpPr>
          <p:cNvPr id="357" name="Shape 357"/>
          <p:cNvSpPr txBox="1"/>
          <p:nvPr/>
        </p:nvSpPr>
        <p:spPr>
          <a:xfrm>
            <a:off x="6146718" y="2067095"/>
            <a:ext cx="2637692" cy="1263807"/>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8000"/>
              </a:buClr>
              <a:buSzPct val="25000"/>
              <a:buFont typeface="Courier New"/>
              <a:buNone/>
            </a:pPr>
            <a:r>
              <a:rPr lang="en" sz="1600" b="1" i="0" u="none" strike="noStrike" cap="none" dirty="0">
                <a:solidFill>
                  <a:srgbClr val="FF8000"/>
                </a:solidFill>
                <a:latin typeface="Courier New"/>
                <a:ea typeface="Courier New"/>
                <a:cs typeface="Courier New"/>
                <a:sym typeface="Courier New"/>
              </a:rPr>
              <a:t>CREATE TABLE </a:t>
            </a:r>
            <a:r>
              <a:rPr lang="en" sz="1600" b="1" i="0" u="none" strike="noStrike" cap="none" dirty="0">
                <a:solidFill>
                  <a:srgbClr val="FFFF00"/>
                </a:solidFill>
                <a:latin typeface="Courier New"/>
                <a:ea typeface="Courier New"/>
                <a:cs typeface="Courier New"/>
                <a:sym typeface="Courier New"/>
              </a:rPr>
              <a:t>Users</a:t>
            </a:r>
            <a:r>
              <a:rPr lang="en"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  name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 </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  email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descr="Untitled.png"/>
          <p:cNvPicPr preferRelativeResize="0"/>
          <p:nvPr/>
        </p:nvPicPr>
        <p:blipFill rotWithShape="1">
          <a:blip r:embed="rId3">
            <a:alphaModFix/>
          </a:blip>
          <a:srcRect/>
          <a:stretch/>
        </p:blipFill>
        <p:spPr>
          <a:xfrm>
            <a:off x="1108289" y="280737"/>
            <a:ext cx="6976932" cy="4572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descr="Untitled.png"/>
          <p:cNvPicPr preferRelativeResize="0"/>
          <p:nvPr/>
        </p:nvPicPr>
        <p:blipFill rotWithShape="1">
          <a:blip r:embed="rId3">
            <a:alphaModFix/>
          </a:blip>
          <a:srcRect/>
          <a:stretch/>
        </p:blipFill>
        <p:spPr>
          <a:xfrm>
            <a:off x="898358" y="224589"/>
            <a:ext cx="7275095" cy="4682549"/>
          </a:xfrm>
          <a:prstGeom prst="rect">
            <a:avLst/>
          </a:prstGeom>
          <a:noFill/>
          <a:ln>
            <a:noFill/>
          </a:ln>
        </p:spPr>
      </p:pic>
      <p:sp>
        <p:nvSpPr>
          <p:cNvPr id="368" name="Shape 368"/>
          <p:cNvSpPr txBox="1"/>
          <p:nvPr/>
        </p:nvSpPr>
        <p:spPr>
          <a:xfrm>
            <a:off x="5040652" y="3098193"/>
            <a:ext cx="27039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Our table with four rows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p>
        </p:txBody>
      </p:sp>
      <p:sp>
        <p:nvSpPr>
          <p:cNvPr id="6" name="Shape 249"/>
          <p:cNvSpPr txBox="1">
            <a:spLocks noGrp="1"/>
          </p:cNvSpPr>
          <p:nvPr>
            <p:ph idx="1"/>
          </p:nvPr>
        </p:nvSpPr>
        <p:spPr>
          <a:xfrm>
            <a:off x="650081" y="1464468"/>
            <a:ext cx="7836750" cy="287823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dirty="0">
                <a:solidFill>
                  <a:srgbClr val="FFFF00"/>
                </a:solidFill>
                <a:latin typeface="Arial" charset="0"/>
                <a:ea typeface="Arial" charset="0"/>
                <a:cs typeface="Arial" charset="0"/>
                <a:sym typeface="Cabin"/>
              </a:rPr>
              <a:t>Lenguaje de consultas estructurado (SQL, por sus siglas en inglés) </a:t>
            </a:r>
            <a:r>
              <a:rPr lang="en" sz="2000" dirty="0">
                <a:solidFill>
                  <a:schemeClr val="lt1"/>
                </a:solidFill>
                <a:latin typeface="Arial" charset="0"/>
                <a:ea typeface="Arial" charset="0"/>
                <a:cs typeface="Arial" charset="0"/>
                <a:sym typeface="Cabin"/>
              </a:rPr>
              <a:t>es el lenguaje que usamos para mandar comandos a la base de datos</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Crear datos</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conocido</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como</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Recuperar datos</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Actualizar</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datos</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Borrar datos </a:t>
            </a:r>
          </a:p>
        </p:txBody>
      </p:sp>
      <p:sp>
        <p:nvSpPr>
          <p:cNvPr id="375" name="Shape 375"/>
          <p:cNvSpPr txBox="1"/>
          <p:nvPr/>
        </p:nvSpPr>
        <p:spPr>
          <a:xfrm>
            <a:off x="4997547" y="4506216"/>
            <a:ext cx="3813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https://es.wikipedia.org/wiki/SQL</a:t>
            </a:r>
            <a:endParaRPr lang="en" sz="20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Insert</a:t>
            </a:r>
          </a:p>
        </p:txBody>
      </p:sp>
      <p:sp>
        <p:nvSpPr>
          <p:cNvPr id="381" name="Shape 381"/>
          <p:cNvSpPr txBox="1">
            <a:spLocks noGrp="1"/>
          </p:cNvSpPr>
          <p:nvPr>
            <p:ph idx="1"/>
          </p:nvPr>
        </p:nvSpPr>
        <p:spPr>
          <a:xfrm>
            <a:off x="650081" y="1464469"/>
            <a:ext cx="7836750" cy="791924"/>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La sentencia Insert inserta una fila en una tabla</a:t>
            </a:r>
          </a:p>
        </p:txBody>
      </p:sp>
      <p:sp>
        <p:nvSpPr>
          <p:cNvPr id="382" name="Shape 382"/>
          <p:cNvSpPr txBox="1"/>
          <p:nvPr/>
        </p:nvSpPr>
        <p:spPr>
          <a:xfrm>
            <a:off x="212526" y="3496865"/>
            <a:ext cx="8849418"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INSERT INTO </a:t>
            </a:r>
            <a:r>
              <a:rPr lang="en" sz="2000" u="none" strike="noStrike" cap="none" dirty="0">
                <a:solidFill>
                  <a:srgbClr val="FFFF00"/>
                </a:solidFill>
                <a:latin typeface="Arial" charset="0"/>
                <a:ea typeface="Arial" charset="0"/>
                <a:cs typeface="Arial" charset="0"/>
                <a:sym typeface="Cabin"/>
              </a:rPr>
              <a:t>Users</a:t>
            </a:r>
            <a:r>
              <a:rPr lang="en" sz="2000" u="none" strike="noStrike" cap="none" dirty="0">
                <a:solidFill>
                  <a:srgbClr val="00FF00"/>
                </a:solidFill>
                <a:latin typeface="Arial" charset="0"/>
                <a:ea typeface="Arial" charset="0"/>
                <a:cs typeface="Arial" charset="0"/>
                <a:sym typeface="Cabin"/>
              </a:rPr>
              <a:t> (name, email) </a:t>
            </a:r>
            <a:r>
              <a:rPr lang="en" sz="2000" u="none" strike="noStrike" cap="none" dirty="0">
                <a:solidFill>
                  <a:srgbClr val="FF7F00"/>
                </a:solidFill>
                <a:latin typeface="Arial" charset="0"/>
                <a:ea typeface="Arial" charset="0"/>
                <a:cs typeface="Arial" charset="0"/>
                <a:sym typeface="Cabin"/>
              </a:rPr>
              <a:t>VALUES</a:t>
            </a:r>
            <a:r>
              <a:rPr lang="en" sz="2000" u="none" strike="noStrike" cap="none" dirty="0">
                <a:solidFill>
                  <a:srgbClr val="00FF00"/>
                </a:solidFill>
                <a:latin typeface="Arial" charset="0"/>
                <a:ea typeface="Arial" charset="0"/>
                <a:cs typeface="Arial" charset="0"/>
                <a:sym typeface="Cabin"/>
              </a:rPr>
              <a:t> ('Kristin', '</a:t>
            </a:r>
            <a:r>
              <a:rPr lang="en" sz="2000" u="none" strike="noStrike" cap="none" dirty="0" err="1">
                <a:solidFill>
                  <a:srgbClr val="00FF00"/>
                </a:solidFill>
                <a:latin typeface="Arial" charset="0"/>
                <a:ea typeface="Arial" charset="0"/>
                <a:cs typeface="Arial" charset="0"/>
                <a:sym typeface="Cabin"/>
              </a:rPr>
              <a:t>kf@umich.edu</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Untitled.png"/>
          <p:cNvPicPr preferRelativeResize="0"/>
          <p:nvPr/>
        </p:nvPicPr>
        <p:blipFill rotWithShape="1">
          <a:blip r:embed="rId3">
            <a:alphaModFix/>
          </a:blip>
          <a:srcRect/>
          <a:stretch/>
        </p:blipFill>
        <p:spPr>
          <a:xfrm>
            <a:off x="1239252" y="301535"/>
            <a:ext cx="6821906" cy="4470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Untitled.png"/>
          <p:cNvPicPr preferRelativeResize="0"/>
          <p:nvPr/>
        </p:nvPicPr>
        <p:blipFill rotWithShape="1">
          <a:blip r:embed="rId3">
            <a:alphaModFix/>
          </a:blip>
          <a:srcRect/>
          <a:stretch/>
        </p:blipFill>
        <p:spPr>
          <a:xfrm>
            <a:off x="-160421" y="272716"/>
            <a:ext cx="6649453" cy="4306576"/>
          </a:xfrm>
          <a:prstGeom prst="rect">
            <a:avLst/>
          </a:prstGeom>
          <a:noFill/>
          <a:ln>
            <a:noFill/>
          </a:ln>
        </p:spPr>
      </p:pic>
      <p:grpSp>
        <p:nvGrpSpPr>
          <p:cNvPr id="4" name="Group 3"/>
          <p:cNvGrpSpPr/>
          <p:nvPr/>
        </p:nvGrpSpPr>
        <p:grpSpPr>
          <a:xfrm>
            <a:off x="2783304" y="609252"/>
            <a:ext cx="6497053" cy="4258087"/>
            <a:chOff x="1472711" y="274759"/>
            <a:chExt cx="7848030" cy="5143500"/>
          </a:xfrm>
        </p:grpSpPr>
        <p:pic>
          <p:nvPicPr>
            <p:cNvPr id="393" name="Shape 393" descr="Untitled.png"/>
            <p:cNvPicPr preferRelativeResize="0"/>
            <p:nvPr/>
          </p:nvPicPr>
          <p:blipFill rotWithShape="1">
            <a:blip r:embed="rId4">
              <a:alphaModFix/>
            </a:blip>
            <a:srcRect/>
            <a:stretch/>
          </p:blipFill>
          <p:spPr>
            <a:xfrm>
              <a:off x="1472711" y="274759"/>
              <a:ext cx="7848030" cy="5143500"/>
            </a:xfrm>
            <a:prstGeom prst="rect">
              <a:avLst/>
            </a:prstGeom>
            <a:noFill/>
            <a:ln>
              <a:noFill/>
            </a:ln>
          </p:spPr>
        </p:pic>
        <p:sp>
          <p:nvSpPr>
            <p:cNvPr id="394" name="Shape 394"/>
            <p:cNvSpPr/>
            <p:nvPr/>
          </p:nvSpPr>
          <p:spPr>
            <a:xfrm flipH="1">
              <a:off x="3642304" y="2603156"/>
              <a:ext cx="714318" cy="714318"/>
            </a:xfrm>
            <a:prstGeom prst="rightArrow">
              <a:avLst>
                <a:gd name="adj1" fmla="val 46684"/>
                <a:gd name="adj2" fmla="val 20237"/>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Delete</a:t>
            </a:r>
          </a:p>
        </p:txBody>
      </p:sp>
      <p:sp>
        <p:nvSpPr>
          <p:cNvPr id="400" name="Shape 400"/>
          <p:cNvSpPr txBox="1">
            <a:spLocks noGrp="1"/>
          </p:cNvSpPr>
          <p:nvPr>
            <p:ph idx="1"/>
          </p:nvPr>
        </p:nvSpPr>
        <p:spPr>
          <a:xfrm>
            <a:off x="650081" y="1464469"/>
            <a:ext cx="7836750" cy="871296"/>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Elimina una fila en una tabla basado en un criterio de selección</a:t>
            </a:r>
          </a:p>
        </p:txBody>
      </p:sp>
      <p:sp>
        <p:nvSpPr>
          <p:cNvPr id="401" name="Shape 401"/>
          <p:cNvSpPr txBox="1"/>
          <p:nvPr/>
        </p:nvSpPr>
        <p:spPr>
          <a:xfrm>
            <a:off x="340340" y="3621881"/>
            <a:ext cx="8575706"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600" u="none" strike="noStrike" cap="none" dirty="0">
                <a:solidFill>
                  <a:srgbClr val="FF7F00"/>
                </a:solidFill>
                <a:latin typeface="Arial" charset="0"/>
                <a:ea typeface="Arial" charset="0"/>
                <a:cs typeface="Arial" charset="0"/>
                <a:sym typeface="Cabin"/>
              </a:rPr>
              <a:t>DELETE FROM</a:t>
            </a:r>
            <a:r>
              <a:rPr lang="en" sz="2600" u="none" strike="noStrike" cap="none" dirty="0">
                <a:solidFill>
                  <a:srgbClr val="FFFF00"/>
                </a:solidFill>
                <a:latin typeface="Arial" charset="0"/>
                <a:ea typeface="Arial" charset="0"/>
                <a:cs typeface="Arial" charset="0"/>
                <a:sym typeface="Cabin"/>
              </a:rPr>
              <a:t> Users </a:t>
            </a:r>
            <a:r>
              <a:rPr lang="en" sz="2600" u="none" strike="noStrike" cap="none" dirty="0">
                <a:solidFill>
                  <a:srgbClr val="FF7F00"/>
                </a:solidFill>
                <a:latin typeface="Arial" charset="0"/>
                <a:ea typeface="Arial" charset="0"/>
                <a:cs typeface="Arial" charset="0"/>
                <a:sym typeface="Cabin"/>
              </a:rPr>
              <a:t>WHERE</a:t>
            </a:r>
            <a:r>
              <a:rPr lang="en" sz="2600" u="none" strike="noStrike" cap="none" dirty="0">
                <a:solidFill>
                  <a:srgbClr val="FFFF00"/>
                </a:solidFill>
                <a:latin typeface="Arial" charset="0"/>
                <a:ea typeface="Arial" charset="0"/>
                <a:cs typeface="Arial" charset="0"/>
                <a:sym typeface="Cabin"/>
              </a:rPr>
              <a:t> email='</a:t>
            </a:r>
            <a:r>
              <a:rPr lang="en" sz="2600" u="none" strike="noStrike" cap="none" dirty="0" err="1">
                <a:solidFill>
                  <a:srgbClr val="FFFF00"/>
                </a:solidFill>
                <a:latin typeface="Arial" charset="0"/>
                <a:ea typeface="Arial" charset="0"/>
                <a:cs typeface="Arial" charset="0"/>
                <a:sym typeface="Cabin"/>
              </a:rPr>
              <a:t>ted@umich.edu</a:t>
            </a:r>
            <a:r>
              <a:rPr lang="en" sz="26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Screen Shot 2015-08-10 at 8.33.36 AM.png"/>
          <p:cNvPicPr preferRelativeResize="0"/>
          <p:nvPr/>
        </p:nvPicPr>
        <p:blipFill rotWithShape="1">
          <a:blip r:embed="rId3">
            <a:alphaModFix/>
          </a:blip>
          <a:srcRect/>
          <a:stretch/>
        </p:blipFill>
        <p:spPr>
          <a:xfrm>
            <a:off x="473242" y="288758"/>
            <a:ext cx="7275669" cy="48107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Screen Shot 2015-08-10 at 8.33.36 AM.png"/>
          <p:cNvPicPr preferRelativeResize="0"/>
          <p:nvPr/>
        </p:nvPicPr>
        <p:blipFill rotWithShape="1">
          <a:blip r:embed="rId3">
            <a:alphaModFix/>
          </a:blip>
          <a:srcRect/>
          <a:stretch/>
        </p:blipFill>
        <p:spPr>
          <a:xfrm>
            <a:off x="-168442" y="288903"/>
            <a:ext cx="6825916" cy="4515707"/>
          </a:xfrm>
          <a:prstGeom prst="rect">
            <a:avLst/>
          </a:prstGeom>
          <a:noFill/>
          <a:ln>
            <a:noFill/>
          </a:ln>
        </p:spPr>
      </p:pic>
      <p:grpSp>
        <p:nvGrpSpPr>
          <p:cNvPr id="4" name="Group 3"/>
          <p:cNvGrpSpPr/>
          <p:nvPr/>
        </p:nvGrpSpPr>
        <p:grpSpPr>
          <a:xfrm>
            <a:off x="2797430" y="641684"/>
            <a:ext cx="6619285" cy="4393687"/>
            <a:chOff x="1180225" y="288497"/>
            <a:chExt cx="7748911" cy="5143500"/>
          </a:xfrm>
        </p:grpSpPr>
        <p:pic>
          <p:nvPicPr>
            <p:cNvPr id="412" name="Shape 412" descr="Screen Shot 2015-08-10 at 8.33.52 AM.png"/>
            <p:cNvPicPr preferRelativeResize="0"/>
            <p:nvPr/>
          </p:nvPicPr>
          <p:blipFill rotWithShape="1">
            <a:blip r:embed="rId4">
              <a:alphaModFix/>
            </a:blip>
            <a:srcRect/>
            <a:stretch/>
          </p:blipFill>
          <p:spPr>
            <a:xfrm>
              <a:off x="1180225" y="288497"/>
              <a:ext cx="7748911" cy="5143500"/>
            </a:xfrm>
            <a:prstGeom prst="rect">
              <a:avLst/>
            </a:prstGeom>
            <a:noFill/>
            <a:ln>
              <a:noFill/>
            </a:ln>
          </p:spPr>
        </p:pic>
        <p:sp>
          <p:nvSpPr>
            <p:cNvPr id="413" name="Shape 413"/>
            <p:cNvSpPr/>
            <p:nvPr/>
          </p:nvSpPr>
          <p:spPr>
            <a:xfrm flipH="1">
              <a:off x="3543848" y="2250281"/>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0592" y="428625"/>
            <a:ext cx="2397621"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2528888"/>
            <a:ext cx="2571750" cy="145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4554715" y="4257286"/>
            <a:ext cx="4301178"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https://es.wikipedia.org/wiki/IBM_729</a:t>
            </a:r>
          </a:p>
        </p:txBody>
      </p:sp>
      <p:sp>
        <p:nvSpPr>
          <p:cNvPr id="7" name="Sequential Access Storage 6"/>
          <p:cNvSpPr>
            <a:spLocks noChangeArrowheads="1"/>
          </p:cNvSpPr>
          <p:nvPr/>
        </p:nvSpPr>
        <p:spPr bwMode="auto">
          <a:xfrm>
            <a:off x="178570" y="97554"/>
            <a:ext cx="1729681" cy="1702671"/>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err="1">
                <a:latin typeface="+mn-lt"/>
                <a:ea typeface="+mn-ea"/>
              </a:rPr>
              <a:t>Ordenado</a:t>
            </a:r>
            <a:endParaRPr lang="en-US" sz="2000" dirty="0">
              <a:latin typeface="+mn-lt"/>
              <a:ea typeface="+mn-ea"/>
            </a:endParaRPr>
          </a:p>
          <a:p>
            <a:pPr algn="ctr" eaLnBrk="1" hangingPunct="1">
              <a:defRPr/>
            </a:pPr>
            <a:r>
              <a:rPr lang="en-US" sz="2000" dirty="0">
                <a:latin typeface="+mn-lt"/>
                <a:ea typeface="+mn-ea"/>
              </a:rPr>
              <a:t>VIEJO</a:t>
            </a:r>
          </a:p>
        </p:txBody>
      </p:sp>
      <p:sp>
        <p:nvSpPr>
          <p:cNvPr id="8" name="Sequential Access Storage 7"/>
          <p:cNvSpPr>
            <a:spLocks noChangeArrowheads="1"/>
          </p:cNvSpPr>
          <p:nvPr/>
        </p:nvSpPr>
        <p:spPr bwMode="auto">
          <a:xfrm>
            <a:off x="4105827" y="121444"/>
            <a:ext cx="1678781" cy="1678781"/>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err="1">
                <a:latin typeface="+mn-lt"/>
                <a:ea typeface="+mn-ea"/>
              </a:rPr>
              <a:t>Ordenado</a:t>
            </a:r>
            <a:r>
              <a:rPr lang="en-US" sz="2000" dirty="0">
                <a:latin typeface="+mn-lt"/>
                <a:ea typeface="+mn-ea"/>
              </a:rPr>
              <a:t> NUEVO</a:t>
            </a:r>
          </a:p>
        </p:txBody>
      </p:sp>
      <p:sp>
        <p:nvSpPr>
          <p:cNvPr id="6150" name="Multidocument 8"/>
          <p:cNvSpPr>
            <a:spLocks noChangeArrowheads="1"/>
          </p:cNvSpPr>
          <p:nvPr/>
        </p:nvSpPr>
        <p:spPr bwMode="auto">
          <a:xfrm>
            <a:off x="1657350" y="3386138"/>
            <a:ext cx="2020422" cy="1285875"/>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err="1">
                <a:solidFill>
                  <a:srgbClr val="000000"/>
                </a:solidFill>
              </a:rPr>
              <a:t>Transacciones</a:t>
            </a:r>
            <a:r>
              <a:rPr lang="en-US" altLang="en-US" sz="1800" dirty="0">
                <a:solidFill>
                  <a:srgbClr val="000000"/>
                </a:solidFill>
              </a:rPr>
              <a:t> </a:t>
            </a:r>
            <a:r>
              <a:rPr lang="en-US" altLang="en-US" sz="1800" dirty="0" err="1">
                <a:solidFill>
                  <a:srgbClr val="000000"/>
                </a:solidFill>
              </a:rPr>
              <a:t>Ordenadas</a:t>
            </a:r>
            <a:endParaRPr lang="en-US" altLang="en-US" sz="1800" dirty="0">
              <a:solidFill>
                <a:srgbClr val="000000"/>
              </a:solidFill>
            </a:endParaRPr>
          </a:p>
          <a:p>
            <a:pPr algn="ctr" eaLnBrk="1" hangingPunct="1"/>
            <a:r>
              <a:rPr lang="en-US" altLang="en-US" sz="1800" dirty="0">
                <a:solidFill>
                  <a:srgbClr val="000000"/>
                </a:solidFill>
              </a:rPr>
              <a:t>Sorted</a:t>
            </a:r>
          </a:p>
        </p:txBody>
      </p:sp>
      <p:sp>
        <p:nvSpPr>
          <p:cNvPr id="6151" name="Decision 11"/>
          <p:cNvSpPr>
            <a:spLocks noChangeArrowheads="1"/>
          </p:cNvSpPr>
          <p:nvPr/>
        </p:nvSpPr>
        <p:spPr bwMode="auto">
          <a:xfrm>
            <a:off x="1865412" y="2057400"/>
            <a:ext cx="2235993" cy="771525"/>
          </a:xfrm>
          <a:prstGeom prst="flowChartDecision">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err="1">
                <a:solidFill>
                  <a:srgbClr val="000000"/>
                </a:solidFill>
              </a:rPr>
              <a:t>Combinar</a:t>
            </a:r>
            <a:endParaRPr lang="en-US" altLang="en-US" sz="1800" dirty="0">
              <a:solidFill>
                <a:srgbClr val="000000"/>
              </a:solidFill>
            </a:endParaRPr>
          </a:p>
        </p:txBody>
      </p:sp>
      <p:cxnSp>
        <p:nvCxnSpPr>
          <p:cNvPr id="6152" name="Elbow Connector 13"/>
          <p:cNvCxnSpPr>
            <a:cxnSpLocks noChangeShapeType="1"/>
            <a:stCxn id="7" idx="2"/>
            <a:endCxn id="6151" idx="1"/>
          </p:cNvCxnSpPr>
          <p:nvPr/>
        </p:nvCxnSpPr>
        <p:spPr bwMode="auto">
          <a:xfrm rot="16200000" flipH="1">
            <a:off x="1132942" y="1710693"/>
            <a:ext cx="642938" cy="822001"/>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3" name="Elbow Connector 14"/>
          <p:cNvCxnSpPr>
            <a:cxnSpLocks noChangeShapeType="1"/>
            <a:stCxn id="6150" idx="0"/>
            <a:endCxn id="6151" idx="2"/>
          </p:cNvCxnSpPr>
          <p:nvPr/>
        </p:nvCxnSpPr>
        <p:spPr bwMode="auto">
          <a:xfrm rot="5400000" flipH="1" flipV="1">
            <a:off x="2616378" y="3019107"/>
            <a:ext cx="557213" cy="176850"/>
          </a:xfrm>
          <a:prstGeom prst="bentConnector3">
            <a:avLst>
              <a:gd name="adj1" fmla="val 50000"/>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4" name="Elbow Connector 18"/>
          <p:cNvCxnSpPr>
            <a:cxnSpLocks noChangeShapeType="1"/>
            <a:stCxn id="6151" idx="3"/>
            <a:endCxn id="8" idx="2"/>
          </p:cNvCxnSpPr>
          <p:nvPr/>
        </p:nvCxnSpPr>
        <p:spPr bwMode="auto">
          <a:xfrm flipV="1">
            <a:off x="4101405" y="1800225"/>
            <a:ext cx="843813" cy="642938"/>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sp>
        <p:nvSpPr>
          <p:cNvPr id="6155" name="TextBox 23"/>
          <p:cNvSpPr txBox="1">
            <a:spLocks noChangeArrowheads="1"/>
          </p:cNvSpPr>
          <p:nvPr/>
        </p:nvSpPr>
        <p:spPr bwMode="auto">
          <a:xfrm>
            <a:off x="2095288" y="599182"/>
            <a:ext cx="1582484"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err="1">
                <a:solidFill>
                  <a:srgbClr val="FFFF00"/>
                </a:solidFill>
              </a:rPr>
              <a:t>Actualizaci</a:t>
            </a:r>
            <a:r>
              <a:rPr lang="es-419" altLang="en-US" sz="2025" dirty="0" err="1">
                <a:solidFill>
                  <a:srgbClr val="FFFF00"/>
                </a:solidFill>
              </a:rPr>
              <a:t>ón</a:t>
            </a:r>
            <a:endParaRPr lang="es-419" altLang="en-US" sz="2025" dirty="0">
              <a:solidFill>
                <a:srgbClr val="FFFF00"/>
              </a:solidFill>
            </a:endParaRPr>
          </a:p>
          <a:p>
            <a:pPr algn="ctr" eaLnBrk="1" hangingPunct="1">
              <a:spcBef>
                <a:spcPct val="0"/>
              </a:spcBef>
              <a:buSzTx/>
              <a:buFontTx/>
              <a:buNone/>
            </a:pPr>
            <a:r>
              <a:rPr lang="es-419" altLang="en-US" sz="2025" dirty="0">
                <a:solidFill>
                  <a:srgbClr val="FFFF00"/>
                </a:solidFill>
              </a:rPr>
              <a:t>Secuencial</a:t>
            </a:r>
          </a:p>
          <a:p>
            <a:pPr algn="ctr" eaLnBrk="1" hangingPunct="1">
              <a:spcBef>
                <a:spcPct val="0"/>
              </a:spcBef>
              <a:buSzTx/>
              <a:buFontTx/>
              <a:buNone/>
            </a:pPr>
            <a:r>
              <a:rPr lang="es-419" altLang="en-US" sz="2025" dirty="0">
                <a:solidFill>
                  <a:srgbClr val="FFFF00"/>
                </a:solidFill>
              </a:rPr>
              <a:t>Maestra</a:t>
            </a:r>
            <a:endParaRPr lang="en-US" altLang="en-US" sz="2025" dirty="0">
              <a:solidFill>
                <a:srgbClr val="FFFF00"/>
              </a:solidFill>
            </a:endParaRPr>
          </a:p>
          <a:p>
            <a:pPr algn="ctr" eaLnBrk="1" hangingPunct="1">
              <a:spcBef>
                <a:spcPct val="0"/>
              </a:spcBef>
              <a:buSzTx/>
              <a:buFontTx/>
              <a:buNone/>
            </a:pPr>
            <a:r>
              <a:rPr lang="en-US" altLang="en-US" sz="2025" dirty="0">
                <a:solidFill>
                  <a:srgbClr val="FFFF00"/>
                </a:solidFill>
              </a:rPr>
              <a:t>1970s</a:t>
            </a:r>
          </a:p>
        </p:txBody>
      </p:sp>
    </p:spTree>
    <p:extLst>
      <p:ext uri="{BB962C8B-B14F-4D97-AF65-F5344CB8AC3E}">
        <p14:creationId xmlns:p14="http://schemas.microsoft.com/office/powerpoint/2010/main" val="191931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Update</a:t>
            </a:r>
          </a:p>
        </p:txBody>
      </p:sp>
      <p:sp>
        <p:nvSpPr>
          <p:cNvPr id="419" name="Shape 419"/>
          <p:cNvSpPr txBox="1">
            <a:spLocks noGrp="1"/>
          </p:cNvSpPr>
          <p:nvPr>
            <p:ph idx="1"/>
          </p:nvPr>
        </p:nvSpPr>
        <p:spPr>
          <a:xfrm>
            <a:off x="650081" y="1464469"/>
            <a:ext cx="7836750" cy="837280"/>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dirty="0">
                <a:solidFill>
                  <a:schemeClr val="lt1"/>
                </a:solidFill>
                <a:latin typeface="Arial" charset="0"/>
                <a:ea typeface="Arial" charset="0"/>
                <a:cs typeface="Arial" charset="0"/>
                <a:sym typeface="Cabin"/>
              </a:rPr>
              <a:t>Permite modificar un campo existente con una cláusula "where" (donde)</a:t>
            </a:r>
            <a:endParaRPr lang="en" sz="2000" u="none" strike="noStrike" cap="none" dirty="0">
              <a:solidFill>
                <a:schemeClr val="lt1"/>
              </a:solidFill>
              <a:latin typeface="Arial" charset="0"/>
              <a:ea typeface="Arial" charset="0"/>
              <a:cs typeface="Arial" charset="0"/>
              <a:sym typeface="Cabin"/>
            </a:endParaRPr>
          </a:p>
        </p:txBody>
      </p:sp>
      <p:sp>
        <p:nvSpPr>
          <p:cNvPr id="420" name="Shape 420"/>
          <p:cNvSpPr txBox="1"/>
          <p:nvPr/>
        </p:nvSpPr>
        <p:spPr>
          <a:xfrm>
            <a:off x="122793" y="3154239"/>
            <a:ext cx="8853974" cy="8792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UPDATE</a:t>
            </a:r>
            <a:r>
              <a:rPr lang="en" sz="2400" u="none" strike="noStrike" cap="none" dirty="0">
                <a:solidFill>
                  <a:srgbClr val="FFFF00"/>
                </a:solidFill>
                <a:latin typeface="Arial" charset="0"/>
                <a:ea typeface="Arial" charset="0"/>
                <a:cs typeface="Arial" charset="0"/>
                <a:sym typeface="Cabin"/>
              </a:rPr>
              <a:t> Users </a:t>
            </a:r>
            <a:r>
              <a:rPr lang="en" sz="2400" u="none" strike="noStrike" cap="none" dirty="0">
                <a:solidFill>
                  <a:srgbClr val="FF7F00"/>
                </a:solidFill>
                <a:latin typeface="Arial" charset="0"/>
                <a:ea typeface="Arial" charset="0"/>
                <a:cs typeface="Arial" charset="0"/>
                <a:sym typeface="Cabin"/>
              </a:rPr>
              <a:t>SET</a:t>
            </a:r>
            <a:r>
              <a:rPr lang="en" sz="2400" u="none" strike="noStrike" cap="none" dirty="0">
                <a:solidFill>
                  <a:srgbClr val="FFFF00"/>
                </a:solidFill>
                <a:latin typeface="Arial" charset="0"/>
                <a:ea typeface="Arial" charset="0"/>
                <a:cs typeface="Arial" charset="0"/>
                <a:sym typeface="Cabin"/>
              </a:rPr>
              <a:t> name='Charles' </a:t>
            </a:r>
            <a:r>
              <a:rPr lang="en" sz="2400" u="none" strike="noStrike" cap="none" dirty="0">
                <a:solidFill>
                  <a:srgbClr val="FF7F00"/>
                </a:solidFill>
                <a:latin typeface="Arial" charset="0"/>
                <a:ea typeface="Arial" charset="0"/>
                <a:cs typeface="Arial" charset="0"/>
                <a:sym typeface="Cabin"/>
              </a:rPr>
              <a:t>WHERE</a:t>
            </a:r>
            <a:r>
              <a:rPr lang="en" sz="2400" u="none" strike="noStrike" cap="none" dirty="0">
                <a:solidFill>
                  <a:srgbClr val="FFFF00"/>
                </a:solidFill>
                <a:latin typeface="Arial" charset="0"/>
                <a:ea typeface="Arial" charset="0"/>
                <a:cs typeface="Arial" charset="0"/>
                <a:sym typeface="Cabin"/>
              </a:rPr>
              <a:t> email='</a:t>
            </a:r>
            <a:r>
              <a:rPr lang="en" sz="2400" u="none" strike="noStrike" cap="none" dirty="0" err="1">
                <a:solidFill>
                  <a:srgbClr val="FFFF00"/>
                </a:solidFill>
                <a:latin typeface="Arial" charset="0"/>
                <a:ea typeface="Arial" charset="0"/>
                <a:cs typeface="Arial" charset="0"/>
                <a:sym typeface="Cabin"/>
              </a:rPr>
              <a:t>csev@umich.edu</a:t>
            </a:r>
            <a:r>
              <a:rPr lang="en" sz="24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descr="Screen Shot 2015-08-10 at 8.36.10 AM.png"/>
          <p:cNvPicPr preferRelativeResize="0"/>
          <p:nvPr/>
        </p:nvPicPr>
        <p:blipFill rotWithShape="1">
          <a:blip r:embed="rId3">
            <a:alphaModFix/>
          </a:blip>
          <a:srcRect/>
          <a:stretch/>
        </p:blipFill>
        <p:spPr>
          <a:xfrm>
            <a:off x="489285" y="288758"/>
            <a:ext cx="7178842" cy="474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Screen Shot 2015-08-10 at 8.36.10 AM.png"/>
          <p:cNvPicPr preferRelativeResize="0"/>
          <p:nvPr/>
        </p:nvPicPr>
        <p:blipFill rotWithShape="1">
          <a:blip r:embed="rId3">
            <a:alphaModFix/>
          </a:blip>
          <a:srcRect/>
          <a:stretch/>
        </p:blipFill>
        <p:spPr>
          <a:xfrm>
            <a:off x="-272716" y="280737"/>
            <a:ext cx="6938211" cy="4542079"/>
          </a:xfrm>
          <a:prstGeom prst="rect">
            <a:avLst/>
          </a:prstGeom>
          <a:noFill/>
          <a:ln>
            <a:noFill/>
          </a:ln>
        </p:spPr>
      </p:pic>
      <p:grpSp>
        <p:nvGrpSpPr>
          <p:cNvPr id="4" name="Group 3"/>
          <p:cNvGrpSpPr/>
          <p:nvPr/>
        </p:nvGrpSpPr>
        <p:grpSpPr>
          <a:xfrm>
            <a:off x="2999874" y="824977"/>
            <a:ext cx="6361850" cy="4222810"/>
            <a:chOff x="1636876" y="417634"/>
            <a:chExt cx="7748911" cy="5143500"/>
          </a:xfrm>
        </p:grpSpPr>
        <p:pic>
          <p:nvPicPr>
            <p:cNvPr id="431" name="Shape 431" descr="Screen Shot 2015-08-10 at 8.36.36 AM.png"/>
            <p:cNvPicPr preferRelativeResize="0"/>
            <p:nvPr/>
          </p:nvPicPr>
          <p:blipFill rotWithShape="1">
            <a:blip r:embed="rId4">
              <a:alphaModFix/>
            </a:blip>
            <a:srcRect/>
            <a:stretch/>
          </p:blipFill>
          <p:spPr>
            <a:xfrm>
              <a:off x="1636876" y="417634"/>
              <a:ext cx="7748911" cy="5143500"/>
            </a:xfrm>
            <a:prstGeom prst="rect">
              <a:avLst/>
            </a:prstGeom>
            <a:noFill/>
            <a:ln>
              <a:noFill/>
            </a:ln>
          </p:spPr>
        </p:pic>
        <p:sp>
          <p:nvSpPr>
            <p:cNvPr id="432" name="Shape 432"/>
            <p:cNvSpPr/>
            <p:nvPr/>
          </p:nvSpPr>
          <p:spPr>
            <a:xfrm flipH="1">
              <a:off x="3873560" y="1893093"/>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Recuperando Registros:</a:t>
            </a:r>
            <a:r>
              <a:rPr lang="en" sz="4300" u="none" strike="noStrike" cap="none" dirty="0">
                <a:solidFill>
                  <a:schemeClr val="lt1"/>
                </a:solidFill>
                <a:latin typeface="Arial" charset="0"/>
                <a:ea typeface="Arial" charset="0"/>
                <a:cs typeface="Arial" charset="0"/>
                <a:sym typeface="Cabin"/>
              </a:rPr>
              <a:t> </a:t>
            </a:r>
            <a:r>
              <a:rPr lang="en" sz="4300" u="none" strike="noStrike" cap="none" dirty="0">
                <a:solidFill>
                  <a:srgbClr val="FF7F00"/>
                </a:solidFill>
                <a:latin typeface="Arial" charset="0"/>
                <a:ea typeface="Arial" charset="0"/>
                <a:cs typeface="Arial" charset="0"/>
                <a:sym typeface="Cabin"/>
              </a:rPr>
              <a:t>Select</a:t>
            </a:r>
          </a:p>
        </p:txBody>
      </p:sp>
      <p:sp>
        <p:nvSpPr>
          <p:cNvPr id="438" name="Shape 438"/>
          <p:cNvSpPr txBox="1">
            <a:spLocks noGrp="1"/>
          </p:cNvSpPr>
          <p:nvPr>
            <p:ph idx="1"/>
          </p:nvPr>
        </p:nvSpPr>
        <p:spPr>
          <a:xfrm>
            <a:off x="650081" y="1428692"/>
            <a:ext cx="7836750" cy="1156523"/>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dirty="0">
                <a:solidFill>
                  <a:schemeClr val="lt1"/>
                </a:solidFill>
                <a:latin typeface="Arial" charset="0"/>
                <a:ea typeface="Arial" charset="0"/>
                <a:cs typeface="Arial" charset="0"/>
                <a:sym typeface="Cabin"/>
              </a:rPr>
              <a:t>La sentencia </a:t>
            </a:r>
            <a:r>
              <a:rPr lang="en" sz="2000" u="none" strike="noStrike" cap="none" dirty="0">
                <a:solidFill>
                  <a:schemeClr val="lt1"/>
                </a:solidFill>
                <a:latin typeface="Arial" charset="0"/>
                <a:ea typeface="Arial" charset="0"/>
                <a:cs typeface="Arial" charset="0"/>
                <a:sym typeface="Cabin"/>
              </a:rPr>
              <a:t>select recupera un grupo de registros - puedes recuperar todos los registros o un subconjunto de ellos con una cláusula WHERE</a:t>
            </a:r>
          </a:p>
        </p:txBody>
      </p:sp>
      <p:sp>
        <p:nvSpPr>
          <p:cNvPr id="439" name="Shape 439"/>
          <p:cNvSpPr txBox="1"/>
          <p:nvPr/>
        </p:nvSpPr>
        <p:spPr>
          <a:xfrm>
            <a:off x="215136" y="3110664"/>
            <a:ext cx="8536178"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a:t>
            </a:r>
          </a:p>
        </p:txBody>
      </p:sp>
      <p:sp>
        <p:nvSpPr>
          <p:cNvPr id="440" name="Shape 440"/>
          <p:cNvSpPr txBox="1"/>
          <p:nvPr/>
        </p:nvSpPr>
        <p:spPr>
          <a:xfrm>
            <a:off x="127212" y="3803607"/>
            <a:ext cx="8920842"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 </a:t>
            </a:r>
            <a:r>
              <a:rPr lang="en" sz="2500" u="none" strike="noStrike" cap="none" dirty="0">
                <a:solidFill>
                  <a:srgbClr val="FF7F00"/>
                </a:solidFill>
                <a:latin typeface="Arial" charset="0"/>
                <a:ea typeface="Arial" charset="0"/>
                <a:cs typeface="Arial" charset="0"/>
                <a:sym typeface="Cabin"/>
              </a:rPr>
              <a:t>WHERE</a:t>
            </a:r>
            <a:r>
              <a:rPr lang="en" sz="2500" u="none" strike="noStrike" cap="none" dirty="0">
                <a:solidFill>
                  <a:srgbClr val="FFFF00"/>
                </a:solidFill>
                <a:latin typeface="Arial" charset="0"/>
                <a:ea typeface="Arial" charset="0"/>
                <a:cs typeface="Arial" charset="0"/>
                <a:sym typeface="Cabin"/>
              </a:rPr>
              <a:t> email='</a:t>
            </a:r>
            <a:r>
              <a:rPr lang="en" sz="2500" u="none" strike="noStrike" cap="none" dirty="0" err="1">
                <a:solidFill>
                  <a:srgbClr val="FFFF00"/>
                </a:solidFill>
                <a:latin typeface="Arial" charset="0"/>
                <a:ea typeface="Arial" charset="0"/>
                <a:cs typeface="Arial" charset="0"/>
                <a:sym typeface="Cabin"/>
              </a:rPr>
              <a:t>csev@umich.edu</a:t>
            </a:r>
            <a:r>
              <a:rPr lang="en" sz="25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Screen Shot 2015-08-10 at 8.38.40 AM.png"/>
          <p:cNvPicPr preferRelativeResize="0"/>
          <p:nvPr/>
        </p:nvPicPr>
        <p:blipFill rotWithShape="1">
          <a:blip r:embed="rId3">
            <a:alphaModFix/>
          </a:blip>
          <a:srcRect/>
          <a:stretch/>
        </p:blipFill>
        <p:spPr>
          <a:xfrm>
            <a:off x="425116" y="304800"/>
            <a:ext cx="7138737" cy="47083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5-08-10 at 8.38.51 AM.png"/>
          <p:cNvPicPr preferRelativeResize="0"/>
          <p:nvPr/>
        </p:nvPicPr>
        <p:blipFill rotWithShape="1">
          <a:blip r:embed="rId3">
            <a:alphaModFix/>
          </a:blip>
          <a:srcRect/>
          <a:stretch/>
        </p:blipFill>
        <p:spPr>
          <a:xfrm>
            <a:off x="441158" y="292828"/>
            <a:ext cx="7154779" cy="47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Ordenando con</a:t>
            </a:r>
            <a:r>
              <a:rPr lang="en" sz="4300" u="none" strike="noStrike" cap="none" dirty="0">
                <a:solidFill>
                  <a:srgbClr val="FF7F00"/>
                </a:solidFill>
                <a:latin typeface="Arial" charset="0"/>
                <a:ea typeface="Arial" charset="0"/>
                <a:cs typeface="Arial" charset="0"/>
                <a:sym typeface="Cabin"/>
              </a:rPr>
              <a:t> ORDER BY</a:t>
            </a:r>
          </a:p>
        </p:txBody>
      </p:sp>
      <p:sp>
        <p:nvSpPr>
          <p:cNvPr id="456" name="Shape 456"/>
          <p:cNvSpPr txBox="1">
            <a:spLocks noGrp="1"/>
          </p:cNvSpPr>
          <p:nvPr>
            <p:ph idx="1"/>
          </p:nvPr>
        </p:nvSpPr>
        <p:spPr>
          <a:xfrm>
            <a:off x="650081" y="1464468"/>
            <a:ext cx="7836750" cy="1018699"/>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Puedes agregar una cláusula </a:t>
            </a:r>
            <a:r>
              <a:rPr lang="en" sz="2000" u="none" strike="noStrike" cap="none" dirty="0">
                <a:solidFill>
                  <a:srgbClr val="FF7F00"/>
                </a:solidFill>
                <a:latin typeface="Arial" charset="0"/>
                <a:ea typeface="Arial" charset="0"/>
                <a:cs typeface="Arial" charset="0"/>
                <a:sym typeface="Cabin"/>
              </a:rPr>
              <a:t>ORDER BY </a:t>
            </a:r>
            <a:r>
              <a:rPr lang="en" sz="2000" dirty="0">
                <a:solidFill>
                  <a:srgbClr val="FF7F00"/>
                </a:solidFill>
                <a:latin typeface="Arial" charset="0"/>
                <a:ea typeface="Arial" charset="0"/>
                <a:cs typeface="Arial" charset="0"/>
                <a:sym typeface="Cabin"/>
              </a:rPr>
              <a:t>(ordenar por) </a:t>
            </a:r>
            <a:r>
              <a:rPr lang="en" sz="2000" dirty="0">
                <a:solidFill>
                  <a:schemeClr val="lt1"/>
                </a:solidFill>
                <a:latin typeface="Arial" charset="0"/>
                <a:ea typeface="Arial" charset="0"/>
                <a:cs typeface="Arial" charset="0"/>
                <a:sym typeface="Cabin"/>
              </a:rPr>
              <a:t>después de un</a:t>
            </a:r>
            <a:r>
              <a:rPr lang="en" sz="2000" u="none" strike="noStrike" cap="none" dirty="0">
                <a:solidFill>
                  <a:schemeClr val="lt1"/>
                </a:solidFill>
                <a:latin typeface="Arial" charset="0"/>
                <a:ea typeface="Arial" charset="0"/>
                <a:cs typeface="Arial" charset="0"/>
                <a:sym typeface="Cabin"/>
              </a:rPr>
              <a:t> </a:t>
            </a:r>
            <a:r>
              <a:rPr lang="en" sz="2000" u="none" strike="noStrike" cap="none" dirty="0">
                <a:solidFill>
                  <a:srgbClr val="FF7F00"/>
                </a:solidFill>
                <a:latin typeface="Arial" charset="0"/>
                <a:ea typeface="Arial" charset="0"/>
                <a:cs typeface="Arial" charset="0"/>
                <a:sym typeface="Cabin"/>
              </a:rPr>
              <a:t>SELECT </a:t>
            </a:r>
            <a:r>
              <a:rPr lang="en" sz="2000" dirty="0">
                <a:solidFill>
                  <a:schemeClr val="lt1"/>
                </a:solidFill>
                <a:latin typeface="Arial" charset="0"/>
                <a:ea typeface="Arial" charset="0"/>
                <a:cs typeface="Arial" charset="0"/>
                <a:sym typeface="Cabin"/>
              </a:rPr>
              <a:t>para obtener los resultados ordenados en orden ascendente o descendente</a:t>
            </a:r>
            <a:endParaRPr lang="en" sz="2000" u="none" strike="noStrike" cap="none" dirty="0">
              <a:solidFill>
                <a:schemeClr val="lt1"/>
              </a:solidFill>
              <a:latin typeface="Arial" charset="0"/>
              <a:ea typeface="Arial" charset="0"/>
              <a:cs typeface="Arial" charset="0"/>
              <a:sym typeface="Cabin"/>
            </a:endParaRPr>
          </a:p>
        </p:txBody>
      </p:sp>
      <p:sp>
        <p:nvSpPr>
          <p:cNvPr id="457" name="Shape 457"/>
          <p:cNvSpPr txBox="1"/>
          <p:nvPr/>
        </p:nvSpPr>
        <p:spPr>
          <a:xfrm>
            <a:off x="296740" y="3321843"/>
            <a:ext cx="8605472" cy="4214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email</a:t>
            </a:r>
          </a:p>
        </p:txBody>
      </p:sp>
      <p:sp>
        <p:nvSpPr>
          <p:cNvPr id="458" name="Shape 458"/>
          <p:cNvSpPr txBox="1"/>
          <p:nvPr/>
        </p:nvSpPr>
        <p:spPr>
          <a:xfrm>
            <a:off x="109904" y="3986212"/>
            <a:ext cx="8715374" cy="421480"/>
          </a:xfrm>
          <a:prstGeom prst="rect">
            <a:avLst/>
          </a:prstGeom>
          <a:noFill/>
          <a:ln>
            <a:noFill/>
          </a:ln>
        </p:spPr>
        <p:txBody>
          <a:bodyPr lIns="0" tIns="0" rIns="0" bIns="0" anchor="ctr" anchorCtr="0">
            <a:noAutofit/>
          </a:bodyPr>
          <a:lstStyle/>
          <a:p>
            <a:pPr lvl="0" algn="ctr">
              <a:buClr>
                <a:srgbClr val="FF7F00"/>
              </a:buClr>
              <a:buSzPct val="25000"/>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name</a:t>
            </a:r>
            <a:r>
              <a:rPr lang="en-US" sz="2500" u="none" strike="noStrike" cap="none">
                <a:solidFill>
                  <a:srgbClr val="FFFF00"/>
                </a:solidFill>
                <a:latin typeface="Arial" charset="0"/>
                <a:ea typeface="Arial" charset="0"/>
                <a:cs typeface="Arial" charset="0"/>
                <a:sym typeface="Cabin"/>
              </a:rPr>
              <a:t> </a:t>
            </a:r>
            <a:r>
              <a:rPr lang="en-US" sz="2500">
                <a:solidFill>
                  <a:srgbClr val="FF7F00"/>
                </a:solidFill>
                <a:latin typeface="Arial" charset="0"/>
                <a:ea typeface="Arial" charset="0"/>
                <a:cs typeface="Arial" charset="0"/>
                <a:sym typeface="Cabin"/>
              </a:rPr>
              <a:t>DESC</a:t>
            </a:r>
            <a:endParaRPr lang="en" sz="25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Screen Shot 2015-08-10 at 8.57.04 AM.png"/>
          <p:cNvPicPr preferRelativeResize="0"/>
          <p:nvPr/>
        </p:nvPicPr>
        <p:blipFill rotWithShape="1">
          <a:blip r:embed="rId3">
            <a:alphaModFix/>
          </a:blip>
          <a:srcRect/>
          <a:stretch/>
        </p:blipFill>
        <p:spPr>
          <a:xfrm>
            <a:off x="1035571" y="264694"/>
            <a:ext cx="7350137" cy="48788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Resumen de SQL</a:t>
            </a:r>
          </a:p>
        </p:txBody>
      </p:sp>
      <p:sp>
        <p:nvSpPr>
          <p:cNvPr id="469" name="Shape 469"/>
          <p:cNvSpPr txBox="1"/>
          <p:nvPr/>
        </p:nvSpPr>
        <p:spPr>
          <a:xfrm>
            <a:off x="3097708" y="2950368"/>
            <a:ext cx="276648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a:t>
            </a:r>
          </a:p>
        </p:txBody>
      </p:sp>
      <p:sp>
        <p:nvSpPr>
          <p:cNvPr id="470" name="Shape 470"/>
          <p:cNvSpPr txBox="1"/>
          <p:nvPr/>
        </p:nvSpPr>
        <p:spPr>
          <a:xfrm>
            <a:off x="859928" y="3421856"/>
            <a:ext cx="724291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 </a:t>
            </a:r>
            <a:r>
              <a:rPr lang="en" sz="1700" i="0" u="none" strike="noStrike" cap="none">
                <a:solidFill>
                  <a:srgbClr val="FFFF00"/>
                </a:solidFill>
                <a:latin typeface="Courier"/>
                <a:ea typeface="Courier New"/>
                <a:cs typeface="Courier"/>
                <a:sym typeface="Courier New"/>
              </a:rPr>
              <a:t>*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email='csev@umich.edu'</a:t>
            </a:r>
          </a:p>
        </p:txBody>
      </p:sp>
      <p:sp>
        <p:nvSpPr>
          <p:cNvPr id="471" name="Shape 471"/>
          <p:cNvSpPr txBox="1"/>
          <p:nvPr/>
        </p:nvSpPr>
        <p:spPr>
          <a:xfrm>
            <a:off x="518814" y="2436018"/>
            <a:ext cx="8095612" cy="4071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UPDATE</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SET</a:t>
            </a:r>
            <a:r>
              <a:rPr lang="en" sz="1700" i="0" u="none" strike="noStrike" cap="none">
                <a:solidFill>
                  <a:srgbClr val="FFFF00"/>
                </a:solidFill>
                <a:latin typeface="Courier"/>
                <a:ea typeface="Courier New"/>
                <a:cs typeface="Courier"/>
                <a:sym typeface="Courier New"/>
              </a:rPr>
              <a:t> name="Charles" </a:t>
            </a:r>
            <a:r>
              <a:rPr lang="en" sz="1700" i="0" u="none" strike="noStrike" cap="none">
                <a:solidFill>
                  <a:srgbClr val="FF6600"/>
                </a:solidFill>
                <a:latin typeface="Courier"/>
                <a:ea typeface="Courier New"/>
                <a:cs typeface="Courier"/>
                <a:sym typeface="Courier New"/>
              </a:rPr>
              <a:t>WHERE</a:t>
            </a:r>
            <a:r>
              <a:rPr lang="en" sz="1700" i="0" u="none" strike="noStrike" cap="none">
                <a:solidFill>
                  <a:srgbClr val="FFFF00"/>
                </a:solidFill>
                <a:latin typeface="Courier"/>
                <a:ea typeface="Courier New"/>
                <a:cs typeface="Courier"/>
                <a:sym typeface="Courier New"/>
              </a:rPr>
              <a:t> email='csev@umich.edu'</a:t>
            </a:r>
          </a:p>
        </p:txBody>
      </p:sp>
      <p:sp>
        <p:nvSpPr>
          <p:cNvPr id="472" name="Shape 472"/>
          <p:cNvSpPr txBox="1"/>
          <p:nvPr/>
        </p:nvSpPr>
        <p:spPr>
          <a:xfrm>
            <a:off x="211907" y="1445006"/>
            <a:ext cx="8809424"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 sz="1700" i="0" u="none" strike="noStrike" cap="none">
                <a:solidFill>
                  <a:srgbClr val="FF6600"/>
                </a:solidFill>
                <a:latin typeface="Courier"/>
                <a:ea typeface="Courier New"/>
                <a:cs typeface="Courier"/>
                <a:sym typeface="Courier New"/>
              </a:rPr>
              <a:t>INSERT INTO </a:t>
            </a:r>
            <a:r>
              <a:rPr lang="en" sz="1700" i="0" u="none" strike="noStrike" cap="none">
                <a:solidFill>
                  <a:srgbClr val="FFFF00"/>
                </a:solidFill>
                <a:latin typeface="Courier"/>
                <a:ea typeface="Courier New"/>
                <a:cs typeface="Courier"/>
                <a:sym typeface="Courier New"/>
              </a:rPr>
              <a:t>Users (name, email) </a:t>
            </a:r>
            <a:r>
              <a:rPr lang="en" sz="1700" i="0" u="none" strike="noStrike" cap="none">
                <a:solidFill>
                  <a:srgbClr val="FF6600"/>
                </a:solidFill>
                <a:latin typeface="Courier"/>
                <a:ea typeface="Courier New"/>
                <a:cs typeface="Courier"/>
                <a:sym typeface="Courier New"/>
              </a:rPr>
              <a:t>VALUES</a:t>
            </a:r>
            <a:r>
              <a:rPr lang="en" sz="1700" i="0" u="none" strike="noStrike" cap="none">
                <a:solidFill>
                  <a:srgbClr val="FFFF00"/>
                </a:solidFill>
                <a:latin typeface="Courier"/>
                <a:ea typeface="Courier New"/>
                <a:cs typeface="Courier"/>
                <a:sym typeface="Courier New"/>
              </a:rPr>
              <a:t> ('Kristin', 'kf@umich.edu')</a:t>
            </a:r>
          </a:p>
        </p:txBody>
      </p:sp>
      <p:sp>
        <p:nvSpPr>
          <p:cNvPr id="473" name="Shape 473"/>
          <p:cNvSpPr txBox="1"/>
          <p:nvPr/>
        </p:nvSpPr>
        <p:spPr>
          <a:xfrm>
            <a:off x="1167116" y="1908358"/>
            <a:ext cx="6638287"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DELETE FROM </a:t>
            </a:r>
            <a:r>
              <a:rPr lang="en" sz="1700" i="0" u="none" strike="noStrike" cap="none">
                <a:solidFill>
                  <a:srgbClr val="FFFF00"/>
                </a:solidFill>
                <a:latin typeface="Courier"/>
                <a:ea typeface="Courier New"/>
                <a:cs typeface="Courier"/>
                <a:sym typeface="Courier New"/>
              </a:rPr>
              <a:t>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email='ted@umich.edu'</a:t>
            </a:r>
          </a:p>
        </p:txBody>
      </p:sp>
      <p:sp>
        <p:nvSpPr>
          <p:cNvPr id="474" name="Shape 474"/>
          <p:cNvSpPr txBox="1"/>
          <p:nvPr/>
        </p:nvSpPr>
        <p:spPr>
          <a:xfrm>
            <a:off x="2190452" y="3936206"/>
            <a:ext cx="4588987" cy="4215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ORDER BY </a:t>
            </a:r>
            <a:r>
              <a:rPr lang="en" sz="1700" i="0" u="none" strike="noStrike" cap="none">
                <a:solidFill>
                  <a:srgbClr val="FFFF00"/>
                </a:solidFill>
                <a:latin typeface="Courier"/>
                <a:ea typeface="Courier New"/>
                <a:cs typeface="Courier"/>
                <a:sym typeface="Courier New"/>
              </a:rPr>
              <a:t>email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Esto no es tan emocionante (hasta ahora)</a:t>
            </a:r>
          </a:p>
        </p:txBody>
      </p:sp>
      <p:sp>
        <p:nvSpPr>
          <p:cNvPr id="480" name="Shape 480"/>
          <p:cNvSpPr txBox="1">
            <a:spLocks noGrp="1"/>
          </p:cNvSpPr>
          <p:nvPr>
            <p:ph idx="1"/>
          </p:nvPr>
        </p:nvSpPr>
        <p:spPr>
          <a:xfrm>
            <a:off x="650081" y="1768832"/>
            <a:ext cx="7836750" cy="290323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Las Tablas se parecen mucho a hojas de datos gigantes programables con filas, columnas, y comandos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El poder viene cuando tenemos más de una tabla y podemos utilizar las relaciones entre tablas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50081" y="135731"/>
            <a:ext cx="4007644" cy="1293019"/>
          </a:xfrm>
        </p:spPr>
        <p:txBody>
          <a:bodyPr/>
          <a:lstStyle/>
          <a:p>
            <a:r>
              <a:rPr lang="en-US" altLang="en-US" sz="4000" dirty="0" err="1">
                <a:solidFill>
                  <a:srgbClr val="FFD966"/>
                </a:solidFill>
              </a:rPr>
              <a:t>Acceso</a:t>
            </a:r>
            <a:r>
              <a:rPr lang="en-US" altLang="en-US" sz="4000" dirty="0">
                <a:solidFill>
                  <a:srgbClr val="FFD966"/>
                </a:solidFill>
              </a:rPr>
              <a:t> </a:t>
            </a:r>
            <a:r>
              <a:rPr lang="en-US" altLang="en-US" sz="4000" dirty="0" err="1">
                <a:solidFill>
                  <a:srgbClr val="FFD966"/>
                </a:solidFill>
              </a:rPr>
              <a:t>Aleatorio</a:t>
            </a:r>
            <a:endParaRPr lang="en-US" altLang="en-US" sz="4000" dirty="0">
              <a:solidFill>
                <a:srgbClr val="FFD966"/>
              </a:solidFill>
            </a:endParaRPr>
          </a:p>
        </p:txBody>
      </p:sp>
      <p:sp>
        <p:nvSpPr>
          <p:cNvPr id="7170" name="Content Placeholder 2"/>
          <p:cNvSpPr>
            <a:spLocks noGrp="1"/>
          </p:cNvSpPr>
          <p:nvPr>
            <p:ph idx="1"/>
          </p:nvPr>
        </p:nvSpPr>
        <p:spPr>
          <a:xfrm>
            <a:off x="391887" y="1464469"/>
            <a:ext cx="4222976" cy="3207544"/>
          </a:xfrm>
        </p:spPr>
        <p:txBody>
          <a:bodyPr>
            <a:normAutofit/>
          </a:bodyPr>
          <a:lstStyle/>
          <a:p>
            <a:r>
              <a:rPr lang="en-US" altLang="en-US" sz="2400" dirty="0" err="1">
                <a:solidFill>
                  <a:schemeClr val="bg1"/>
                </a:solidFill>
              </a:rPr>
              <a:t>Cuando</a:t>
            </a:r>
            <a:r>
              <a:rPr lang="en-US" altLang="en-US" sz="2400" dirty="0">
                <a:solidFill>
                  <a:schemeClr val="bg1"/>
                </a:solidFill>
              </a:rPr>
              <a:t> </a:t>
            </a:r>
            <a:r>
              <a:rPr lang="en-US" altLang="en-US" sz="2400" dirty="0" err="1">
                <a:solidFill>
                  <a:schemeClr val="bg1"/>
                </a:solidFill>
              </a:rPr>
              <a:t>puedes</a:t>
            </a:r>
            <a:r>
              <a:rPr lang="en-US" altLang="en-US" sz="2400" dirty="0">
                <a:solidFill>
                  <a:schemeClr val="bg1"/>
                </a:solidFill>
              </a:rPr>
              <a:t> acceder </a:t>
            </a:r>
            <a:r>
              <a:rPr lang="en-US" altLang="en-US" sz="2400" dirty="0" err="1">
                <a:solidFill>
                  <a:schemeClr val="bg1"/>
                </a:solidFill>
              </a:rPr>
              <a:t>datos</a:t>
            </a:r>
            <a:r>
              <a:rPr lang="en-US" altLang="en-US" sz="2400" dirty="0">
                <a:solidFill>
                  <a:schemeClr val="bg1"/>
                </a:solidFill>
              </a:rPr>
              <a:t> de forma </a:t>
            </a:r>
            <a:r>
              <a:rPr lang="en-US" altLang="en-US" sz="2400" dirty="0" err="1">
                <a:solidFill>
                  <a:schemeClr val="bg1"/>
                </a:solidFill>
              </a:rPr>
              <a:t>aleatoria</a:t>
            </a:r>
            <a:r>
              <a:rPr lang="en-US" altLang="en-US" sz="2400" dirty="0">
                <a:solidFill>
                  <a:schemeClr val="bg1"/>
                </a:solidFill>
              </a:rPr>
              <a:t>...</a:t>
            </a:r>
          </a:p>
          <a:p>
            <a:r>
              <a:rPr lang="en-US" altLang="en-US" sz="2400" dirty="0"/>
              <a:t>¿</a:t>
            </a:r>
            <a:r>
              <a:rPr lang="en-US" altLang="en-US" sz="2400" dirty="0" err="1"/>
              <a:t>Cómo</a:t>
            </a:r>
            <a:r>
              <a:rPr lang="en-US" altLang="en-US" sz="2400" dirty="0"/>
              <a:t> </a:t>
            </a:r>
            <a:r>
              <a:rPr lang="en-US" altLang="en-US" sz="2400" dirty="0" err="1"/>
              <a:t>puedes</a:t>
            </a:r>
            <a:r>
              <a:rPr lang="en-US" altLang="en-US" sz="2400" dirty="0"/>
              <a:t> </a:t>
            </a:r>
            <a:r>
              <a:rPr lang="en-US" altLang="en-US" sz="2400" dirty="0" err="1"/>
              <a:t>acomodar</a:t>
            </a:r>
            <a:r>
              <a:rPr lang="en-US" altLang="en-US" sz="2400" dirty="0"/>
              <a:t> </a:t>
            </a:r>
            <a:r>
              <a:rPr lang="en-US" altLang="en-US" sz="2400" dirty="0" err="1"/>
              <a:t>datos</a:t>
            </a:r>
            <a:r>
              <a:rPr lang="en-US" altLang="en-US" sz="2400" dirty="0"/>
              <a:t> de forma que </a:t>
            </a:r>
            <a:r>
              <a:rPr lang="en-US" altLang="en-US" sz="2400" dirty="0" err="1"/>
              <a:t>sean</a:t>
            </a:r>
            <a:r>
              <a:rPr lang="en-US" altLang="en-US" sz="2400" dirty="0"/>
              <a:t> </a:t>
            </a:r>
            <a:r>
              <a:rPr lang="en-US" altLang="en-US" sz="2400" dirty="0" err="1"/>
              <a:t>eficientes</a:t>
            </a:r>
            <a:r>
              <a:rPr lang="en-US" altLang="en-US" sz="2400" dirty="0"/>
              <a:t>?</a:t>
            </a:r>
            <a:endParaRPr lang="en-US" altLang="en-US" sz="2400" dirty="0">
              <a:solidFill>
                <a:schemeClr val="bg1"/>
              </a:solidFill>
            </a:endParaRPr>
          </a:p>
          <a:p>
            <a:r>
              <a:rPr lang="en-US" altLang="en-US" sz="2400" dirty="0">
                <a:solidFill>
                  <a:schemeClr val="bg1"/>
                </a:solidFill>
              </a:rPr>
              <a:t>Por </a:t>
            </a:r>
            <a:r>
              <a:rPr lang="en-US" altLang="en-US" sz="2400" dirty="0" err="1"/>
              <a:t>o</a:t>
            </a:r>
            <a:r>
              <a:rPr lang="en-US" altLang="en-US" sz="2400" dirty="0" err="1">
                <a:solidFill>
                  <a:schemeClr val="bg1"/>
                </a:solidFill>
              </a:rPr>
              <a:t>rdenamiento</a:t>
            </a:r>
            <a:r>
              <a:rPr lang="en-US" altLang="en-US" sz="2400" dirty="0">
                <a:solidFill>
                  <a:schemeClr val="bg1"/>
                </a:solidFill>
              </a:rPr>
              <a:t> </a:t>
            </a:r>
            <a:r>
              <a:rPr lang="en-US" altLang="en-US" sz="2400" dirty="0" err="1">
                <a:solidFill>
                  <a:schemeClr val="bg1"/>
                </a:solidFill>
              </a:rPr>
              <a:t>podría</a:t>
            </a:r>
            <a:r>
              <a:rPr lang="en-US" altLang="en-US" sz="2400" dirty="0">
                <a:solidFill>
                  <a:schemeClr val="bg1"/>
                </a:solidFill>
              </a:rPr>
              <a:t> no ser la </a:t>
            </a:r>
            <a:r>
              <a:rPr lang="en-US" altLang="en-US" sz="2400" dirty="0" err="1">
                <a:solidFill>
                  <a:schemeClr val="bg1"/>
                </a:solidFill>
              </a:rPr>
              <a:t>mejor</a:t>
            </a:r>
            <a:r>
              <a:rPr lang="en-US" altLang="en-US" sz="2400" dirty="0">
                <a:solidFill>
                  <a:schemeClr val="bg1"/>
                </a:solidFill>
              </a:rPr>
              <a:t> idea</a:t>
            </a: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157287"/>
            <a:ext cx="3514725" cy="2868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828800" y="4295180"/>
            <a:ext cx="7184827"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https://es.wikipedia.org/wiki/Plato_(disco_duro)</a:t>
            </a:r>
          </a:p>
        </p:txBody>
      </p:sp>
    </p:spTree>
    <p:extLst>
      <p:ext uri="{BB962C8B-B14F-4D97-AF65-F5344CB8AC3E}">
        <p14:creationId xmlns:p14="http://schemas.microsoft.com/office/powerpoint/2010/main" val="63921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355600" y="690740"/>
            <a:ext cx="8432800" cy="701843"/>
          </a:xfrm>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Modelos Complejos de Datos y Relaciones</a:t>
            </a:r>
          </a:p>
        </p:txBody>
      </p:sp>
      <p:sp>
        <p:nvSpPr>
          <p:cNvPr id="486" name="Shape 486"/>
          <p:cNvSpPr txBox="1">
            <a:spLocks noGrp="1"/>
          </p:cNvSpPr>
          <p:nvPr>
            <p:ph idx="1"/>
          </p:nvPr>
        </p:nvSpPr>
        <p:spPr>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dirty="0">
                <a:solidFill>
                  <a:srgbClr val="FFFF00"/>
                </a:solidFill>
                <a:latin typeface="Arial" charset="0"/>
                <a:ea typeface="Arial" charset="0"/>
                <a:cs typeface="Arial" charset="0"/>
                <a:sym typeface="Cabin"/>
                <a:hlinkClick r:id="rId3"/>
              </a:rPr>
              <a:t>https://es.wikipedia.org/wiki/Modelo_relacional</a:t>
            </a:r>
            <a:endParaRPr lang="en" sz="18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Diseño de la Base de Datos</a:t>
            </a:r>
          </a:p>
        </p:txBody>
      </p:sp>
      <p:sp>
        <p:nvSpPr>
          <p:cNvPr id="492" name="Shape 492"/>
          <p:cNvSpPr txBox="1">
            <a:spLocks noGrp="1"/>
          </p:cNvSpPr>
          <p:nvPr>
            <p:ph idx="1"/>
          </p:nvPr>
        </p:nvSpPr>
        <p:spPr>
          <a:xfrm>
            <a:off x="650081" y="1598751"/>
            <a:ext cx="7836750" cy="307331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El diseño de una base de datos es una </a:t>
            </a:r>
            <a:r>
              <a:rPr lang="en" sz="2000" dirty="0">
                <a:solidFill>
                  <a:srgbClr val="00FF00"/>
                </a:solidFill>
                <a:latin typeface="Arial" charset="0"/>
                <a:ea typeface="Arial" charset="0"/>
                <a:cs typeface="Arial" charset="0"/>
                <a:sym typeface="Cabin"/>
              </a:rPr>
              <a:t>forma de arte</a:t>
            </a:r>
            <a:r>
              <a:rPr lang="en" sz="2000" u="none" strike="noStrike" cap="none" dirty="0">
                <a:solidFill>
                  <a:schemeClr val="lt1"/>
                </a:solidFill>
                <a:latin typeface="Arial" charset="0"/>
                <a:ea typeface="Arial" charset="0"/>
                <a:cs typeface="Arial" charset="0"/>
                <a:sym typeface="Cabin"/>
              </a:rPr>
              <a:t> en sí mismo con conocimientos y experiencia en particular</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Nuestra meta es evitar los errores, hacer un diseño claro y entender fácilmente las bases de datos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Otros podrían hacer ajustes de desempeño después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El diseño de una base de datos comienza con un dibujo...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3">
            <a:alphaModFix/>
          </a:blip>
          <a:srcRect/>
          <a:stretch/>
        </p:blipFill>
        <p:spPr>
          <a:xfrm>
            <a:off x="1985962" y="642937"/>
            <a:ext cx="5172074" cy="3557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1507958" y="474770"/>
            <a:ext cx="6585284" cy="4125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Construyendo un Modelo de Datos</a:t>
            </a:r>
          </a:p>
        </p:txBody>
      </p:sp>
      <p:sp>
        <p:nvSpPr>
          <p:cNvPr id="508" name="Shape 508"/>
          <p:cNvSpPr txBox="1">
            <a:spLocks noGrp="1"/>
          </p:cNvSpPr>
          <p:nvPr>
            <p:ph idx="1"/>
          </p:nvPr>
        </p:nvSpPr>
        <p:spPr>
          <a:xfrm>
            <a:off x="650081" y="1610090"/>
            <a:ext cx="7836750" cy="3061977"/>
          </a:xfrm>
          <a:prstGeom prst="rect">
            <a:avLst/>
          </a:prstGeom>
          <a:noFill/>
          <a:ln>
            <a:noFill/>
          </a:ln>
        </p:spPr>
        <p:txBody>
          <a:bodyPr lIns="21425" tIns="21425" rIns="21425" bIns="21425" anchor="t" anchorCtr="0">
            <a:noAutofit/>
          </a:bodyPr>
          <a:lstStyle/>
          <a:p>
            <a:pPr marL="419100" marR="0" lvl="0" indent="-215900" algn="l" rtl="0">
              <a:lnSpc>
                <a:spcPct val="100000"/>
              </a:lnSpc>
              <a:spcBef>
                <a:spcPts val="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Hacer un dibujo de los objetos de los datos para nuestra aplicación y después encontrar cómo representar los objetos y sus relaciones</a:t>
            </a:r>
            <a:endParaRPr lang="en" sz="2000" u="none" strike="noStrike" cap="none" dirty="0">
              <a:solidFill>
                <a:schemeClr val="lt1"/>
              </a:solidFill>
              <a:latin typeface="Arial" charset="0"/>
              <a:ea typeface="Arial" charset="0"/>
              <a:cs typeface="Arial" charset="0"/>
              <a:sym typeface="Cabin"/>
            </a:endParaRP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Regla básica: No pongas la misma cadena de datos dos veces - usa una relación en vez de eso</a:t>
            </a:r>
          </a:p>
          <a:p>
            <a:pPr marL="419100" marR="0" lvl="0" indent="-177800" algn="l" rtl="0">
              <a:lnSpc>
                <a:spcPct val="100000"/>
              </a:lnSpc>
              <a:spcBef>
                <a:spcPts val="200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Cuando hay una sola cosa en el "mundo real" debería haber una copia de esa cosa en la base de datos</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4" name="Group 3"/>
          <p:cNvGrpSpPr/>
          <p:nvPr/>
        </p:nvGrpSpPr>
        <p:grpSpPr>
          <a:xfrm>
            <a:off x="1569415" y="593557"/>
            <a:ext cx="5988710" cy="3922295"/>
            <a:chOff x="935831" y="178593"/>
            <a:chExt cx="7416998" cy="4857750"/>
          </a:xfrm>
        </p:grpSpPr>
        <p:pic>
          <p:nvPicPr>
            <p:cNvPr id="513" name="Shape 513"/>
            <p:cNvPicPr preferRelativeResize="0"/>
            <p:nvPr/>
          </p:nvPicPr>
          <p:blipFill rotWithShape="1">
            <a:blip r:embed="rId3">
              <a:alphaModFix/>
            </a:blip>
            <a:srcRect/>
            <a:stretch/>
          </p:blipFill>
          <p:spPr>
            <a:xfrm>
              <a:off x="935831" y="542925"/>
              <a:ext cx="7416998" cy="4493418"/>
            </a:xfrm>
            <a:prstGeom prst="rect">
              <a:avLst/>
            </a:prstGeom>
            <a:noFill/>
            <a:ln>
              <a:noFill/>
            </a:ln>
          </p:spPr>
        </p:pic>
        <p:sp>
          <p:nvSpPr>
            <p:cNvPr id="514" name="Shape 514"/>
            <p:cNvSpPr txBox="1"/>
            <p:nvPr/>
          </p:nvSpPr>
          <p:spPr>
            <a:xfrm>
              <a:off x="1019770" y="178593"/>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Track  </a:t>
              </a:r>
            </a:p>
          </p:txBody>
        </p:sp>
        <p:sp>
          <p:nvSpPr>
            <p:cNvPr id="515" name="Shape 515"/>
            <p:cNvSpPr txBox="1"/>
            <p:nvPr/>
          </p:nvSpPr>
          <p:spPr>
            <a:xfrm>
              <a:off x="3037879" y="178593"/>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Len  </a:t>
              </a:r>
            </a:p>
          </p:txBody>
        </p:sp>
        <p:sp>
          <p:nvSpPr>
            <p:cNvPr id="516" name="Shape 516"/>
            <p:cNvSpPr txBox="1"/>
            <p:nvPr/>
          </p:nvSpPr>
          <p:spPr>
            <a:xfrm>
              <a:off x="3581697" y="178593"/>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Artist  </a:t>
              </a:r>
            </a:p>
          </p:txBody>
        </p:sp>
        <p:sp>
          <p:nvSpPr>
            <p:cNvPr id="517" name="Shape 517"/>
            <p:cNvSpPr txBox="1"/>
            <p:nvPr/>
          </p:nvSpPr>
          <p:spPr>
            <a:xfrm>
              <a:off x="4699693" y="178593"/>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Album  </a:t>
              </a:r>
            </a:p>
          </p:txBody>
        </p:sp>
        <p:sp>
          <p:nvSpPr>
            <p:cNvPr id="518" name="Shape 518"/>
            <p:cNvSpPr txBox="1"/>
            <p:nvPr/>
          </p:nvSpPr>
          <p:spPr>
            <a:xfrm>
              <a:off x="6003428" y="178593"/>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Genre</a:t>
              </a:r>
            </a:p>
          </p:txBody>
        </p:sp>
        <p:sp>
          <p:nvSpPr>
            <p:cNvPr id="519" name="Shape 519"/>
            <p:cNvSpPr txBox="1"/>
            <p:nvPr/>
          </p:nvSpPr>
          <p:spPr>
            <a:xfrm>
              <a:off x="6775297" y="178593"/>
              <a:ext cx="81795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Rating</a:t>
              </a:r>
            </a:p>
          </p:txBody>
        </p:sp>
        <p:sp>
          <p:nvSpPr>
            <p:cNvPr id="520" name="Shape 520"/>
            <p:cNvSpPr txBox="1"/>
            <p:nvPr/>
          </p:nvSpPr>
          <p:spPr>
            <a:xfrm>
              <a:off x="7615237" y="178593"/>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Count</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Para cada </a:t>
            </a:r>
            <a:r>
              <a:rPr lang="en" sz="4300" b="0" i="0" u="none" strike="noStrike" cap="none" dirty="0">
                <a:solidFill>
                  <a:srgbClr val="FFD966"/>
                </a:solidFill>
                <a:latin typeface="Arial"/>
                <a:ea typeface="Arial"/>
                <a:cs typeface="Arial"/>
                <a:sym typeface="Arial"/>
              </a:rPr>
              <a:t>“</a:t>
            </a:r>
            <a:r>
              <a:rPr lang="en" sz="4300" u="none" strike="noStrike" cap="none" dirty="0">
                <a:solidFill>
                  <a:srgbClr val="FFD966"/>
                </a:solidFill>
                <a:latin typeface="Arial" charset="0"/>
                <a:ea typeface="Arial" charset="0"/>
                <a:cs typeface="Arial" charset="0"/>
                <a:sym typeface="Cabin"/>
              </a:rPr>
              <a:t>pieza de información</a:t>
            </a:r>
            <a:r>
              <a:rPr lang="en" sz="4300" b="0" i="0" u="none" strike="noStrike" cap="none" dirty="0">
                <a:solidFill>
                  <a:srgbClr val="FFD966"/>
                </a:solidFill>
                <a:latin typeface="Arial"/>
                <a:ea typeface="Arial"/>
                <a:cs typeface="Arial"/>
                <a:sym typeface="Arial"/>
              </a:rPr>
              <a:t>”</a:t>
            </a:r>
            <a:r>
              <a:rPr lang="en" sz="4300" u="none" strike="noStrike" cap="none" dirty="0">
                <a:solidFill>
                  <a:srgbClr val="FFD966"/>
                </a:solidFill>
                <a:latin typeface="Arial" charset="0"/>
                <a:ea typeface="Arial" charset="0"/>
                <a:cs typeface="Arial" charset="0"/>
                <a:sym typeface="Cabin"/>
              </a:rPr>
              <a:t>...</a:t>
            </a:r>
          </a:p>
        </p:txBody>
      </p:sp>
      <p:sp>
        <p:nvSpPr>
          <p:cNvPr id="526" name="Shape 526"/>
          <p:cNvSpPr txBox="1">
            <a:spLocks noGrp="1"/>
          </p:cNvSpPr>
          <p:nvPr>
            <p:ph idx="1"/>
          </p:nvPr>
        </p:nvSpPr>
        <p:spPr>
          <a:xfrm>
            <a:off x="650081" y="1464468"/>
            <a:ext cx="5245393" cy="320759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¿La columna es un objeto o un atributo de otro objeto?</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Una vez que definimos objetos, necesitamos definir las relaciones entre ellos</a:t>
            </a:r>
          </a:p>
        </p:txBody>
      </p:sp>
      <p:grpSp>
        <p:nvGrpSpPr>
          <p:cNvPr id="2" name="Group 1"/>
          <p:cNvGrpSpPr/>
          <p:nvPr/>
        </p:nvGrpSpPr>
        <p:grpSpPr>
          <a:xfrm>
            <a:off x="6041827" y="1407318"/>
            <a:ext cx="2488392" cy="1817145"/>
            <a:chOff x="6041826" y="1407318"/>
            <a:chExt cx="2836961" cy="2071687"/>
          </a:xfrm>
        </p:grpSpPr>
        <p:sp>
          <p:nvSpPr>
            <p:cNvPr id="527" name="Shape 527"/>
            <p:cNvSpPr txBox="1"/>
            <p:nvPr/>
          </p:nvSpPr>
          <p:spPr>
            <a:xfrm>
              <a:off x="6041826" y="2993231"/>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Track  </a:t>
              </a:r>
            </a:p>
          </p:txBody>
        </p:sp>
        <p:sp>
          <p:nvSpPr>
            <p:cNvPr id="528" name="Shape 528"/>
            <p:cNvSpPr txBox="1"/>
            <p:nvPr/>
          </p:nvSpPr>
          <p:spPr>
            <a:xfrm>
              <a:off x="6366867" y="1507331"/>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dirty="0">
                  <a:solidFill>
                    <a:srgbClr val="FFFF00"/>
                  </a:solidFill>
                  <a:latin typeface="Arial" charset="0"/>
                  <a:ea typeface="Arial" charset="0"/>
                  <a:cs typeface="Arial" charset="0"/>
                  <a:sym typeface="Cabin"/>
                </a:rPr>
                <a:t>Len  </a:t>
              </a:r>
            </a:p>
          </p:txBody>
        </p:sp>
        <p:sp>
          <p:nvSpPr>
            <p:cNvPr id="529" name="Shape 529"/>
            <p:cNvSpPr txBox="1"/>
            <p:nvPr/>
          </p:nvSpPr>
          <p:spPr>
            <a:xfrm>
              <a:off x="6432053" y="2393156"/>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Artist  </a:t>
              </a:r>
            </a:p>
          </p:txBody>
        </p:sp>
        <p:sp>
          <p:nvSpPr>
            <p:cNvPr id="530" name="Shape 530"/>
            <p:cNvSpPr txBox="1"/>
            <p:nvPr/>
          </p:nvSpPr>
          <p:spPr>
            <a:xfrm>
              <a:off x="7757219" y="1407318"/>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Album  </a:t>
              </a:r>
            </a:p>
          </p:txBody>
        </p:sp>
        <p:sp>
          <p:nvSpPr>
            <p:cNvPr id="531" name="Shape 531"/>
            <p:cNvSpPr txBox="1"/>
            <p:nvPr/>
          </p:nvSpPr>
          <p:spPr>
            <a:xfrm>
              <a:off x="7375028" y="1885950"/>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Genre</a:t>
              </a:r>
            </a:p>
          </p:txBody>
        </p:sp>
        <p:sp>
          <p:nvSpPr>
            <p:cNvPr id="532" name="Shape 532"/>
            <p:cNvSpPr txBox="1"/>
            <p:nvPr/>
          </p:nvSpPr>
          <p:spPr>
            <a:xfrm>
              <a:off x="8101905" y="2521743"/>
              <a:ext cx="776882"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Rating</a:t>
              </a:r>
            </a:p>
          </p:txBody>
        </p:sp>
        <p:sp>
          <p:nvSpPr>
            <p:cNvPr id="533" name="Shape 533"/>
            <p:cNvSpPr txBox="1"/>
            <p:nvPr/>
          </p:nvSpPr>
          <p:spPr>
            <a:xfrm>
              <a:off x="7436643" y="312896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Count</a:t>
              </a:r>
            </a:p>
          </p:txBody>
        </p:sp>
      </p:gr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120625" y="598251"/>
            <a:ext cx="1720023"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Track (cancion)  </a:t>
            </a:r>
          </a:p>
        </p:txBody>
      </p:sp>
      <p:sp>
        <p:nvSpPr>
          <p:cNvPr id="57348" name="Rectangle 4"/>
          <p:cNvSpPr>
            <a:spLocks/>
          </p:cNvSpPr>
          <p:nvPr/>
        </p:nvSpPr>
        <p:spPr bwMode="auto">
          <a:xfrm>
            <a:off x="129711" y="998301"/>
            <a:ext cx="1569340"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Album (album)</a:t>
            </a:r>
          </a:p>
        </p:txBody>
      </p:sp>
      <p:sp>
        <p:nvSpPr>
          <p:cNvPr id="57349" name="Rectangle 5"/>
          <p:cNvSpPr>
            <a:spLocks/>
          </p:cNvSpPr>
          <p:nvPr/>
        </p:nvSpPr>
        <p:spPr bwMode="auto">
          <a:xfrm>
            <a:off x="120625" y="1416133"/>
            <a:ext cx="1463542"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Artist (</a:t>
            </a:r>
            <a:r>
              <a:rPr lang="en-US" altLang="en-US" sz="2025" dirty="0" err="1">
                <a:solidFill>
                  <a:schemeClr val="bg1"/>
                </a:solidFill>
                <a:ea typeface="ＭＳ Ｐゴシック" charset="-128"/>
              </a:rPr>
              <a:t>artista</a:t>
            </a:r>
            <a:r>
              <a:rPr lang="en-US" altLang="en-US" sz="2025" dirty="0">
                <a:solidFill>
                  <a:schemeClr val="bg1"/>
                </a:solidFill>
                <a:ea typeface="ＭＳ Ｐゴシック" charset="-128"/>
              </a:rPr>
              <a:t>)</a:t>
            </a:r>
          </a:p>
        </p:txBody>
      </p:sp>
      <p:sp>
        <p:nvSpPr>
          <p:cNvPr id="57350" name="Rectangle 6"/>
          <p:cNvSpPr>
            <a:spLocks/>
          </p:cNvSpPr>
          <p:nvPr/>
        </p:nvSpPr>
        <p:spPr bwMode="auto">
          <a:xfrm>
            <a:off x="129711" y="1795983"/>
            <a:ext cx="1609415"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Genre (</a:t>
            </a:r>
            <a:r>
              <a:rPr lang="en-US" altLang="en-US" sz="2025" dirty="0" err="1">
                <a:solidFill>
                  <a:schemeClr val="bg1"/>
                </a:solidFill>
                <a:ea typeface="ＭＳ Ｐゴシック" charset="-128"/>
              </a:rPr>
              <a:t>género</a:t>
            </a:r>
            <a:r>
              <a:rPr lang="en-US" altLang="en-US" sz="2025" dirty="0">
                <a:solidFill>
                  <a:schemeClr val="bg1"/>
                </a:solidFill>
                <a:ea typeface="ＭＳ Ｐゴシック" charset="-128"/>
              </a:rPr>
              <a:t>)</a:t>
            </a:r>
          </a:p>
        </p:txBody>
      </p:sp>
      <p:grpSp>
        <p:nvGrpSpPr>
          <p:cNvPr id="3" name="Group 2"/>
          <p:cNvGrpSpPr>
            <a:grpSpLocks/>
          </p:cNvGrpSpPr>
          <p:nvPr/>
        </p:nvGrpSpPr>
        <p:grpSpPr bwMode="auto">
          <a:xfrm>
            <a:off x="120665" y="2194210"/>
            <a:ext cx="2065699" cy="1129506"/>
            <a:chOff x="-572344" y="3899684"/>
            <a:chExt cx="3673238" cy="2008865"/>
          </a:xfrm>
        </p:grpSpPr>
        <p:sp>
          <p:nvSpPr>
            <p:cNvPr id="32785" name="Rectangle 3"/>
            <p:cNvSpPr>
              <a:spLocks/>
            </p:cNvSpPr>
            <p:nvPr/>
          </p:nvSpPr>
          <p:spPr bwMode="auto">
            <a:xfrm>
              <a:off x="-572344" y="4618733"/>
              <a:ext cx="2916031" cy="554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Len (</a:t>
              </a:r>
              <a:r>
                <a:rPr lang="en-US" altLang="en-US" sz="2025" dirty="0" err="1">
                  <a:solidFill>
                    <a:schemeClr val="bg1"/>
                  </a:solidFill>
                  <a:ea typeface="ＭＳ Ｐゴシック" charset="-128"/>
                </a:rPr>
                <a:t>duración</a:t>
              </a:r>
              <a:r>
                <a:rPr lang="en-US" altLang="en-US" sz="2025" dirty="0">
                  <a:solidFill>
                    <a:schemeClr val="bg1"/>
                  </a:solidFill>
                  <a:ea typeface="ＭＳ Ｐゴシック" charset="-128"/>
                </a:rPr>
                <a:t>)  </a:t>
              </a:r>
            </a:p>
          </p:txBody>
        </p:sp>
        <p:sp>
          <p:nvSpPr>
            <p:cNvPr id="32786" name="Rectangle 7"/>
            <p:cNvSpPr>
              <a:spLocks/>
            </p:cNvSpPr>
            <p:nvPr/>
          </p:nvSpPr>
          <p:spPr bwMode="auto">
            <a:xfrm>
              <a:off x="-556258" y="3899684"/>
              <a:ext cx="3657152" cy="554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Rating (</a:t>
              </a:r>
              <a:r>
                <a:rPr lang="en-US" altLang="en-US" sz="2025" dirty="0" err="1">
                  <a:solidFill>
                    <a:schemeClr val="bg1"/>
                  </a:solidFill>
                  <a:ea typeface="ＭＳ Ｐゴシック" charset="-128"/>
                </a:rPr>
                <a:t>calificación</a:t>
              </a:r>
              <a:r>
                <a:rPr lang="en-US" altLang="en-US" sz="2025" dirty="0">
                  <a:solidFill>
                    <a:schemeClr val="bg1"/>
                  </a:solidFill>
                  <a:ea typeface="ＭＳ Ｐゴシック" charset="-128"/>
                </a:rPr>
                <a:t>)</a:t>
              </a:r>
            </a:p>
          </p:txBody>
        </p:sp>
        <p:sp>
          <p:nvSpPr>
            <p:cNvPr id="32787" name="Rectangle 8"/>
            <p:cNvSpPr>
              <a:spLocks/>
            </p:cNvSpPr>
            <p:nvPr/>
          </p:nvSpPr>
          <p:spPr bwMode="auto">
            <a:xfrm>
              <a:off x="-560535" y="5354315"/>
              <a:ext cx="2799161" cy="554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ea typeface="ＭＳ Ｐゴシック" charset="-128"/>
                </a:rPr>
                <a:t>Count (</a:t>
              </a:r>
              <a:r>
                <a:rPr lang="en-US" altLang="en-US" sz="2025" dirty="0" err="1">
                  <a:solidFill>
                    <a:schemeClr val="bg1"/>
                  </a:solidFill>
                  <a:ea typeface="ＭＳ Ｐゴシック" charset="-128"/>
                </a:rPr>
                <a:t>cuenta</a:t>
              </a:r>
              <a:r>
                <a:rPr lang="en-US" altLang="en-US" sz="2025" dirty="0">
                  <a:solidFill>
                    <a:schemeClr val="bg1"/>
                  </a:solidFill>
                  <a:ea typeface="ＭＳ Ｐゴシック" charset="-128"/>
                </a:rPr>
                <a:t>)</a:t>
              </a:r>
            </a:p>
          </p:txBody>
        </p:sp>
      </p:gr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8518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sp>
        <p:nvSpPr>
          <p:cNvPr id="57353"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57354"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Album</a:t>
            </a:r>
          </a:p>
        </p:txBody>
      </p:sp>
      <p:sp>
        <p:nvSpPr>
          <p:cNvPr id="57355"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6" name="Rectangle 12"/>
          <p:cNvSpPr>
            <a:spLocks/>
          </p:cNvSpPr>
          <p:nvPr/>
        </p:nvSpPr>
        <p:spPr bwMode="auto">
          <a:xfrm>
            <a:off x="5785896" y="1890476"/>
            <a:ext cx="1261564"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sp>
        <p:nvSpPr>
          <p:cNvPr id="57357"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57358"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9" name="Rectangle 15"/>
          <p:cNvSpPr>
            <a:spLocks/>
          </p:cNvSpPr>
          <p:nvPr/>
        </p:nvSpPr>
        <p:spPr bwMode="auto">
          <a:xfrm>
            <a:off x="3522121" y="998301"/>
            <a:ext cx="1261564"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sp>
        <p:nvSpPr>
          <p:cNvPr id="57360"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Genre</a:t>
            </a:r>
          </a:p>
        </p:txBody>
      </p:sp>
      <p:sp>
        <p:nvSpPr>
          <p:cNvPr id="57361"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62" name="Rectangle 18"/>
          <p:cNvSpPr>
            <a:spLocks/>
          </p:cNvSpPr>
          <p:nvPr/>
        </p:nvSpPr>
        <p:spPr bwMode="auto">
          <a:xfrm>
            <a:off x="7221790" y="2704863"/>
            <a:ext cx="1261564"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8307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7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7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5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7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499"/>
                                          </p:stCondLst>
                                        </p:cTn>
                                        <p:tgtEl>
                                          <p:spTgt spid="573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73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73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499"/>
                                          </p:stCondLst>
                                        </p:cTn>
                                        <p:tgtEl>
                                          <p:spTgt spid="573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P spid="57353" grpId="0" animBg="1"/>
      <p:bldP spid="57354" grpId="0" animBg="1"/>
      <p:bldP spid="57356" grpId="0" autoUpdateAnimBg="0"/>
      <p:bldP spid="57357" grpId="0" animBg="1"/>
      <p:bldP spid="57359" grpId="0" autoUpdateAnimBg="0"/>
      <p:bldP spid="57360" grpId="0" animBg="1"/>
      <p:bldP spid="5736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34826"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Album</a:t>
            </a:r>
          </a:p>
        </p:txBody>
      </p:sp>
      <p:sp>
        <p:nvSpPr>
          <p:cNvPr id="34827"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28" name="Rectangle 12"/>
          <p:cNvSpPr>
            <a:spLocks/>
          </p:cNvSpPr>
          <p:nvPr/>
        </p:nvSpPr>
        <p:spPr bwMode="auto">
          <a:xfrm>
            <a:off x="5785894" y="1890476"/>
            <a:ext cx="1261563"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sp>
        <p:nvSpPr>
          <p:cNvPr id="34829"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34830"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1" name="Rectangle 15"/>
          <p:cNvSpPr>
            <a:spLocks/>
          </p:cNvSpPr>
          <p:nvPr/>
        </p:nvSpPr>
        <p:spPr bwMode="auto">
          <a:xfrm>
            <a:off x="3522119" y="998301"/>
            <a:ext cx="1261564"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sp>
        <p:nvSpPr>
          <p:cNvPr id="34832"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Genre</a:t>
            </a:r>
          </a:p>
        </p:txBody>
      </p:sp>
      <p:sp>
        <p:nvSpPr>
          <p:cNvPr id="34833"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4" name="Rectangle 18"/>
          <p:cNvSpPr>
            <a:spLocks/>
          </p:cNvSpPr>
          <p:nvPr/>
        </p:nvSpPr>
        <p:spPr bwMode="auto">
          <a:xfrm>
            <a:off x="7221787" y="2704863"/>
            <a:ext cx="1261563"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err="1">
                <a:solidFill>
                  <a:schemeClr val="bg1"/>
                </a:solidFill>
                <a:ea typeface="ＭＳ Ｐゴシック" charset="-128"/>
              </a:rPr>
              <a:t>Pertenece</a:t>
            </a:r>
            <a:r>
              <a:rPr lang="en-US" altLang="en-US" sz="2025" dirty="0">
                <a:solidFill>
                  <a:schemeClr val="bg1"/>
                </a:solidFill>
                <a:ea typeface="ＭＳ Ｐゴシック" charset="-128"/>
              </a:rPr>
              <a:t> a</a:t>
            </a:r>
          </a:p>
        </p:txBody>
      </p:sp>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428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Base de Datos Relacional</a:t>
            </a:r>
          </a:p>
        </p:txBody>
      </p:sp>
      <p:sp>
        <p:nvSpPr>
          <p:cNvPr id="222" name="Shape 222"/>
          <p:cNvSpPr txBox="1"/>
          <p:nvPr/>
        </p:nvSpPr>
        <p:spPr>
          <a:xfrm>
            <a:off x="1385888" y="4387702"/>
            <a:ext cx="617832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http://es.wikipedia.org/wiki/Base_de_datos_relacional</a:t>
            </a:r>
            <a:endParaRPr lang="en" sz="2000" u="sng" strike="noStrike" cap="none" dirty="0">
              <a:solidFill>
                <a:srgbClr val="FFFF00"/>
              </a:solidFill>
              <a:latin typeface="Arial" charset="0"/>
              <a:ea typeface="Arial" charset="0"/>
              <a:cs typeface="Arial" charset="0"/>
              <a:sym typeface="Cabin"/>
              <a:hlinkClick r:id="rId4"/>
            </a:endParaRPr>
          </a:p>
        </p:txBody>
      </p:sp>
      <p:sp>
        <p:nvSpPr>
          <p:cNvPr id="223" name="Shape 223"/>
          <p:cNvSpPr txBox="1"/>
          <p:nvPr/>
        </p:nvSpPr>
        <p:spPr>
          <a:xfrm>
            <a:off x="1082843" y="1496615"/>
            <a:ext cx="7178842" cy="25574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500" u="none" strike="noStrike" cap="none" dirty="0">
                <a:solidFill>
                  <a:srgbClr val="FFFFFF"/>
                </a:solidFill>
                <a:latin typeface="Arial" charset="0"/>
                <a:ea typeface="Arial" charset="0"/>
                <a:cs typeface="Arial" charset="0"/>
                <a:sym typeface="Cabin"/>
              </a:rPr>
              <a:t>Las Bases de Datos Relacionales modelan datos almacenando filas y columnas en tablas. El poder de las bases de datos relacionales está en su habilidad de recuperar datos de forma eficiente de esas tablas, particularmente cuando hay múltiples tablas y hay una relación entre las tablas involucradas en una consulta.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99554" y="864393"/>
            <a:ext cx="7140250" cy="1735930"/>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Representando Relaciones en una Base de Datos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Normalización de una Base de Datos (3NF)</a:t>
            </a:r>
          </a:p>
        </p:txBody>
      </p:sp>
      <p:sp>
        <p:nvSpPr>
          <p:cNvPr id="585" name="Shape 58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457200" marR="0" lvl="0" indent="-355600" algn="l" rtl="0">
              <a:lnSpc>
                <a:spcPct val="100000"/>
              </a:lnSpc>
              <a:spcBef>
                <a:spcPts val="0"/>
              </a:spcBef>
              <a:spcAft>
                <a:spcPts val="0"/>
              </a:spcAft>
              <a:buClr>
                <a:schemeClr val="lt1"/>
              </a:buClr>
              <a:buSzPct val="100000"/>
              <a:buFont typeface="Cabin"/>
            </a:pPr>
            <a:r>
              <a:rPr lang="en" sz="2000" u="none" strike="noStrike" cap="none" dirty="0">
                <a:solidFill>
                  <a:schemeClr val="lt1"/>
                </a:solidFill>
                <a:latin typeface="Arial" charset="0"/>
                <a:ea typeface="Arial" charset="0"/>
                <a:cs typeface="Arial" charset="0"/>
                <a:sym typeface="Cabin"/>
              </a:rPr>
              <a:t>Hay *toneladas* de teoría de bases de datos - mucho más para entenderlo sin cálculos excesivos</a:t>
            </a:r>
          </a:p>
          <a:p>
            <a:pPr marL="457200" marR="0" lvl="0" indent="-355600" algn="l" rtl="0">
              <a:lnSpc>
                <a:spcPct val="100000"/>
              </a:lnSpc>
              <a:spcBef>
                <a:spcPts val="600"/>
              </a:spcBef>
              <a:spcAft>
                <a:spcPts val="0"/>
              </a:spcAft>
              <a:buSzPct val="100000"/>
              <a:buFont typeface="Cabin"/>
            </a:pPr>
            <a:r>
              <a:rPr lang="en" sz="2000" u="none" strike="noStrike" cap="none" dirty="0">
                <a:solidFill>
                  <a:srgbClr val="00FF00"/>
                </a:solidFill>
                <a:latin typeface="Arial" charset="0"/>
                <a:ea typeface="Arial" charset="0"/>
                <a:cs typeface="Arial" charset="0"/>
                <a:sym typeface="Cabin"/>
              </a:rPr>
              <a:t>No replicar datos</a:t>
            </a:r>
            <a:r>
              <a:rPr lang="en" sz="2000" u="none" strike="noStrike" cap="none" dirty="0">
                <a:solidFill>
                  <a:schemeClr val="lt1"/>
                </a:solidFill>
                <a:latin typeface="Arial" charset="0"/>
                <a:ea typeface="Arial" charset="0"/>
                <a:cs typeface="Arial" charset="0"/>
                <a:sym typeface="Cabin"/>
              </a:rPr>
              <a:t> - datos de referencia - </a:t>
            </a:r>
            <a:r>
              <a:rPr lang="en" sz="2000" dirty="0">
                <a:solidFill>
                  <a:schemeClr val="lt1"/>
                </a:solidFill>
                <a:latin typeface="Arial" charset="0"/>
                <a:ea typeface="Arial" charset="0"/>
                <a:cs typeface="Arial" charset="0"/>
                <a:sym typeface="Cabin"/>
              </a:rPr>
              <a:t>apuntar a los datos</a:t>
            </a:r>
            <a:endParaRPr lang="en" sz="2000" u="none" strike="noStrike" cap="none" dirty="0">
              <a:solidFill>
                <a:schemeClr val="lt1"/>
              </a:solidFill>
              <a:latin typeface="Arial" charset="0"/>
              <a:ea typeface="Arial" charset="0"/>
              <a:cs typeface="Arial" charset="0"/>
              <a:sym typeface="Cabin"/>
            </a:endParaRPr>
          </a:p>
          <a:p>
            <a:pPr marL="457200" marR="0" lvl="0" indent="-355600" algn="l" rtl="0">
              <a:lnSpc>
                <a:spcPct val="100000"/>
              </a:lnSpc>
              <a:spcBef>
                <a:spcPts val="600"/>
              </a:spcBef>
              <a:spcAft>
                <a:spcPts val="0"/>
              </a:spcAft>
              <a:buSzPct val="100000"/>
              <a:buFont typeface="Cabin"/>
            </a:pPr>
            <a:r>
              <a:rPr lang="en" sz="2000" u="none" strike="noStrike" cap="none" dirty="0">
                <a:solidFill>
                  <a:schemeClr val="lt1"/>
                </a:solidFill>
                <a:latin typeface="Arial" charset="0"/>
                <a:ea typeface="Arial" charset="0"/>
                <a:cs typeface="Arial" charset="0"/>
                <a:sym typeface="Cabin"/>
              </a:rPr>
              <a:t>Usar </a:t>
            </a:r>
            <a:r>
              <a:rPr lang="en" sz="2000" dirty="0">
                <a:solidFill>
                  <a:srgbClr val="00FF00"/>
                </a:solidFill>
                <a:latin typeface="Arial" charset="0"/>
                <a:ea typeface="Arial" charset="0"/>
                <a:cs typeface="Arial" charset="0"/>
                <a:sym typeface="Cabin"/>
              </a:rPr>
              <a:t>enteros para las claves </a:t>
            </a:r>
            <a:r>
              <a:rPr lang="en" sz="2000" dirty="0">
                <a:solidFill>
                  <a:schemeClr val="lt1"/>
                </a:solidFill>
                <a:latin typeface="Arial" charset="0"/>
                <a:ea typeface="Arial" charset="0"/>
                <a:cs typeface="Arial" charset="0"/>
                <a:sym typeface="Cabin"/>
              </a:rPr>
              <a:t>y las referencias</a:t>
            </a:r>
            <a:endParaRPr lang="en" sz="2000" u="none" strike="noStrike" cap="none" dirty="0">
              <a:solidFill>
                <a:schemeClr val="lt1"/>
              </a:solidFill>
              <a:latin typeface="Arial" charset="0"/>
              <a:ea typeface="Arial" charset="0"/>
              <a:cs typeface="Arial" charset="0"/>
              <a:sym typeface="Cabin"/>
            </a:endParaRPr>
          </a:p>
          <a:p>
            <a:pPr marL="457200" marR="0" lvl="0" indent="-355600" algn="l" rtl="0">
              <a:lnSpc>
                <a:spcPct val="100000"/>
              </a:lnSpc>
              <a:spcBef>
                <a:spcPts val="600"/>
              </a:spcBef>
              <a:spcAft>
                <a:spcPts val="0"/>
              </a:spcAft>
              <a:buSzPct val="100000"/>
            </a:pPr>
            <a:r>
              <a:rPr lang="en" sz="2000" u="none" strike="noStrike" cap="none" dirty="0">
                <a:solidFill>
                  <a:schemeClr val="lt1"/>
                </a:solidFill>
                <a:latin typeface="Arial" charset="0"/>
                <a:ea typeface="Arial" charset="0"/>
                <a:cs typeface="Arial" charset="0"/>
                <a:sym typeface="Cabin"/>
              </a:rPr>
              <a:t>Usar una columna </a:t>
            </a:r>
            <a:r>
              <a:rPr lang="en" sz="2000" b="0" i="0" u="none" strike="noStrike" cap="none" dirty="0">
                <a:solidFill>
                  <a:schemeClr val="lt1"/>
                </a:solidFill>
                <a:latin typeface="Arial"/>
                <a:ea typeface="Arial"/>
                <a:cs typeface="Arial"/>
                <a:sym typeface="Arial"/>
              </a:rPr>
              <a:t>“</a:t>
            </a:r>
            <a:r>
              <a:rPr lang="en" sz="2000" i="0" dirty="0">
                <a:solidFill>
                  <a:srgbClr val="FF7F00"/>
                </a:solidFill>
                <a:latin typeface="Arial" charset="0"/>
                <a:ea typeface="Arial"/>
                <a:cs typeface="Arial" charset="0"/>
                <a:sym typeface="Cabin"/>
              </a:rPr>
              <a:t>clave</a:t>
            </a:r>
            <a:r>
              <a:rPr lang="en" sz="2000" b="0" i="0" u="none" strike="noStrike" cap="none" dirty="0">
                <a:solidFill>
                  <a:schemeClr val="lt1"/>
                </a:solidFill>
                <a:latin typeface="Arial"/>
                <a:ea typeface="Arial"/>
                <a:cs typeface="Arial"/>
                <a:sym typeface="Arial"/>
              </a:rPr>
              <a:t>” </a:t>
            </a:r>
            <a:r>
              <a:rPr lang="en" sz="2000" i="0" u="none" strike="noStrike" cap="none" dirty="0">
                <a:solidFill>
                  <a:schemeClr val="lt1"/>
                </a:solidFill>
                <a:latin typeface="Arial"/>
                <a:ea typeface="Arial"/>
                <a:cs typeface="Arial"/>
                <a:sym typeface="Arial"/>
              </a:rPr>
              <a:t>especial</a:t>
            </a:r>
            <a:r>
              <a:rPr lang="en" sz="2000" u="none" strike="noStrike" cap="none" dirty="0">
                <a:solidFill>
                  <a:schemeClr val="lt1"/>
                </a:solidFill>
                <a:latin typeface="Arial" charset="0"/>
                <a:ea typeface="Arial" charset="0"/>
                <a:cs typeface="Arial" charset="0"/>
                <a:sym typeface="Cabin"/>
              </a:rPr>
              <a:t> para cada tabla a la cual vamos a hacer referencias.   Por convención, muchos programadores llaman a esta columna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id</a:t>
            </a:r>
            <a:r>
              <a:rPr lang="en" sz="2000" b="0" i="0" u="none" strike="noStrike" cap="none" dirty="0">
                <a:solidFill>
                  <a:schemeClr val="lt1"/>
                </a:solidFill>
                <a:latin typeface="Arial"/>
                <a:ea typeface="Arial"/>
                <a:cs typeface="Arial"/>
                <a:sym typeface="Arial"/>
              </a:rPr>
              <a:t>”</a:t>
            </a:r>
          </a:p>
        </p:txBody>
      </p:sp>
      <p:sp>
        <p:nvSpPr>
          <p:cNvPr id="586" name="Shape 586"/>
          <p:cNvSpPr txBox="1"/>
          <p:nvPr/>
        </p:nvSpPr>
        <p:spPr>
          <a:xfrm>
            <a:off x="439369" y="4591617"/>
            <a:ext cx="8258174"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https://es.wikipedia.org/wiki/Normalizaci%C3%B3n_de_bases_de_datos</a:t>
            </a:r>
            <a:endParaRPr lang="en" sz="20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a:alphaModFix/>
          </a:blip>
          <a:srcRect/>
          <a:stretch/>
        </p:blipFill>
        <p:spPr>
          <a:xfrm>
            <a:off x="128587" y="707231"/>
            <a:ext cx="8715373" cy="1458217"/>
          </a:xfrm>
          <a:prstGeom prst="rect">
            <a:avLst/>
          </a:prstGeom>
          <a:noFill/>
          <a:ln>
            <a:noFill/>
          </a:ln>
        </p:spPr>
      </p:pic>
      <p:sp>
        <p:nvSpPr>
          <p:cNvPr id="592" name="Shape 592"/>
          <p:cNvSpPr txBox="1"/>
          <p:nvPr/>
        </p:nvSpPr>
        <p:spPr>
          <a:xfrm>
            <a:off x="148232" y="2470781"/>
            <a:ext cx="8836817" cy="205334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dirty="0">
                <a:solidFill>
                  <a:schemeClr val="lt1"/>
                </a:solidFill>
                <a:latin typeface="Arial" charset="0"/>
                <a:ea typeface="Arial" charset="0"/>
                <a:cs typeface="Arial" charset="0"/>
                <a:sym typeface="Cabin"/>
              </a:rPr>
              <a:t>Queremos llevar registro de cuál banda es la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00FF"/>
                </a:solidFill>
                <a:latin typeface="Arial" charset="0"/>
                <a:ea typeface="Arial" charset="0"/>
                <a:cs typeface="Arial" charset="0"/>
                <a:sym typeface="Cabin"/>
              </a:rPr>
              <a:t>creadora</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de cada canción...</a:t>
            </a:r>
            <a:endParaRPr lang="en-US" sz="20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endParaRPr lang="en" sz="20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¿A qué album</a:t>
            </a:r>
            <a:r>
              <a:rPr lang="en" sz="2000" u="none" strike="noStrike" cap="none" dirty="0">
                <a:solidFill>
                  <a:schemeClr val="lt1"/>
                </a:solidFill>
                <a:latin typeface="Arial" charset="0"/>
                <a:ea typeface="Arial" charset="0"/>
                <a:cs typeface="Arial" charset="0"/>
                <a:sym typeface="Cabin"/>
              </a:rPr>
              <a:t> </a:t>
            </a:r>
            <a:r>
              <a:rPr lang="en" sz="2000" b="0" i="0" u="none" strike="noStrike" cap="none" dirty="0">
                <a:solidFill>
                  <a:schemeClr val="lt1"/>
                </a:solidFill>
                <a:latin typeface="Arial"/>
                <a:ea typeface="Arial"/>
                <a:cs typeface="Arial"/>
                <a:sym typeface="Arial"/>
              </a:rPr>
              <a:t>“pertenece” esta canción</a:t>
            </a:r>
            <a:r>
              <a:rPr lang="en" sz="20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Clr>
                <a:srgbClr val="000000"/>
              </a:buClr>
              <a:buFont typeface="Arial"/>
              <a:buNone/>
            </a:pPr>
            <a:endParaRPr sz="20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¿Con cuál album está relacionada la canción?</a:t>
            </a:r>
          </a:p>
        </p:txBody>
      </p:sp>
      <p:cxnSp>
        <p:nvCxnSpPr>
          <p:cNvPr id="593" name="Shape 593"/>
          <p:cNvCxnSpPr/>
          <p:nvPr/>
        </p:nvCxnSpPr>
        <p:spPr>
          <a:xfrm>
            <a:off x="5678387" y="1009054"/>
            <a:ext cx="1198363" cy="840282"/>
          </a:xfrm>
          <a:prstGeom prst="straightConnector1">
            <a:avLst/>
          </a:prstGeom>
          <a:noFill/>
          <a:ln w="63500" cap="rnd" cmpd="sng">
            <a:solidFill>
              <a:srgbClr val="FF00FF"/>
            </a:solidFill>
            <a:prstDash val="solid"/>
            <a:miter/>
            <a:headEnd type="stealth" w="med" len="med"/>
            <a:tailEnd type="none" w="med" len="med"/>
          </a:ln>
        </p:spPr>
      </p:cxnSp>
      <p:cxnSp>
        <p:nvCxnSpPr>
          <p:cNvPr id="594" name="Shape 594"/>
          <p:cNvCxnSpPr/>
          <p:nvPr/>
        </p:nvCxnSpPr>
        <p:spPr>
          <a:xfrm>
            <a:off x="5717678" y="1410890"/>
            <a:ext cx="1395709" cy="889396"/>
          </a:xfrm>
          <a:prstGeom prst="straightConnector1">
            <a:avLst/>
          </a:prstGeom>
          <a:noFill/>
          <a:ln w="63500" cap="rnd" cmpd="sng">
            <a:solidFill>
              <a:srgbClr val="FF00FF"/>
            </a:solidFill>
            <a:prstDash val="solid"/>
            <a:miter/>
            <a:headEnd type="stealth" w="med" len="med"/>
            <a:tailEnd type="none" w="med" len="med"/>
          </a:ln>
        </p:spPr>
      </p:cxnSp>
      <p:cxnSp>
        <p:nvCxnSpPr>
          <p:cNvPr id="595" name="Shape 595"/>
          <p:cNvCxnSpPr/>
          <p:nvPr/>
        </p:nvCxnSpPr>
        <p:spPr>
          <a:xfrm>
            <a:off x="2434232" y="1368028"/>
            <a:ext cx="1037629" cy="7786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2" name="Shape 602"/>
          <p:cNvSpPr txBox="1">
            <a:spLocks noGrp="1"/>
          </p:cNvSpPr>
          <p:nvPr>
            <p:ph type="title"/>
          </p:nvPr>
        </p:nvSpPr>
        <p:spPr>
          <a:xfrm>
            <a:off x="257175" y="718368"/>
            <a:ext cx="8743950" cy="689722"/>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Patrón de Referencia de Enteros</a:t>
            </a:r>
          </a:p>
        </p:txBody>
      </p:sp>
      <p:pic>
        <p:nvPicPr>
          <p:cNvPr id="600" name="Shape 600" descr="Screen Shot 2015-08-10 at 11.35.43 AM.png"/>
          <p:cNvPicPr preferRelativeResize="0"/>
          <p:nvPr/>
        </p:nvPicPr>
        <p:blipFill rotWithShape="1">
          <a:blip r:embed="rId3">
            <a:alphaModFix/>
          </a:blip>
          <a:srcRect/>
          <a:stretch/>
        </p:blipFill>
        <p:spPr>
          <a:xfrm>
            <a:off x="1623524" y="3174519"/>
            <a:ext cx="4015687" cy="1460249"/>
          </a:xfrm>
          <a:prstGeom prst="rect">
            <a:avLst/>
          </a:prstGeom>
          <a:noFill/>
          <a:ln>
            <a:noFill/>
          </a:ln>
        </p:spPr>
      </p:pic>
      <p:pic>
        <p:nvPicPr>
          <p:cNvPr id="601" name="Shape 601" descr="Screen Shot 2015-08-10 at 11.36.01 AM.png"/>
          <p:cNvPicPr preferRelativeResize="0"/>
          <p:nvPr/>
        </p:nvPicPr>
        <p:blipFill rotWithShape="1">
          <a:blip r:embed="rId4">
            <a:alphaModFix/>
          </a:blip>
          <a:srcRect/>
          <a:stretch/>
        </p:blipFill>
        <p:spPr>
          <a:xfrm>
            <a:off x="4723353" y="1428691"/>
            <a:ext cx="2644352" cy="1448097"/>
          </a:xfrm>
          <a:prstGeom prst="rect">
            <a:avLst/>
          </a:prstGeom>
          <a:noFill/>
          <a:ln>
            <a:noFill/>
          </a:ln>
        </p:spPr>
      </p:pic>
      <p:sp>
        <p:nvSpPr>
          <p:cNvPr id="603" name="Shape 603"/>
          <p:cNvSpPr/>
          <p:nvPr/>
        </p:nvSpPr>
        <p:spPr>
          <a:xfrm>
            <a:off x="2896602" y="3866461"/>
            <a:ext cx="914102" cy="220645"/>
          </a:xfrm>
          <a:prstGeom prst="roundRect">
            <a:avLst>
              <a:gd name="adj" fmla="val 9257"/>
            </a:avLst>
          </a:prstGeom>
          <a:noFill/>
          <a:ln w="508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cxnSp>
        <p:nvCxnSpPr>
          <p:cNvPr id="604" name="Shape 604"/>
          <p:cNvCxnSpPr>
            <a:endCxn id="603" idx="0"/>
          </p:cNvCxnSpPr>
          <p:nvPr/>
        </p:nvCxnSpPr>
        <p:spPr>
          <a:xfrm flipH="1">
            <a:off x="3353653" y="2590141"/>
            <a:ext cx="1369773" cy="1276318"/>
          </a:xfrm>
          <a:prstGeom prst="straightConnector1">
            <a:avLst/>
          </a:prstGeom>
          <a:noFill/>
          <a:ln w="63500" cap="rnd" cmpd="sng">
            <a:solidFill>
              <a:srgbClr val="FF7F00"/>
            </a:solidFill>
            <a:prstDash val="solid"/>
            <a:miter/>
            <a:headEnd type="stealth" w="med" len="med"/>
            <a:tailEnd type="none" w="med" len="med"/>
          </a:ln>
        </p:spPr>
      </p:cxnSp>
      <p:sp>
        <p:nvSpPr>
          <p:cNvPr id="605" name="Shape 605"/>
          <p:cNvSpPr txBox="1"/>
          <p:nvPr/>
        </p:nvSpPr>
        <p:spPr>
          <a:xfrm>
            <a:off x="1222969" y="1848202"/>
            <a:ext cx="2757244" cy="81925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dirty="0">
                <a:solidFill>
                  <a:srgbClr val="FF7F00"/>
                </a:solidFill>
                <a:latin typeface="Arial" charset="0"/>
                <a:ea typeface="Arial" charset="0"/>
                <a:cs typeface="Arial" charset="0"/>
                <a:sym typeface="Cabin"/>
              </a:rPr>
              <a:t>Usamos enteros para referenciar filas en otras tablas</a:t>
            </a:r>
            <a:endParaRPr lang="en" sz="2000" u="none" strike="noStrike" cap="none" dirty="0">
              <a:solidFill>
                <a:srgbClr val="FF7F00"/>
              </a:solidFill>
              <a:latin typeface="Arial" charset="0"/>
              <a:ea typeface="Arial" charset="0"/>
              <a:cs typeface="Arial" charset="0"/>
              <a:sym typeface="Cabin"/>
            </a:endParaRPr>
          </a:p>
        </p:txBody>
      </p:sp>
      <p:sp>
        <p:nvSpPr>
          <p:cNvPr id="606" name="Shape 606"/>
          <p:cNvSpPr txBox="1"/>
          <p:nvPr/>
        </p:nvSpPr>
        <p:spPr>
          <a:xfrm>
            <a:off x="5710863" y="3199735"/>
            <a:ext cx="802232"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sp>
        <p:nvSpPr>
          <p:cNvPr id="607" name="Shape 607"/>
          <p:cNvSpPr txBox="1"/>
          <p:nvPr/>
        </p:nvSpPr>
        <p:spPr>
          <a:xfrm>
            <a:off x="7468026" y="1448573"/>
            <a:ext cx="591014"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Artist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Tres Tipos de Claves</a:t>
            </a:r>
          </a:p>
        </p:txBody>
      </p:sp>
      <p:sp>
        <p:nvSpPr>
          <p:cNvPr id="619" name="Shape 619"/>
          <p:cNvSpPr txBox="1">
            <a:spLocks noGrp="1"/>
          </p:cNvSpPr>
          <p:nvPr>
            <p:ph idx="1"/>
          </p:nvPr>
        </p:nvSpPr>
        <p:spPr>
          <a:xfrm>
            <a:off x="650081" y="1689460"/>
            <a:ext cx="5309561"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dirty="0">
                <a:solidFill>
                  <a:srgbClr val="FF7F00"/>
                </a:solidFill>
                <a:latin typeface="Arial" charset="0"/>
                <a:ea typeface="Arial" charset="0"/>
                <a:cs typeface="Arial" charset="0"/>
                <a:sym typeface="Cabin"/>
              </a:rPr>
              <a:t>Clave p</a:t>
            </a:r>
            <a:r>
              <a:rPr lang="en" sz="2000" u="none" strike="noStrike" cap="none" dirty="0">
                <a:solidFill>
                  <a:srgbClr val="FF7F00"/>
                </a:solidFill>
                <a:latin typeface="Arial" charset="0"/>
                <a:ea typeface="Arial" charset="0"/>
                <a:cs typeface="Arial" charset="0"/>
                <a:sym typeface="Cabin"/>
              </a:rPr>
              <a:t>rimaria</a:t>
            </a:r>
            <a:r>
              <a:rPr lang="en" sz="2000" u="none" strike="noStrike" cap="none" dirty="0">
                <a:solidFill>
                  <a:schemeClr val="lt1"/>
                </a:solidFill>
                <a:latin typeface="Arial" charset="0"/>
                <a:ea typeface="Arial" charset="0"/>
                <a:cs typeface="Arial" charset="0"/>
                <a:sym typeface="Cabin"/>
              </a:rPr>
              <a:t> - generalmente un entero que se auto incrementa</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Clave lógica</a:t>
            </a:r>
            <a:r>
              <a:rPr lang="en" sz="2000" u="none" strike="noStrike" cap="none" dirty="0">
                <a:solidFill>
                  <a:schemeClr val="lt1"/>
                </a:solidFill>
                <a:latin typeface="Arial" charset="0"/>
                <a:ea typeface="Arial" charset="0"/>
                <a:cs typeface="Arial" charset="0"/>
                <a:sym typeface="Cabin"/>
              </a:rPr>
              <a:t> - lo que el mundo exterior usa para buscar</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Clave foránea</a:t>
            </a:r>
            <a:r>
              <a:rPr lang="en" sz="2000" u="none" strike="noStrike" cap="none" dirty="0">
                <a:solidFill>
                  <a:schemeClr val="lt1"/>
                </a:solidFill>
                <a:latin typeface="Arial" charset="0"/>
                <a:ea typeface="Arial" charset="0"/>
                <a:cs typeface="Arial" charset="0"/>
                <a:sym typeface="Cabin"/>
              </a:rPr>
              <a:t> - generalmente un entero que apunta a una fila en otra tabla</a:t>
            </a:r>
          </a:p>
        </p:txBody>
      </p:sp>
      <p:sp>
        <p:nvSpPr>
          <p:cNvPr id="620" name="Shape 620"/>
          <p:cNvSpPr txBox="1"/>
          <p:nvPr/>
        </p:nvSpPr>
        <p:spPr>
          <a:xfrm>
            <a:off x="6546176" y="2053828"/>
            <a:ext cx="1322937" cy="185743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5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500" u="none" strike="noStrike" cap="none">
                <a:solidFill>
                  <a:srgbClr val="00FF00"/>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5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500" u="none" strike="noStrike" cap="none">
                <a:solidFill>
                  <a:schemeClr val="lt1"/>
                </a:solidFill>
                <a:latin typeface="Arial" charset="0"/>
                <a:ea typeface="Arial" charset="0"/>
                <a:cs typeface="Arial" charset="0"/>
                <a:sym typeface="Cabin"/>
              </a:rPr>
              <a:t> ...</a:t>
            </a:r>
          </a:p>
        </p:txBody>
      </p:sp>
      <p:cxnSp>
        <p:nvCxnSpPr>
          <p:cNvPr id="621" name="Shape 621"/>
          <p:cNvCxnSpPr/>
          <p:nvPr/>
        </p:nvCxnSpPr>
        <p:spPr>
          <a:xfrm flipH="1">
            <a:off x="7869114" y="2915542"/>
            <a:ext cx="556319" cy="408085"/>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50081" y="437989"/>
            <a:ext cx="6720683"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Reglas Clave</a:t>
            </a:r>
          </a:p>
        </p:txBody>
      </p:sp>
      <p:sp>
        <p:nvSpPr>
          <p:cNvPr id="627" name="Shape 627"/>
          <p:cNvSpPr txBox="1">
            <a:spLocks noGrp="1"/>
          </p:cNvSpPr>
          <p:nvPr>
            <p:ph idx="1"/>
          </p:nvPr>
        </p:nvSpPr>
        <p:spPr>
          <a:xfrm>
            <a:off x="650081" y="1464468"/>
            <a:ext cx="5285498" cy="320759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Prácticas recomendadas</a:t>
            </a:r>
          </a:p>
          <a:p>
            <a:pPr marL="254000" marR="0" lvl="0" indent="-2540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Nunca usar la </a:t>
            </a:r>
            <a:r>
              <a:rPr lang="en" sz="2000" dirty="0">
                <a:solidFill>
                  <a:srgbClr val="00FF00"/>
                </a:solidFill>
                <a:latin typeface="Arial" charset="0"/>
                <a:ea typeface="Arial" charset="0"/>
                <a:cs typeface="Arial" charset="0"/>
                <a:sym typeface="Cabin"/>
              </a:rPr>
              <a:t>clave lógica </a:t>
            </a:r>
            <a:r>
              <a:rPr lang="en" sz="2000" dirty="0">
                <a:solidFill>
                  <a:schemeClr val="lt1"/>
                </a:solidFill>
                <a:latin typeface="Arial" charset="0"/>
                <a:ea typeface="Arial" charset="0"/>
                <a:cs typeface="Arial" charset="0"/>
                <a:sym typeface="Cabin"/>
              </a:rPr>
              <a:t>como la</a:t>
            </a:r>
            <a:r>
              <a:rPr lang="en" sz="2000" u="none" strike="noStrike" cap="none" dirty="0">
                <a:solidFill>
                  <a:schemeClr val="lt1"/>
                </a:solidFill>
                <a:latin typeface="Arial" charset="0"/>
                <a:ea typeface="Arial" charset="0"/>
                <a:cs typeface="Arial" charset="0"/>
                <a:sym typeface="Cabin"/>
              </a:rPr>
              <a:t> </a:t>
            </a:r>
            <a:r>
              <a:rPr lang="en" sz="2000" dirty="0">
                <a:solidFill>
                  <a:srgbClr val="FF7F00"/>
                </a:solidFill>
                <a:latin typeface="Arial" charset="0"/>
                <a:ea typeface="Arial" charset="0"/>
                <a:cs typeface="Arial" charset="0"/>
                <a:sym typeface="Cabin"/>
              </a:rPr>
              <a:t>clave primaria</a:t>
            </a:r>
            <a:endParaRPr lang="en" sz="2000" u="none" strike="noStrike" cap="none" dirty="0">
              <a:solidFill>
                <a:srgbClr val="FF7F00"/>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n" sz="2000" dirty="0">
                <a:solidFill>
                  <a:srgbClr val="00FF00"/>
                </a:solidFill>
                <a:latin typeface="Arial" charset="0"/>
                <a:ea typeface="Arial" charset="0"/>
                <a:cs typeface="Arial" charset="0"/>
                <a:sym typeface="Cabin"/>
              </a:rPr>
              <a:t>Las claves lógicas </a:t>
            </a:r>
            <a:r>
              <a:rPr lang="en" sz="2000" dirty="0">
                <a:solidFill>
                  <a:schemeClr val="lt1"/>
                </a:solidFill>
                <a:latin typeface="Arial" charset="0"/>
                <a:ea typeface="Arial" charset="0"/>
                <a:cs typeface="Arial" charset="0"/>
                <a:sym typeface="Cabin"/>
              </a:rPr>
              <a:t>podrían cambiar (y de hecho lo hacen)</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Relaciones</a:t>
            </a:r>
            <a:r>
              <a:rPr lang="en" sz="2000" u="none" strike="noStrike" cap="none" dirty="0">
                <a:solidFill>
                  <a:schemeClr val="lt1"/>
                </a:solidFill>
                <a:latin typeface="Arial" charset="0"/>
                <a:ea typeface="Arial" charset="0"/>
                <a:cs typeface="Arial" charset="0"/>
                <a:sym typeface="Cabin"/>
              </a:rPr>
              <a:t> basadas en coincidir campos de texto o cadenas son menos eficientes que con enteros</a:t>
            </a:r>
          </a:p>
        </p:txBody>
      </p:sp>
      <p:sp>
        <p:nvSpPr>
          <p:cNvPr id="628" name="Shape 628"/>
          <p:cNvSpPr txBox="1"/>
          <p:nvPr/>
        </p:nvSpPr>
        <p:spPr>
          <a:xfrm>
            <a:off x="6765018" y="1464468"/>
            <a:ext cx="1573424" cy="2829599"/>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  User</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  login</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password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email</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created_at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modified_at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  login_at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50081" y="437989"/>
            <a:ext cx="7469099"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Claves Foráneas</a:t>
            </a:r>
          </a:p>
        </p:txBody>
      </p:sp>
      <p:sp>
        <p:nvSpPr>
          <p:cNvPr id="634" name="Shape 634"/>
          <p:cNvSpPr txBox="1">
            <a:spLocks noGrp="1"/>
          </p:cNvSpPr>
          <p:nvPr>
            <p:ph idx="1"/>
          </p:nvPr>
        </p:nvSpPr>
        <p:spPr>
          <a:xfrm>
            <a:off x="650081" y="1464468"/>
            <a:ext cx="4732045"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Una</a:t>
            </a:r>
            <a:r>
              <a:rPr lang="en" sz="2000" u="none" strike="noStrike" cap="none" dirty="0">
                <a:solidFill>
                  <a:srgbClr val="FF00FF"/>
                </a:solidFill>
                <a:latin typeface="Arial" charset="0"/>
                <a:ea typeface="Arial" charset="0"/>
                <a:cs typeface="Arial" charset="0"/>
                <a:sym typeface="Cabin"/>
              </a:rPr>
              <a:t> </a:t>
            </a:r>
            <a:r>
              <a:rPr lang="en" sz="2000" dirty="0">
                <a:solidFill>
                  <a:srgbClr val="FF00FF"/>
                </a:solidFill>
                <a:latin typeface="Arial" charset="0"/>
                <a:ea typeface="Arial" charset="0"/>
                <a:cs typeface="Arial" charset="0"/>
                <a:sym typeface="Cabin"/>
              </a:rPr>
              <a:t>clave foránea</a:t>
            </a:r>
            <a:r>
              <a:rPr lang="en" sz="2000" u="none" strike="noStrike" cap="none" dirty="0">
                <a:solidFill>
                  <a:schemeClr val="lt1"/>
                </a:solidFill>
                <a:latin typeface="Arial" charset="0"/>
                <a:ea typeface="Arial" charset="0"/>
                <a:cs typeface="Arial" charset="0"/>
                <a:sym typeface="Cabin"/>
              </a:rPr>
              <a:t> es cuando una tabla tiene una columna que contiene una clave que apunta a una </a:t>
            </a:r>
            <a:r>
              <a:rPr lang="en" sz="2000" dirty="0">
                <a:solidFill>
                  <a:srgbClr val="FF7F00"/>
                </a:solidFill>
                <a:latin typeface="Arial" charset="0"/>
                <a:ea typeface="Arial" charset="0"/>
                <a:cs typeface="Arial" charset="0"/>
                <a:sym typeface="Cabin"/>
              </a:rPr>
              <a:t>clave primaria</a:t>
            </a:r>
            <a:r>
              <a:rPr lang="en" sz="2000" u="none" strike="noStrike" cap="none" dirty="0">
                <a:solidFill>
                  <a:schemeClr val="lt1"/>
                </a:solidFill>
                <a:latin typeface="Arial" charset="0"/>
                <a:ea typeface="Arial" charset="0"/>
                <a:cs typeface="Arial" charset="0"/>
                <a:sym typeface="Cabin"/>
              </a:rPr>
              <a:t> de otra tabla</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Cuando todas las claves primarias son enteros, todas las claves foráneas son enteros - esto es bueno - muy bueno</a:t>
            </a:r>
          </a:p>
        </p:txBody>
      </p:sp>
      <p:sp>
        <p:nvSpPr>
          <p:cNvPr id="635" name="Shape 635"/>
          <p:cNvSpPr txBox="1"/>
          <p:nvPr/>
        </p:nvSpPr>
        <p:spPr>
          <a:xfrm>
            <a:off x="5617488" y="1946671"/>
            <a:ext cx="943771" cy="124301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Artist</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sp>
        <p:nvSpPr>
          <p:cNvPr id="636" name="Shape 636"/>
          <p:cNvSpPr txBox="1"/>
          <p:nvPr/>
        </p:nvSpPr>
        <p:spPr>
          <a:xfrm>
            <a:off x="7577127" y="1800225"/>
            <a:ext cx="1072304" cy="153596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cxnSp>
        <p:nvCxnSpPr>
          <p:cNvPr id="637" name="Shape 637"/>
          <p:cNvCxnSpPr/>
          <p:nvPr/>
        </p:nvCxnSpPr>
        <p:spPr>
          <a:xfrm>
            <a:off x="6363576" y="2528817"/>
            <a:ext cx="1213650" cy="3673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355600" y="937735"/>
            <a:ext cx="8432800" cy="701843"/>
          </a:xfrm>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Construyendo Relaciones (en tablas)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938464" y="3389312"/>
            <a:ext cx="6789820" cy="1136583"/>
          </a:xfrm>
          <a:prstGeom prst="rect">
            <a:avLst/>
          </a:prstGeom>
          <a:noFill/>
          <a:ln>
            <a:noFill/>
          </a:ln>
        </p:spPr>
      </p:pic>
      <p:sp>
        <p:nvSpPr>
          <p:cNvPr id="650" name="Shape 650"/>
          <p:cNvSpPr/>
          <p:nvPr/>
        </p:nvSpPr>
        <p:spPr>
          <a:xfrm>
            <a:off x="7192963" y="728663"/>
            <a:ext cx="1322386" cy="13208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Track</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Rating</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Len</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Count</a:t>
            </a:r>
          </a:p>
        </p:txBody>
      </p:sp>
      <p:sp>
        <p:nvSpPr>
          <p:cNvPr id="651" name="Shape 651"/>
          <p:cNvSpPr/>
          <p:nvPr/>
        </p:nvSpPr>
        <p:spPr>
          <a:xfrm>
            <a:off x="4049713" y="1800225"/>
            <a:ext cx="1322386" cy="550862"/>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Album</a:t>
            </a:r>
          </a:p>
        </p:txBody>
      </p:sp>
      <p:cxnSp>
        <p:nvCxnSpPr>
          <p:cNvPr id="652" name="Shape 652"/>
          <p:cNvCxnSpPr/>
          <p:nvPr/>
        </p:nvCxnSpPr>
        <p:spPr>
          <a:xfrm rot="10800000" flipH="1">
            <a:off x="5510213" y="1235075"/>
            <a:ext cx="1520825" cy="641350"/>
          </a:xfrm>
          <a:prstGeom prst="straightConnector1">
            <a:avLst/>
          </a:prstGeom>
          <a:noFill/>
          <a:ln w="88900" cap="flat" cmpd="sng">
            <a:solidFill>
              <a:srgbClr val="FFFF00"/>
            </a:solidFill>
            <a:prstDash val="solid"/>
            <a:miter/>
            <a:headEnd type="stealth" w="med" len="med"/>
            <a:tailEnd type="none" w="med" len="med"/>
          </a:ln>
        </p:spPr>
      </p:cxnSp>
      <p:sp>
        <p:nvSpPr>
          <p:cNvPr id="654" name="Shape 654"/>
          <p:cNvSpPr/>
          <p:nvPr/>
        </p:nvSpPr>
        <p:spPr>
          <a:xfrm>
            <a:off x="1871663" y="814388"/>
            <a:ext cx="1320800" cy="5207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Artist</a:t>
            </a:r>
          </a:p>
        </p:txBody>
      </p:sp>
      <p:cxnSp>
        <p:nvCxnSpPr>
          <p:cNvPr id="655" name="Shape 655"/>
          <p:cNvCxnSpPr/>
          <p:nvPr/>
        </p:nvCxnSpPr>
        <p:spPr>
          <a:xfrm>
            <a:off x="2890838" y="1446212"/>
            <a:ext cx="1050924" cy="493711"/>
          </a:xfrm>
          <a:prstGeom prst="straightConnector1">
            <a:avLst/>
          </a:prstGeom>
          <a:noFill/>
          <a:ln w="88900" cap="flat" cmpd="sng">
            <a:solidFill>
              <a:srgbClr val="FFFF00"/>
            </a:solidFill>
            <a:prstDash val="solid"/>
            <a:miter/>
            <a:headEnd type="stealth" w="med" len="med"/>
            <a:tailEnd type="none" w="med" len="med"/>
          </a:ln>
        </p:spPr>
      </p:cxnSp>
      <p:sp>
        <p:nvSpPr>
          <p:cNvPr id="656" name="Shape 656"/>
          <p:cNvSpPr/>
          <p:nvPr/>
        </p:nvSpPr>
        <p:spPr>
          <a:xfrm>
            <a:off x="3589150" y="1235062"/>
            <a:ext cx="1240025"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dirty="0">
                <a:solidFill>
                  <a:schemeClr val="lt1"/>
                </a:solidFill>
              </a:rPr>
              <a:t>P</a:t>
            </a:r>
            <a:r>
              <a:rPr lang="en" sz="1800" dirty="0">
                <a:solidFill>
                  <a:schemeClr val="lt1"/>
                </a:solidFill>
              </a:rPr>
              <a:t>ertenece a</a:t>
            </a:r>
            <a:endParaRPr lang="en" sz="1800" b="0" i="0" u="none" strike="noStrike" cap="none" dirty="0">
              <a:solidFill>
                <a:schemeClr val="lt1"/>
              </a:solidFill>
              <a:latin typeface="Arial"/>
              <a:ea typeface="Arial"/>
              <a:cs typeface="Arial"/>
              <a:sym typeface="Arial"/>
            </a:endParaRPr>
          </a:p>
        </p:txBody>
      </p:sp>
      <p:sp>
        <p:nvSpPr>
          <p:cNvPr id="657" name="Shape 657"/>
          <p:cNvSpPr/>
          <p:nvPr/>
        </p:nvSpPr>
        <p:spPr>
          <a:xfrm>
            <a:off x="5414962" y="2757488"/>
            <a:ext cx="1320800" cy="414336"/>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Genre</a:t>
            </a:r>
          </a:p>
        </p:txBody>
      </p:sp>
      <p:cxnSp>
        <p:nvCxnSpPr>
          <p:cNvPr id="658" name="Shape 658"/>
          <p:cNvCxnSpPr/>
          <p:nvPr/>
        </p:nvCxnSpPr>
        <p:spPr>
          <a:xfrm rot="10800000" flipH="1">
            <a:off x="6910388" y="2212975"/>
            <a:ext cx="692150" cy="839787"/>
          </a:xfrm>
          <a:prstGeom prst="straightConnector1">
            <a:avLst/>
          </a:prstGeom>
          <a:noFill/>
          <a:ln w="88900" cap="flat" cmpd="sng">
            <a:solidFill>
              <a:srgbClr val="FFFF00"/>
            </a:solidFill>
            <a:prstDash val="solid"/>
            <a:miter/>
            <a:headEnd type="stealth" w="med" len="med"/>
            <a:tailEnd type="none" w="med" len="med"/>
          </a:ln>
        </p:spPr>
      </p:cxnSp>
      <p:sp>
        <p:nvSpPr>
          <p:cNvPr id="13" name="Shape 656">
            <a:extLst>
              <a:ext uri="{FF2B5EF4-FFF2-40B4-BE49-F238E27FC236}">
                <a16:creationId xmlns:a16="http://schemas.microsoft.com/office/drawing/2014/main" id="{1E0517D3-1BA4-44FD-B732-E5FF2BD8AE23}"/>
              </a:ext>
            </a:extLst>
          </p:cNvPr>
          <p:cNvSpPr/>
          <p:nvPr/>
        </p:nvSpPr>
        <p:spPr>
          <a:xfrm>
            <a:off x="7356288" y="2632868"/>
            <a:ext cx="1240025"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dirty="0">
                <a:solidFill>
                  <a:schemeClr val="lt1"/>
                </a:solidFill>
              </a:rPr>
              <a:t>P</a:t>
            </a:r>
            <a:r>
              <a:rPr lang="en" sz="1800" dirty="0">
                <a:solidFill>
                  <a:schemeClr val="lt1"/>
                </a:solidFill>
              </a:rPr>
              <a:t>ertenece a</a:t>
            </a:r>
            <a:endParaRPr lang="en" sz="1800" b="0" i="0" u="none" strike="noStrike" cap="none" dirty="0">
              <a:solidFill>
                <a:schemeClr val="lt1"/>
              </a:solidFill>
              <a:latin typeface="Arial"/>
              <a:ea typeface="Arial"/>
              <a:cs typeface="Arial"/>
              <a:sym typeface="Arial"/>
            </a:endParaRPr>
          </a:p>
        </p:txBody>
      </p:sp>
      <p:sp>
        <p:nvSpPr>
          <p:cNvPr id="14" name="Shape 656">
            <a:extLst>
              <a:ext uri="{FF2B5EF4-FFF2-40B4-BE49-F238E27FC236}">
                <a16:creationId xmlns:a16="http://schemas.microsoft.com/office/drawing/2014/main" id="{65D2E02C-ADE0-4E44-9FE6-8D00243AC3CF}"/>
              </a:ext>
            </a:extLst>
          </p:cNvPr>
          <p:cNvSpPr/>
          <p:nvPr/>
        </p:nvSpPr>
        <p:spPr>
          <a:xfrm>
            <a:off x="5791013" y="1843532"/>
            <a:ext cx="1240025"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dirty="0">
                <a:solidFill>
                  <a:schemeClr val="lt1"/>
                </a:solidFill>
              </a:rPr>
              <a:t>P</a:t>
            </a:r>
            <a:r>
              <a:rPr lang="en" sz="1800" dirty="0">
                <a:solidFill>
                  <a:schemeClr val="lt1"/>
                </a:solidFill>
              </a:rPr>
              <a:t>ertenece a</a:t>
            </a:r>
            <a:endParaRPr lang="en"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5212807" y="579374"/>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665" name="Shape 665"/>
          <p:cNvSpPr txBox="1"/>
          <p:nvPr/>
        </p:nvSpPr>
        <p:spPr>
          <a:xfrm>
            <a:off x="834925" y="1081086"/>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666" name="Shape 666"/>
          <p:cNvSpPr txBox="1"/>
          <p:nvPr/>
        </p:nvSpPr>
        <p:spPr>
          <a:xfrm>
            <a:off x="621506" y="859630"/>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667" name="Shape 667"/>
          <p:cNvCxnSpPr/>
          <p:nvPr/>
        </p:nvCxnSpPr>
        <p:spPr>
          <a:xfrm rot="10800000" flipH="1">
            <a:off x="2024359" y="1227033"/>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668" name="Shape 668"/>
          <p:cNvSpPr txBox="1"/>
          <p:nvPr/>
        </p:nvSpPr>
        <p:spPr>
          <a:xfrm>
            <a:off x="3028048" y="659605"/>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none" strike="noStrike" cap="none" dirty="0">
                <a:solidFill>
                  <a:schemeClr val="lt1"/>
                </a:solidFill>
                <a:latin typeface="Arial" charset="0"/>
                <a:ea typeface="Arial" charset="0"/>
                <a:cs typeface="Arial" charset="0"/>
                <a:sym typeface="Cabin"/>
              </a:rPr>
              <a:t>P</a:t>
            </a:r>
            <a:r>
              <a:rPr lang="en" sz="2000" u="none" strike="noStrike" cap="none" dirty="0">
                <a:solidFill>
                  <a:schemeClr val="lt1"/>
                </a:solidFill>
                <a:latin typeface="Arial" charset="0"/>
                <a:ea typeface="Arial" charset="0"/>
                <a:cs typeface="Arial" charset="0"/>
                <a:sym typeface="Cabin"/>
              </a:rPr>
              <a:t>ertenece a</a:t>
            </a:r>
          </a:p>
        </p:txBody>
      </p:sp>
      <p:sp>
        <p:nvSpPr>
          <p:cNvPr id="669" name="Shape 669"/>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70" name="Shape 670"/>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1" name="Shape 671"/>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2" name="Shape 672"/>
          <p:cNvSpPr txBox="1"/>
          <p:nvPr/>
        </p:nvSpPr>
        <p:spPr>
          <a:xfrm>
            <a:off x="7236618" y="153565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73" name="Shape 673"/>
          <p:cNvSpPr txBox="1"/>
          <p:nvPr/>
        </p:nvSpPr>
        <p:spPr>
          <a:xfrm>
            <a:off x="7236618" y="198571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4" name="Shape 674"/>
          <p:cNvSpPr txBox="1"/>
          <p:nvPr/>
        </p:nvSpPr>
        <p:spPr>
          <a:xfrm>
            <a:off x="7236618" y="241433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5" name="Shape 675"/>
          <p:cNvSpPr txBox="1"/>
          <p:nvPr/>
        </p:nvSpPr>
        <p:spPr>
          <a:xfrm>
            <a:off x="7236618" y="285725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76" name="Shape 676"/>
          <p:cNvSpPr txBox="1"/>
          <p:nvPr/>
        </p:nvSpPr>
        <p:spPr>
          <a:xfrm>
            <a:off x="7236618" y="327158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77" name="Shape 677"/>
          <p:cNvSpPr txBox="1"/>
          <p:nvPr/>
        </p:nvSpPr>
        <p:spPr>
          <a:xfrm>
            <a:off x="7236618" y="371450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78" name="Shape 678"/>
          <p:cNvSpPr txBox="1"/>
          <p:nvPr/>
        </p:nvSpPr>
        <p:spPr>
          <a:xfrm>
            <a:off x="7236618" y="414312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679" name="Shape 679"/>
          <p:cNvCxnSpPr>
            <a:endCxn id="678" idx="1"/>
          </p:cNvCxnSpPr>
          <p:nvPr/>
        </p:nvCxnSpPr>
        <p:spPr>
          <a:xfrm>
            <a:off x="5054203" y="3277195"/>
            <a:ext cx="2182415" cy="1080244"/>
          </a:xfrm>
          <a:prstGeom prst="straightConnector1">
            <a:avLst/>
          </a:prstGeom>
          <a:noFill/>
          <a:ln w="88900" cap="rnd" cmpd="sng">
            <a:solidFill>
              <a:srgbClr val="FF00FF"/>
            </a:solidFill>
            <a:prstDash val="solid"/>
            <a:miter/>
            <a:headEnd type="stealth" w="med" len="med"/>
            <a:tailEnd type="none" w="med" len="med"/>
          </a:ln>
        </p:spPr>
      </p:cxnSp>
      <p:sp>
        <p:nvSpPr>
          <p:cNvPr id="680" name="Shape 680"/>
          <p:cNvSpPr txBox="1"/>
          <p:nvPr/>
        </p:nvSpPr>
        <p:spPr>
          <a:xfrm>
            <a:off x="1021556" y="3018234"/>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Tabla</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Clave Primaria</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Clave Lógica</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Clave Foránea</a:t>
            </a:r>
          </a:p>
        </p:txBody>
      </p:sp>
      <p:sp>
        <p:nvSpPr>
          <p:cNvPr id="681" name="Shape 681"/>
          <p:cNvSpPr txBox="1"/>
          <p:nvPr/>
        </p:nvSpPr>
        <p:spPr>
          <a:xfrm>
            <a:off x="5556051" y="723899"/>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682" name="Shape 682"/>
          <p:cNvSpPr txBox="1"/>
          <p:nvPr/>
        </p:nvSpPr>
        <p:spPr>
          <a:xfrm>
            <a:off x="5659635" y="1666874"/>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683" name="Shape 683"/>
          <p:cNvSpPr txBox="1"/>
          <p:nvPr/>
        </p:nvSpPr>
        <p:spPr>
          <a:xfrm>
            <a:off x="5556051" y="1366836"/>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684" name="Shape 684"/>
          <p:cNvSpPr txBox="1"/>
          <p:nvPr/>
        </p:nvSpPr>
        <p:spPr>
          <a:xfrm>
            <a:off x="5586412" y="193119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685" name="Shape 685"/>
          <p:cNvSpPr txBox="1"/>
          <p:nvPr/>
        </p:nvSpPr>
        <p:spPr>
          <a:xfrm>
            <a:off x="5604271" y="1023936"/>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Terminología</a:t>
            </a:r>
          </a:p>
        </p:txBody>
      </p:sp>
      <p:sp>
        <p:nvSpPr>
          <p:cNvPr id="229" name="Shape 229"/>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Base de Datos</a:t>
            </a:r>
            <a:r>
              <a:rPr lang="en" sz="2000" u="none" strike="noStrike" cap="none" dirty="0">
                <a:solidFill>
                  <a:schemeClr val="lt1"/>
                </a:solidFill>
                <a:latin typeface="Arial" charset="0"/>
                <a:ea typeface="Arial" charset="0"/>
                <a:cs typeface="Arial" charset="0"/>
                <a:sym typeface="Cabin"/>
              </a:rPr>
              <a:t> - contiene muchas tablas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Relación (o tabla)</a:t>
            </a:r>
            <a:r>
              <a:rPr lang="en" sz="2000" u="none" strike="noStrike" cap="none" dirty="0">
                <a:solidFill>
                  <a:schemeClr val="lt1"/>
                </a:solidFill>
                <a:latin typeface="Arial" charset="0"/>
                <a:ea typeface="Arial" charset="0"/>
                <a:cs typeface="Arial" charset="0"/>
                <a:sym typeface="Cabin"/>
              </a:rPr>
              <a:t> - contiene tuplas y atributos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Tupla (o fila)</a:t>
            </a:r>
            <a:r>
              <a:rPr lang="en" sz="2000" u="none" strike="noStrike" cap="none" dirty="0">
                <a:solidFill>
                  <a:schemeClr val="lt1"/>
                </a:solidFill>
                <a:latin typeface="Arial" charset="0"/>
                <a:ea typeface="Arial" charset="0"/>
                <a:cs typeface="Arial" charset="0"/>
                <a:sym typeface="Cabin"/>
              </a:rPr>
              <a:t> - un conjunto de campos que generalmente representan un “objeto”, como una persona o una canción musical</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Atributo (también conocido como columna o campo)</a:t>
            </a:r>
            <a:r>
              <a:rPr lang="en" sz="2000" u="none" strike="noStrike" cap="none" dirty="0">
                <a:solidFill>
                  <a:schemeClr val="lt1"/>
                </a:solidFill>
                <a:latin typeface="Arial" charset="0"/>
                <a:ea typeface="Arial" charset="0"/>
                <a:cs typeface="Arial" charset="0"/>
                <a:sym typeface="Cabin"/>
              </a:rPr>
              <a:t> - uno de posiblemente muchos elementos de datos correspondientes al objeto representado en la fila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4386262" y="9715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91" name="Shape 691"/>
          <p:cNvSpPr txBox="1"/>
          <p:nvPr/>
        </p:nvSpPr>
        <p:spPr>
          <a:xfrm>
            <a:off x="4386262" y="14216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2" name="Shape 692"/>
          <p:cNvSpPr txBox="1"/>
          <p:nvPr/>
        </p:nvSpPr>
        <p:spPr>
          <a:xfrm>
            <a:off x="4386262" y="18502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3" name="Shape 693"/>
          <p:cNvSpPr txBox="1"/>
          <p:nvPr/>
        </p:nvSpPr>
        <p:spPr>
          <a:xfrm>
            <a:off x="7358062" y="52926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94" name="Shape 694"/>
          <p:cNvSpPr txBox="1"/>
          <p:nvPr/>
        </p:nvSpPr>
        <p:spPr>
          <a:xfrm>
            <a:off x="7358062" y="97931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5" name="Shape 695"/>
          <p:cNvSpPr txBox="1"/>
          <p:nvPr/>
        </p:nvSpPr>
        <p:spPr>
          <a:xfrm>
            <a:off x="7358062" y="140794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6" name="Shape 696"/>
          <p:cNvSpPr txBox="1"/>
          <p:nvPr/>
        </p:nvSpPr>
        <p:spPr>
          <a:xfrm>
            <a:off x="7358062" y="185085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97" name="Shape 697"/>
          <p:cNvSpPr txBox="1"/>
          <p:nvPr/>
        </p:nvSpPr>
        <p:spPr>
          <a:xfrm>
            <a:off x="7358062" y="226519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98" name="Shape 698"/>
          <p:cNvSpPr txBox="1"/>
          <p:nvPr/>
        </p:nvSpPr>
        <p:spPr>
          <a:xfrm>
            <a:off x="7358062" y="270810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99" name="Shape 699"/>
          <p:cNvSpPr txBox="1"/>
          <p:nvPr/>
        </p:nvSpPr>
        <p:spPr>
          <a:xfrm>
            <a:off x="7358062" y="313673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700" name="Shape 700"/>
          <p:cNvCxnSpPr>
            <a:endCxn id="699" idx="1"/>
          </p:cNvCxnSpPr>
          <p:nvPr/>
        </p:nvCxnSpPr>
        <p:spPr>
          <a:xfrm>
            <a:off x="5863389" y="1185862"/>
            <a:ext cx="1494673" cy="2165183"/>
          </a:xfrm>
          <a:prstGeom prst="straightConnector1">
            <a:avLst/>
          </a:prstGeom>
          <a:noFill/>
          <a:ln w="88900" cap="rnd" cmpd="sng">
            <a:solidFill>
              <a:srgbClr val="FF00FF"/>
            </a:solidFill>
            <a:prstDash val="solid"/>
            <a:miter/>
            <a:headEnd type="stealth" w="med" len="med"/>
            <a:tailEnd type="none" w="med" len="med"/>
          </a:ln>
        </p:spPr>
      </p:cxnSp>
      <p:sp>
        <p:nvSpPr>
          <p:cNvPr id="701" name="Shape 701"/>
          <p:cNvSpPr txBox="1"/>
          <p:nvPr/>
        </p:nvSpPr>
        <p:spPr>
          <a:xfrm>
            <a:off x="664901" y="2271712"/>
            <a:ext cx="2000249"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Tabla</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Clave Primaria</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Clave Lógica</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Clave Foránea</a:t>
            </a:r>
          </a:p>
        </p:txBody>
      </p:sp>
      <p:sp>
        <p:nvSpPr>
          <p:cNvPr id="702" name="Shape 702"/>
          <p:cNvSpPr txBox="1"/>
          <p:nvPr/>
        </p:nvSpPr>
        <p:spPr>
          <a:xfrm>
            <a:off x="1850231" y="5143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Artist</a:t>
            </a:r>
          </a:p>
        </p:txBody>
      </p:sp>
      <p:sp>
        <p:nvSpPr>
          <p:cNvPr id="703" name="Shape 703"/>
          <p:cNvSpPr txBox="1"/>
          <p:nvPr/>
        </p:nvSpPr>
        <p:spPr>
          <a:xfrm>
            <a:off x="1850231" y="9644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4" name="Shape 704"/>
          <p:cNvSpPr txBox="1"/>
          <p:nvPr/>
        </p:nvSpPr>
        <p:spPr>
          <a:xfrm>
            <a:off x="1850231" y="13930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5" name="Shape 705"/>
          <p:cNvSpPr txBox="1"/>
          <p:nvPr/>
        </p:nvSpPr>
        <p:spPr>
          <a:xfrm>
            <a:off x="4386262" y="22717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artist_id</a:t>
            </a:r>
          </a:p>
        </p:txBody>
      </p:sp>
      <p:sp>
        <p:nvSpPr>
          <p:cNvPr id="706" name="Shape 706"/>
          <p:cNvSpPr txBox="1"/>
          <p:nvPr/>
        </p:nvSpPr>
        <p:spPr>
          <a:xfrm>
            <a:off x="4736306" y="328951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Genre</a:t>
            </a:r>
          </a:p>
        </p:txBody>
      </p:sp>
      <p:sp>
        <p:nvSpPr>
          <p:cNvPr id="707" name="Shape 707"/>
          <p:cNvSpPr txBox="1"/>
          <p:nvPr/>
        </p:nvSpPr>
        <p:spPr>
          <a:xfrm>
            <a:off x="4736306" y="373956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8" name="Shape 708"/>
          <p:cNvSpPr txBox="1"/>
          <p:nvPr/>
        </p:nvSpPr>
        <p:spPr>
          <a:xfrm>
            <a:off x="4736306" y="416819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9" name="Shape 709"/>
          <p:cNvSpPr txBox="1"/>
          <p:nvPr/>
        </p:nvSpPr>
        <p:spPr>
          <a:xfrm>
            <a:off x="7358062" y="355106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genre_id</a:t>
            </a:r>
          </a:p>
        </p:txBody>
      </p:sp>
      <p:cxnSp>
        <p:nvCxnSpPr>
          <p:cNvPr id="710" name="Shape 710"/>
          <p:cNvCxnSpPr>
            <a:stCxn id="706" idx="3"/>
            <a:endCxn id="709" idx="1"/>
          </p:cNvCxnSpPr>
          <p:nvPr/>
        </p:nvCxnSpPr>
        <p:spPr>
          <a:xfrm>
            <a:off x="6093617" y="3503824"/>
            <a:ext cx="1264445" cy="261558"/>
          </a:xfrm>
          <a:prstGeom prst="straightConnector1">
            <a:avLst/>
          </a:prstGeom>
          <a:noFill/>
          <a:ln w="88900" cap="rnd" cmpd="sng">
            <a:solidFill>
              <a:srgbClr val="FF00FF"/>
            </a:solidFill>
            <a:prstDash val="solid"/>
            <a:miter/>
            <a:headEnd type="stealth" w="med" len="med"/>
            <a:tailEnd type="none" w="med" len="med"/>
          </a:ln>
        </p:spPr>
      </p:cxnSp>
      <p:cxnSp>
        <p:nvCxnSpPr>
          <p:cNvPr id="711" name="Shape 711"/>
          <p:cNvCxnSpPr/>
          <p:nvPr/>
        </p:nvCxnSpPr>
        <p:spPr>
          <a:xfrm>
            <a:off x="3323629" y="1185862"/>
            <a:ext cx="926900" cy="1284981"/>
          </a:xfrm>
          <a:prstGeom prst="straightConnector1">
            <a:avLst/>
          </a:prstGeom>
          <a:noFill/>
          <a:ln w="88900" cap="rnd" cmpd="sng">
            <a:solidFill>
              <a:srgbClr val="FF00FF"/>
            </a:solidFill>
            <a:prstDash val="solid"/>
            <a:miter/>
            <a:headEnd type="stealth" w="med" len="med"/>
            <a:tailEnd type="none" w="med" len="med"/>
          </a:ln>
        </p:spPr>
      </p:cxnSp>
      <p:sp>
        <p:nvSpPr>
          <p:cNvPr id="712" name="Shape 712"/>
          <p:cNvSpPr txBox="1"/>
          <p:nvPr/>
        </p:nvSpPr>
        <p:spPr>
          <a:xfrm>
            <a:off x="1512689" y="4057649"/>
            <a:ext cx="2507456" cy="51435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dirty="0">
                <a:solidFill>
                  <a:srgbClr val="FF00FF"/>
                </a:solidFill>
                <a:latin typeface="Arial" charset="0"/>
                <a:ea typeface="Arial" charset="0"/>
                <a:cs typeface="Arial" charset="0"/>
                <a:sym typeface="Cabin"/>
              </a:rPr>
              <a:t>Nombrar</a:t>
            </a:r>
            <a:r>
              <a:rPr lang="en" sz="1600" u="none" strike="noStrike" cap="none" dirty="0">
                <a:solidFill>
                  <a:srgbClr val="FF00FF"/>
                </a:solidFill>
                <a:latin typeface="Arial" charset="0"/>
                <a:ea typeface="Arial" charset="0"/>
                <a:cs typeface="Arial" charset="0"/>
                <a:sym typeface="Cabin"/>
              </a:rPr>
              <a:t> CF como artist_id es una convención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descr="Screen Shot 2015-08-10 at 11.05.43 AM.png"/>
          <p:cNvPicPr preferRelativeResize="0"/>
          <p:nvPr/>
        </p:nvPicPr>
        <p:blipFill rotWithShape="1">
          <a:blip r:embed="rId3">
            <a:alphaModFix/>
          </a:blip>
          <a:srcRect/>
          <a:stretch/>
        </p:blipFill>
        <p:spPr>
          <a:xfrm>
            <a:off x="2046090" y="333896"/>
            <a:ext cx="4932706" cy="47514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p:nvPr/>
        </p:nvSpPr>
        <p:spPr>
          <a:xfrm>
            <a:off x="536755" y="3741141"/>
            <a:ext cx="8326508" cy="1159932"/>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CREATE TABLE </a:t>
            </a:r>
            <a:r>
              <a:rPr lang="en" sz="1600" i="0" u="none" strike="noStrike" cap="none" dirty="0">
                <a:solidFill>
                  <a:srgbClr val="FFFF00"/>
                </a:solidFill>
                <a:latin typeface="Courier" charset="0"/>
                <a:ea typeface="Courier" charset="0"/>
                <a:cs typeface="Courier" charset="0"/>
                <a:sym typeface="Arial"/>
              </a:rPr>
              <a:t>Genre</a:t>
            </a:r>
            <a:r>
              <a:rPr lang="en" sz="1600" i="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FF6600"/>
                </a:solidFill>
                <a:latin typeface="Courier" charset="0"/>
                <a:ea typeface="Courier" charset="0"/>
                <a:cs typeface="Courier" charset="0"/>
                <a:sym typeface="Arial"/>
              </a:rPr>
              <a:t>id</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00FF00"/>
                </a:solidFill>
                <a:latin typeface="Courier" charset="0"/>
                <a:ea typeface="Courier" charset="0"/>
                <a:cs typeface="Courier" charset="0"/>
                <a:sym typeface="Arial"/>
              </a:rPr>
              <a:t>name</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TEXT</a:t>
            </a:r>
          </a:p>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a:t>
            </a:r>
          </a:p>
        </p:txBody>
      </p:sp>
      <p:pic>
        <p:nvPicPr>
          <p:cNvPr id="723" name="Shape 723" descr="Screen Shot 2015-08-10 at 11.10.06 AM.png"/>
          <p:cNvPicPr preferRelativeResize="0"/>
          <p:nvPr/>
        </p:nvPicPr>
        <p:blipFill rotWithShape="1">
          <a:blip r:embed="rId3">
            <a:alphaModFix/>
          </a:blip>
          <a:srcRect/>
          <a:stretch/>
        </p:blipFill>
        <p:spPr>
          <a:xfrm>
            <a:off x="3633268" y="438447"/>
            <a:ext cx="5317958" cy="35239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p:nvPr/>
        </p:nvSpPr>
        <p:spPr>
          <a:xfrm>
            <a:off x="412039" y="2491070"/>
            <a:ext cx="8385600" cy="22679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rgbClr val="FFFF00"/>
                </a:solidFill>
                <a:latin typeface="Courier" charset="0"/>
                <a:ea typeface="Courier" charset="0"/>
                <a:cs typeface="Courier" charset="0"/>
                <a:sym typeface="Arial"/>
              </a:rPr>
              <a:t>Track</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a:t>
            </a:r>
            <a:r>
              <a:rPr lang="en" sz="1600" u="none" strike="noStrike" cap="none">
                <a:solidFill>
                  <a:schemeClr val="lt1"/>
                </a:solidFill>
                <a:latin typeface="Courier" charset="0"/>
                <a:ea typeface="Courier" charset="0"/>
                <a:cs typeface="Courier" charset="0"/>
                <a:sym typeface="Arial"/>
              </a:rPr>
              <a:t>KEY AUTOINCREMENT </a:t>
            </a:r>
            <a:r>
              <a:rPr lang="en" sz="1600" u="none" strike="noStrike" cap="none" dirty="0">
                <a:solidFill>
                  <a:schemeClr val="lt1"/>
                </a:solidFill>
                <a:latin typeface="Courier" charset="0"/>
                <a:ea typeface="Courier" charset="0"/>
                <a:cs typeface="Courier" charset="0"/>
                <a:sym typeface="Arial"/>
              </a:rPr>
              <a:t>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 </a:t>
            </a:r>
            <a:r>
              <a:rPr lang="en" sz="1600" u="none" strike="noStrike" cap="none" dirty="0">
                <a:solidFill>
                  <a:schemeClr val="lt1"/>
                </a:solidFill>
                <a:latin typeface="Courier" charset="0"/>
                <a:ea typeface="Courier" charset="0"/>
                <a:cs typeface="Courier" charset="0"/>
                <a:sym typeface="Arial"/>
              </a:rPr>
              <a:t>TEXT,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album_id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genre_id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FF00"/>
                </a:solidFill>
                <a:latin typeface="Courier" charset="0"/>
                <a:ea typeface="Courier" charset="0"/>
                <a:cs typeface="Courier" charset="0"/>
                <a:sym typeface="Arial"/>
              </a:rPr>
              <a:t>len</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rating</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count</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
        <p:nvSpPr>
          <p:cNvPr id="729" name="Shape 729"/>
          <p:cNvSpPr/>
          <p:nvPr/>
        </p:nvSpPr>
        <p:spPr>
          <a:xfrm>
            <a:off x="412039" y="860059"/>
            <a:ext cx="8385600" cy="14370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chemeClr val="accent1"/>
                </a:solidFill>
                <a:latin typeface="Courier" charset="0"/>
                <a:ea typeface="Courier" charset="0"/>
                <a:cs typeface="Courier" charset="0"/>
                <a:sym typeface="Arial"/>
              </a:rPr>
              <a:t>Album</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artist_id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a:t>
            </a:r>
            <a:r>
              <a:rPr lang="en" sz="1600" u="none" strike="noStrike" cap="none" dirty="0">
                <a:solidFill>
                  <a:schemeClr val="lt1"/>
                </a:solidFill>
                <a:latin typeface="Courier" charset="0"/>
                <a:ea typeface="Courier" charset="0"/>
                <a:cs typeface="Courier" charset="0"/>
                <a:sym typeface="Arial"/>
              </a:rPr>
              <a:t>	TEXT</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Screen Shot 2015-08-10 at 11.28.26 AM.png"/>
          <p:cNvPicPr preferRelativeResize="0"/>
          <p:nvPr/>
        </p:nvPicPr>
        <p:blipFill rotWithShape="1">
          <a:blip r:embed="rId3">
            <a:alphaModFix/>
          </a:blip>
          <a:srcRect/>
          <a:stretch/>
        </p:blipFill>
        <p:spPr>
          <a:xfrm>
            <a:off x="970548" y="312201"/>
            <a:ext cx="7355306" cy="46277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2127960" y="3940592"/>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0" name="Shape 740" descr="Screen Shot 2015-08-10 at 11.22.04 AM.png"/>
          <p:cNvPicPr preferRelativeResize="0"/>
          <p:nvPr/>
        </p:nvPicPr>
        <p:blipFill rotWithShape="1">
          <a:blip r:embed="rId3">
            <a:alphaModFix/>
          </a:blip>
          <a:srcRect/>
          <a:stretch/>
        </p:blipFill>
        <p:spPr>
          <a:xfrm>
            <a:off x="585537" y="362317"/>
            <a:ext cx="6140578" cy="379963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2189214" y="3931558"/>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6" name="Shape 746" descr="Screen Shot 2015-08-10 at 11.22.04 AM.png"/>
          <p:cNvPicPr preferRelativeResize="0"/>
          <p:nvPr/>
        </p:nvPicPr>
        <p:blipFill rotWithShape="1">
          <a:blip r:embed="rId3">
            <a:alphaModFix/>
          </a:blip>
          <a:srcRect/>
          <a:stretch/>
        </p:blipFill>
        <p:spPr>
          <a:xfrm>
            <a:off x="-200526" y="328725"/>
            <a:ext cx="6220789" cy="3849271"/>
          </a:xfrm>
          <a:prstGeom prst="rect">
            <a:avLst/>
          </a:prstGeom>
          <a:noFill/>
          <a:ln>
            <a:noFill/>
          </a:ln>
        </p:spPr>
      </p:pic>
      <p:grpSp>
        <p:nvGrpSpPr>
          <p:cNvPr id="4" name="Group 3"/>
          <p:cNvGrpSpPr/>
          <p:nvPr/>
        </p:nvGrpSpPr>
        <p:grpSpPr>
          <a:xfrm>
            <a:off x="3433011" y="593480"/>
            <a:ext cx="5914175" cy="3659546"/>
            <a:chOff x="2653393" y="593481"/>
            <a:chExt cx="6589519" cy="4077432"/>
          </a:xfrm>
        </p:grpSpPr>
        <p:pic>
          <p:nvPicPr>
            <p:cNvPr id="747" name="Shape 747" descr="Screen Shot 2015-08-10 at 11.22.14 AM.png"/>
            <p:cNvPicPr preferRelativeResize="0"/>
            <p:nvPr/>
          </p:nvPicPr>
          <p:blipFill rotWithShape="1">
            <a:blip r:embed="rId4">
              <a:alphaModFix/>
            </a:blip>
            <a:srcRect/>
            <a:stretch/>
          </p:blipFill>
          <p:spPr>
            <a:xfrm>
              <a:off x="2653393" y="593481"/>
              <a:ext cx="6589519" cy="4077432"/>
            </a:xfrm>
            <a:prstGeom prst="rect">
              <a:avLst/>
            </a:prstGeom>
            <a:noFill/>
            <a:ln>
              <a:noFill/>
            </a:ln>
          </p:spPr>
        </p:pic>
        <p:sp>
          <p:nvSpPr>
            <p:cNvPr id="748" name="Shape 748"/>
            <p:cNvSpPr/>
            <p:nvPr/>
          </p:nvSpPr>
          <p:spPr>
            <a:xfrm flipH="1">
              <a:off x="4485809" y="1768902"/>
              <a:ext cx="714318" cy="714318"/>
            </a:xfrm>
            <a:prstGeom prst="rightArrow">
              <a:avLst>
                <a:gd name="adj1" fmla="val 39117"/>
                <a:gd name="adj2" fmla="val 20320"/>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2392545" y="3939492"/>
            <a:ext cx="5235475"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('Rock')</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('Metal')</a:t>
            </a:r>
          </a:p>
        </p:txBody>
      </p:sp>
      <p:pic>
        <p:nvPicPr>
          <p:cNvPr id="754" name="Shape 754" descr="Screen Shot 2015-08-10 at 11.24.54 AM.png"/>
          <p:cNvPicPr preferRelativeResize="0"/>
          <p:nvPr/>
        </p:nvPicPr>
        <p:blipFill rotWithShape="1">
          <a:blip r:embed="rId3">
            <a:alphaModFix/>
          </a:blip>
          <a:srcRect/>
          <a:stretch/>
        </p:blipFill>
        <p:spPr>
          <a:xfrm>
            <a:off x="1443788" y="315192"/>
            <a:ext cx="6376737" cy="39457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1440410" y="4033837"/>
            <a:ext cx="7209674"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('Who Made Who', 2)</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('IV', 1)</a:t>
            </a:r>
          </a:p>
        </p:txBody>
      </p:sp>
      <p:pic>
        <p:nvPicPr>
          <p:cNvPr id="760" name="Shape 760" descr="Screen Shot 2015-08-10 at 11.30.30 AM.png"/>
          <p:cNvPicPr preferRelativeResize="0"/>
          <p:nvPr/>
        </p:nvPicPr>
        <p:blipFill rotWithShape="1">
          <a:blip r:embed="rId3">
            <a:alphaModFix/>
          </a:blip>
          <a:srcRect/>
          <a:stretch/>
        </p:blipFill>
        <p:spPr>
          <a:xfrm>
            <a:off x="1892968" y="356851"/>
            <a:ext cx="5414211" cy="40779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1144879" y="478505"/>
            <a:ext cx="7217436" cy="24002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('Black Dog', 5, 297,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US"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u="none" strike="noStrike" cap="none" dirty="0">
                <a:solidFill>
                  <a:srgbClr val="FFFF00"/>
                </a:solidFill>
                <a:latin typeface="Courier" charset="0"/>
                <a:ea typeface="Courier" charset="0"/>
                <a:cs typeface="Courier" charset="0"/>
                <a:sym typeface="Cabin"/>
              </a:rPr>
              <a:t>     </a:t>
            </a:r>
            <a:r>
              <a:rPr lang="en" u="none" strike="noStrike" cap="none" dirty="0">
                <a:solidFill>
                  <a:srgbClr val="FFFF00"/>
                </a:solidFill>
                <a:latin typeface="Courier" charset="0"/>
                <a:ea typeface="Courier" charset="0"/>
                <a:cs typeface="Courier" charset="0"/>
                <a:sym typeface="Cabin"/>
              </a:rPr>
              <a:t>values ('Stairway', 5, 482,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('About to Rock', 5, 313, 0, 1, 2)</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('Who Made Who', 5, 207, 0, 1, 2)</a:t>
            </a:r>
          </a:p>
        </p:txBody>
      </p:sp>
      <p:pic>
        <p:nvPicPr>
          <p:cNvPr id="766" name="Shape 766" descr="Screen Shot 2015-08-10 at 11.31.34 AM.png"/>
          <p:cNvPicPr preferRelativeResize="0"/>
          <p:nvPr/>
        </p:nvPicPr>
        <p:blipFill rotWithShape="1">
          <a:blip r:embed="rId3">
            <a:alphaModFix/>
          </a:blip>
          <a:srcRect/>
          <a:stretch/>
        </p:blipFill>
        <p:spPr>
          <a:xfrm>
            <a:off x="1764630" y="3023908"/>
            <a:ext cx="5829651" cy="1478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1540041" y="524719"/>
            <a:ext cx="6293495" cy="2702932"/>
          </a:xfrm>
          <a:prstGeom prst="rect">
            <a:avLst/>
          </a:prstGeom>
          <a:noFill/>
          <a:ln>
            <a:noFill/>
          </a:ln>
        </p:spPr>
      </p:pic>
      <p:sp>
        <p:nvSpPr>
          <p:cNvPr id="235" name="Shape 235"/>
          <p:cNvSpPr txBox="1"/>
          <p:nvPr/>
        </p:nvSpPr>
        <p:spPr>
          <a:xfrm>
            <a:off x="225059" y="3285498"/>
            <a:ext cx="8651081" cy="15216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dirty="0">
                <a:solidFill>
                  <a:srgbClr val="FFFF00"/>
                </a:solidFill>
                <a:latin typeface="Arial" charset="0"/>
                <a:ea typeface="Arial" charset="0"/>
                <a:cs typeface="Arial" charset="0"/>
                <a:sym typeface="Cabin"/>
              </a:rPr>
              <a:t>Una</a:t>
            </a:r>
            <a:r>
              <a:rPr lang="en" sz="1600" u="none" strike="noStrike" cap="none" dirty="0">
                <a:solidFill>
                  <a:srgbClr val="FFFF00"/>
                </a:solidFill>
                <a:latin typeface="Arial" charset="0"/>
                <a:ea typeface="Arial" charset="0"/>
                <a:cs typeface="Arial" charset="0"/>
                <a:sym typeface="Cabin"/>
              </a:rPr>
              <a:t> </a:t>
            </a:r>
            <a:r>
              <a:rPr lang="en" sz="1600" dirty="0">
                <a:solidFill>
                  <a:srgbClr val="00FF00"/>
                </a:solidFill>
                <a:latin typeface="Arial" charset="0"/>
                <a:ea typeface="Arial" charset="0"/>
                <a:cs typeface="Arial" charset="0"/>
                <a:sym typeface="Cabin"/>
              </a:rPr>
              <a:t>relación</a:t>
            </a:r>
            <a:r>
              <a:rPr lang="en" sz="1600" u="none" strike="noStrike" cap="none" dirty="0">
                <a:solidFill>
                  <a:srgbClr val="FFFF00"/>
                </a:solidFill>
                <a:latin typeface="Arial" charset="0"/>
                <a:ea typeface="Arial" charset="0"/>
                <a:cs typeface="Arial" charset="0"/>
                <a:sym typeface="Cabin"/>
              </a:rPr>
              <a:t> es definida como un </a:t>
            </a:r>
            <a:r>
              <a:rPr lang="en" sz="1600" dirty="0">
                <a:solidFill>
                  <a:srgbClr val="00FF00"/>
                </a:solidFill>
                <a:latin typeface="Arial" charset="0"/>
                <a:ea typeface="Arial" charset="0"/>
                <a:cs typeface="Arial" charset="0"/>
                <a:sym typeface="Cabin"/>
              </a:rPr>
              <a:t>conjunto de</a:t>
            </a:r>
            <a:r>
              <a:rPr lang="en" sz="1600" u="none" strike="noStrike" cap="none" dirty="0">
                <a:solidFill>
                  <a:srgbClr val="00FF00"/>
                </a:solidFill>
                <a:latin typeface="Arial" charset="0"/>
                <a:ea typeface="Arial" charset="0"/>
                <a:cs typeface="Arial" charset="0"/>
                <a:sym typeface="Cabin"/>
              </a:rPr>
              <a:t> </a:t>
            </a:r>
            <a:r>
              <a:rPr lang="en" sz="1600" u="none" strike="noStrike" cap="none" dirty="0">
                <a:solidFill>
                  <a:srgbClr val="FF7F00"/>
                </a:solidFill>
                <a:latin typeface="Arial" charset="0"/>
                <a:ea typeface="Arial" charset="0"/>
                <a:cs typeface="Arial" charset="0"/>
                <a:sym typeface="Cabin"/>
              </a:rPr>
              <a:t>tuplas</a:t>
            </a:r>
            <a:r>
              <a:rPr lang="en" sz="1600" u="none" strike="noStrike" cap="none" dirty="0">
                <a:solidFill>
                  <a:srgbClr val="FFFF00"/>
                </a:solidFill>
                <a:latin typeface="Arial" charset="0"/>
                <a:ea typeface="Arial" charset="0"/>
                <a:cs typeface="Arial" charset="0"/>
                <a:sym typeface="Cabin"/>
              </a:rPr>
              <a:t> </a:t>
            </a:r>
            <a:r>
              <a:rPr lang="en" sz="1600" dirty="0">
                <a:solidFill>
                  <a:srgbClr val="FFFF00"/>
                </a:solidFill>
                <a:latin typeface="Arial" charset="0"/>
                <a:ea typeface="Arial" charset="0"/>
                <a:cs typeface="Arial" charset="0"/>
                <a:sym typeface="Cabin"/>
              </a:rPr>
              <a:t>que tienen los mismos </a:t>
            </a:r>
            <a:r>
              <a:rPr lang="en" sz="1600" u="none" strike="noStrike" cap="none" dirty="0">
                <a:solidFill>
                  <a:srgbClr val="FF00FF"/>
                </a:solidFill>
                <a:latin typeface="Arial" charset="0"/>
                <a:ea typeface="Arial" charset="0"/>
                <a:cs typeface="Arial" charset="0"/>
                <a:sym typeface="Cabin"/>
              </a:rPr>
              <a:t>atributos</a:t>
            </a:r>
            <a:r>
              <a:rPr lang="en" sz="1600" u="none" strike="noStrike" cap="none" dirty="0">
                <a:solidFill>
                  <a:srgbClr val="FFFF00"/>
                </a:solidFill>
                <a:latin typeface="Arial" charset="0"/>
                <a:ea typeface="Arial" charset="0"/>
                <a:cs typeface="Arial" charset="0"/>
                <a:sym typeface="Cabin"/>
              </a:rPr>
              <a:t>.   Una </a:t>
            </a:r>
            <a:r>
              <a:rPr lang="en" sz="1600" u="none" strike="noStrike" cap="none" dirty="0">
                <a:solidFill>
                  <a:srgbClr val="FF7F00"/>
                </a:solidFill>
                <a:latin typeface="Arial" charset="0"/>
                <a:ea typeface="Arial" charset="0"/>
                <a:cs typeface="Arial" charset="0"/>
                <a:sym typeface="Cabin"/>
              </a:rPr>
              <a:t>tupla</a:t>
            </a:r>
            <a:r>
              <a:rPr lang="en" sz="1600" u="none" strike="noStrike" cap="none" dirty="0">
                <a:solidFill>
                  <a:srgbClr val="FFFF00"/>
                </a:solidFill>
                <a:latin typeface="Arial" charset="0"/>
                <a:ea typeface="Arial" charset="0"/>
                <a:cs typeface="Arial" charset="0"/>
                <a:sym typeface="Cabin"/>
              </a:rPr>
              <a:t> </a:t>
            </a:r>
            <a:r>
              <a:rPr lang="en" sz="1600" dirty="0">
                <a:solidFill>
                  <a:srgbClr val="FFFF00"/>
                </a:solidFill>
                <a:latin typeface="Arial" charset="0"/>
                <a:ea typeface="Arial" charset="0"/>
                <a:cs typeface="Arial" charset="0"/>
                <a:sym typeface="Cabin"/>
              </a:rPr>
              <a:t>usualmente representa </a:t>
            </a:r>
            <a:r>
              <a:rPr lang="en" sz="1600" dirty="0">
                <a:solidFill>
                  <a:srgbClr val="FF7F00"/>
                </a:solidFill>
                <a:latin typeface="Arial" charset="0"/>
                <a:ea typeface="Arial" charset="0"/>
                <a:cs typeface="Arial" charset="0"/>
                <a:sym typeface="Cabin"/>
              </a:rPr>
              <a:t>u</a:t>
            </a:r>
            <a:r>
              <a:rPr lang="en" sz="1600" u="none" strike="noStrike" cap="none" dirty="0">
                <a:solidFill>
                  <a:srgbClr val="FF7F00"/>
                </a:solidFill>
                <a:latin typeface="Arial" charset="0"/>
                <a:ea typeface="Arial" charset="0"/>
                <a:cs typeface="Arial" charset="0"/>
                <a:sym typeface="Cabin"/>
              </a:rPr>
              <a:t>n objeto</a:t>
            </a:r>
            <a:r>
              <a:rPr lang="en" sz="1600" u="none" strike="noStrike" cap="none" dirty="0">
                <a:solidFill>
                  <a:srgbClr val="FFFF00"/>
                </a:solidFill>
                <a:latin typeface="Arial" charset="0"/>
                <a:ea typeface="Arial" charset="0"/>
                <a:cs typeface="Arial" charset="0"/>
                <a:sym typeface="Cabin"/>
              </a:rPr>
              <a:t> e información acerca de ese objeto. Los</a:t>
            </a:r>
            <a:r>
              <a:rPr lang="en" sz="1600" dirty="0">
                <a:solidFill>
                  <a:srgbClr val="FF7F00"/>
                </a:solidFill>
                <a:latin typeface="Arial" charset="0"/>
                <a:ea typeface="Arial" charset="0"/>
                <a:cs typeface="Arial" charset="0"/>
                <a:sym typeface="Cabin"/>
              </a:rPr>
              <a:t> o</a:t>
            </a:r>
            <a:r>
              <a:rPr lang="en" sz="1600" u="none" strike="noStrike" cap="none" dirty="0">
                <a:solidFill>
                  <a:srgbClr val="FF7F00"/>
                </a:solidFill>
                <a:latin typeface="Arial" charset="0"/>
                <a:ea typeface="Arial" charset="0"/>
                <a:cs typeface="Arial" charset="0"/>
                <a:sym typeface="Cabin"/>
              </a:rPr>
              <a:t>bjetos</a:t>
            </a:r>
            <a:r>
              <a:rPr lang="en" sz="1600" u="none" strike="noStrike" cap="none" dirty="0">
                <a:solidFill>
                  <a:srgbClr val="FFFF00"/>
                </a:solidFill>
                <a:latin typeface="Arial" charset="0"/>
                <a:ea typeface="Arial" charset="0"/>
                <a:cs typeface="Arial" charset="0"/>
                <a:sym typeface="Cabin"/>
              </a:rPr>
              <a:t> </a:t>
            </a:r>
            <a:r>
              <a:rPr lang="en" sz="1600" dirty="0">
                <a:solidFill>
                  <a:srgbClr val="FFFF00"/>
                </a:solidFill>
                <a:latin typeface="Arial" charset="0"/>
                <a:ea typeface="Arial" charset="0"/>
                <a:cs typeface="Arial" charset="0"/>
                <a:sym typeface="Cabin"/>
              </a:rPr>
              <a:t>son usualmente físicos o conceptos</a:t>
            </a:r>
            <a:r>
              <a:rPr lang="en" sz="1600" u="none" strike="noStrike" cap="none" dirty="0">
                <a:solidFill>
                  <a:srgbClr val="FFFF00"/>
                </a:solidFill>
                <a:latin typeface="Arial" charset="0"/>
                <a:ea typeface="Arial" charset="0"/>
                <a:cs typeface="Arial" charset="0"/>
                <a:sym typeface="Cabin"/>
              </a:rPr>
              <a:t>.   </a:t>
            </a:r>
            <a:r>
              <a:rPr lang="en" sz="1600" dirty="0">
                <a:solidFill>
                  <a:srgbClr val="FFFF00"/>
                </a:solidFill>
                <a:latin typeface="Arial" charset="0"/>
                <a:ea typeface="Arial" charset="0"/>
                <a:cs typeface="Arial" charset="0"/>
                <a:sym typeface="Cabin"/>
              </a:rPr>
              <a:t>Una</a:t>
            </a:r>
            <a:r>
              <a:rPr lang="en" sz="1600" u="none" strike="noStrike" cap="none" dirty="0">
                <a:solidFill>
                  <a:srgbClr val="FFFF00"/>
                </a:solidFill>
                <a:latin typeface="Arial" charset="0"/>
                <a:ea typeface="Arial" charset="0"/>
                <a:cs typeface="Arial" charset="0"/>
                <a:sym typeface="Cabin"/>
              </a:rPr>
              <a:t> </a:t>
            </a:r>
            <a:r>
              <a:rPr lang="en" sz="1600" u="none" strike="noStrike" cap="none" dirty="0">
                <a:solidFill>
                  <a:srgbClr val="00FF00"/>
                </a:solidFill>
                <a:latin typeface="Arial" charset="0"/>
                <a:ea typeface="Arial" charset="0"/>
                <a:cs typeface="Arial" charset="0"/>
                <a:sym typeface="Cabin"/>
              </a:rPr>
              <a:t>relación</a:t>
            </a:r>
            <a:r>
              <a:rPr lang="en" sz="1600" u="none" strike="noStrike" cap="none" dirty="0">
                <a:solidFill>
                  <a:srgbClr val="FFFF00"/>
                </a:solidFill>
                <a:latin typeface="Arial" charset="0"/>
                <a:ea typeface="Arial" charset="0"/>
                <a:cs typeface="Arial" charset="0"/>
                <a:sym typeface="Cabin"/>
              </a:rPr>
              <a:t> es usualmente descrita como una </a:t>
            </a:r>
            <a:r>
              <a:rPr lang="en" sz="1600" u="none" strike="noStrike" cap="none" dirty="0">
                <a:solidFill>
                  <a:srgbClr val="00FF00"/>
                </a:solidFill>
                <a:latin typeface="Arial" charset="0"/>
                <a:ea typeface="Arial" charset="0"/>
                <a:cs typeface="Arial" charset="0"/>
                <a:sym typeface="Cabin"/>
              </a:rPr>
              <a:t>tabla</a:t>
            </a:r>
            <a:r>
              <a:rPr lang="en" sz="1600" u="none" strike="noStrike" cap="none" dirty="0">
                <a:solidFill>
                  <a:srgbClr val="FFFF00"/>
                </a:solidFill>
                <a:latin typeface="Arial" charset="0"/>
                <a:ea typeface="Arial" charset="0"/>
                <a:cs typeface="Arial" charset="0"/>
                <a:sym typeface="Cabin"/>
              </a:rPr>
              <a:t>, la cual es organizada en </a:t>
            </a:r>
            <a:r>
              <a:rPr lang="en" sz="1600" dirty="0">
                <a:solidFill>
                  <a:srgbClr val="FF7F00"/>
                </a:solidFill>
                <a:latin typeface="Arial" charset="0"/>
                <a:ea typeface="Arial" charset="0"/>
                <a:cs typeface="Arial" charset="0"/>
                <a:sym typeface="Cabin"/>
              </a:rPr>
              <a:t>filas</a:t>
            </a:r>
            <a:r>
              <a:rPr lang="en" sz="1600" u="none" strike="noStrike" cap="none" dirty="0">
                <a:solidFill>
                  <a:srgbClr val="FFFF00"/>
                </a:solidFill>
                <a:latin typeface="Arial" charset="0"/>
                <a:ea typeface="Arial" charset="0"/>
                <a:cs typeface="Arial" charset="0"/>
                <a:sym typeface="Cabin"/>
              </a:rPr>
              <a:t> y </a:t>
            </a:r>
            <a:r>
              <a:rPr lang="en" sz="1600" dirty="0">
                <a:solidFill>
                  <a:srgbClr val="FF00FF"/>
                </a:solidFill>
                <a:latin typeface="Arial" charset="0"/>
                <a:ea typeface="Arial" charset="0"/>
                <a:cs typeface="Arial" charset="0"/>
                <a:sym typeface="Cabin"/>
              </a:rPr>
              <a:t>c</a:t>
            </a:r>
            <a:r>
              <a:rPr lang="en" sz="1600" u="none" strike="noStrike" cap="none" dirty="0">
                <a:solidFill>
                  <a:srgbClr val="FF00FF"/>
                </a:solidFill>
                <a:latin typeface="Arial" charset="0"/>
                <a:ea typeface="Arial" charset="0"/>
                <a:cs typeface="Arial" charset="0"/>
                <a:sym typeface="Cabin"/>
              </a:rPr>
              <a:t>olumnas</a:t>
            </a:r>
            <a:r>
              <a:rPr lang="en" sz="1600" u="none" strike="noStrike" cap="none" dirty="0">
                <a:solidFill>
                  <a:srgbClr val="FFFF00"/>
                </a:solidFill>
                <a:latin typeface="Arial" charset="0"/>
                <a:ea typeface="Arial" charset="0"/>
                <a:cs typeface="Arial" charset="0"/>
                <a:sym typeface="Cabin"/>
              </a:rPr>
              <a:t>.   Todos los datos referenciados por un </a:t>
            </a:r>
            <a:r>
              <a:rPr lang="en" sz="1600" u="none" strike="noStrike" cap="none" dirty="0">
                <a:solidFill>
                  <a:srgbClr val="FF00FF"/>
                </a:solidFill>
                <a:latin typeface="Arial" charset="0"/>
                <a:ea typeface="Arial" charset="0"/>
                <a:cs typeface="Arial" charset="0"/>
                <a:sym typeface="Cabin"/>
              </a:rPr>
              <a:t>atributo</a:t>
            </a:r>
            <a:r>
              <a:rPr lang="en" sz="1600" u="none" strike="noStrike" cap="none" dirty="0">
                <a:solidFill>
                  <a:srgbClr val="FFFF00"/>
                </a:solidFill>
                <a:latin typeface="Arial" charset="0"/>
                <a:ea typeface="Arial" charset="0"/>
                <a:cs typeface="Arial" charset="0"/>
                <a:sym typeface="Cabin"/>
              </a:rPr>
              <a:t> </a:t>
            </a:r>
            <a:r>
              <a:rPr lang="en" sz="1600" dirty="0">
                <a:solidFill>
                  <a:srgbClr val="FFFF00"/>
                </a:solidFill>
                <a:latin typeface="Arial" charset="0"/>
                <a:ea typeface="Arial" charset="0"/>
                <a:cs typeface="Arial" charset="0"/>
                <a:sym typeface="Cabin"/>
              </a:rPr>
              <a:t>están en el mismo dominio y</a:t>
            </a:r>
            <a:r>
              <a:rPr lang="en" sz="1600" u="none" strike="noStrike" cap="none" dirty="0">
                <a:solidFill>
                  <a:srgbClr val="FFFF00"/>
                </a:solidFill>
                <a:latin typeface="Arial" charset="0"/>
                <a:ea typeface="Arial" charset="0"/>
                <a:cs typeface="Arial" charset="0"/>
                <a:sym typeface="Cabin"/>
              </a:rPr>
              <a:t> </a:t>
            </a:r>
            <a:r>
              <a:rPr lang="en" sz="1600" dirty="0">
                <a:solidFill>
                  <a:srgbClr val="FF00FF"/>
                </a:solidFill>
                <a:latin typeface="Arial" charset="0"/>
                <a:ea typeface="Arial" charset="0"/>
                <a:cs typeface="Arial" charset="0"/>
                <a:sym typeface="Cabin"/>
              </a:rPr>
              <a:t>se apegan a las mismas reglas</a:t>
            </a:r>
            <a:r>
              <a:rPr lang="en" sz="1600" u="none" strike="noStrike" cap="none" dirty="0">
                <a:solidFill>
                  <a:srgbClr val="FF00FF"/>
                </a:solidFill>
                <a:latin typeface="Arial" charset="0"/>
                <a:ea typeface="Arial" charset="0"/>
                <a:cs typeface="Arial" charset="0"/>
                <a:sym typeface="Cabin"/>
              </a:rPr>
              <a:t>.</a:t>
            </a:r>
            <a:r>
              <a:rPr lang="en" sz="1600" u="none" strike="noStrike" cap="none" dirty="0">
                <a:solidFill>
                  <a:srgbClr val="FFFF00"/>
                </a:solidFill>
                <a:latin typeface="Arial" charset="0"/>
                <a:ea typeface="Arial" charset="0"/>
                <a:cs typeface="Arial" charset="0"/>
                <a:sym typeface="Cabin"/>
              </a:rPr>
              <a:t>  (Wikipedia)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2" name="Group 1"/>
          <p:cNvGrpSpPr/>
          <p:nvPr/>
        </p:nvGrpSpPr>
        <p:grpSpPr>
          <a:xfrm>
            <a:off x="1044514" y="590844"/>
            <a:ext cx="7334875" cy="3965976"/>
            <a:chOff x="1874508" y="1342967"/>
            <a:chExt cx="5865807" cy="3171649"/>
          </a:xfrm>
        </p:grpSpPr>
        <p:pic>
          <p:nvPicPr>
            <p:cNvPr id="771" name="Shape 771" descr="Screen Shot 2015-08-10 at 11.35.43 AM.png"/>
            <p:cNvPicPr preferRelativeResize="0"/>
            <p:nvPr/>
          </p:nvPicPr>
          <p:blipFill rotWithShape="1">
            <a:blip r:embed="rId3">
              <a:alphaModFix/>
            </a:blip>
            <a:srcRect/>
            <a:stretch/>
          </p:blipFill>
          <p:spPr>
            <a:xfrm>
              <a:off x="2761561" y="2822376"/>
              <a:ext cx="1987055" cy="722566"/>
            </a:xfrm>
            <a:prstGeom prst="rect">
              <a:avLst/>
            </a:prstGeom>
            <a:noFill/>
            <a:ln>
              <a:noFill/>
            </a:ln>
          </p:spPr>
        </p:pic>
        <p:pic>
          <p:nvPicPr>
            <p:cNvPr id="772" name="Shape 772" descr="Screen Shot 2015-08-10 at 11.36.01 AM.png"/>
            <p:cNvPicPr preferRelativeResize="0"/>
            <p:nvPr/>
          </p:nvPicPr>
          <p:blipFill rotWithShape="1">
            <a:blip r:embed="rId4">
              <a:alphaModFix/>
            </a:blip>
            <a:srcRect/>
            <a:stretch/>
          </p:blipFill>
          <p:spPr>
            <a:xfrm>
              <a:off x="3294221" y="3822157"/>
              <a:ext cx="1264489" cy="692459"/>
            </a:xfrm>
            <a:prstGeom prst="rect">
              <a:avLst/>
            </a:prstGeom>
            <a:noFill/>
            <a:ln>
              <a:noFill/>
            </a:ln>
          </p:spPr>
        </p:pic>
        <p:pic>
          <p:nvPicPr>
            <p:cNvPr id="773" name="Shape 773" descr="Screen Shot 2015-08-10 at 11.36.13 AM.png"/>
            <p:cNvPicPr preferRelativeResize="0"/>
            <p:nvPr/>
          </p:nvPicPr>
          <p:blipFill rotWithShape="1">
            <a:blip r:embed="rId5">
              <a:alphaModFix/>
            </a:blip>
            <a:srcRect/>
            <a:stretch/>
          </p:blipFill>
          <p:spPr>
            <a:xfrm>
              <a:off x="5783830" y="3183659"/>
              <a:ext cx="1276532" cy="716544"/>
            </a:xfrm>
            <a:prstGeom prst="rect">
              <a:avLst/>
            </a:prstGeom>
            <a:noFill/>
            <a:ln>
              <a:noFill/>
            </a:ln>
          </p:spPr>
        </p:pic>
        <p:pic>
          <p:nvPicPr>
            <p:cNvPr id="774" name="Shape 774" descr="Screen Shot 2015-08-10 at 11.31.34 AM.png"/>
            <p:cNvPicPr preferRelativeResize="0"/>
            <p:nvPr/>
          </p:nvPicPr>
          <p:blipFill rotWithShape="1">
            <a:blip r:embed="rId6">
              <a:alphaModFix/>
            </a:blip>
            <a:srcRect l="3906"/>
            <a:stretch/>
          </p:blipFill>
          <p:spPr>
            <a:xfrm>
              <a:off x="2504494" y="1342967"/>
              <a:ext cx="4333836" cy="1144062"/>
            </a:xfrm>
            <a:prstGeom prst="rect">
              <a:avLst/>
            </a:prstGeom>
            <a:noFill/>
            <a:ln>
              <a:noFill/>
            </a:ln>
          </p:spPr>
        </p:pic>
        <p:cxnSp>
          <p:nvCxnSpPr>
            <p:cNvPr id="776" name="Shape 776"/>
            <p:cNvCxnSpPr/>
            <p:nvPr/>
          </p:nvCxnSpPr>
          <p:spPr>
            <a:xfrm rot="10800000" flipH="1">
              <a:off x="3162214" y="2404642"/>
              <a:ext cx="592874" cy="779016"/>
            </a:xfrm>
            <a:prstGeom prst="straightConnector1">
              <a:avLst/>
            </a:prstGeom>
            <a:noFill/>
            <a:ln w="63500" cap="rnd" cmpd="sng">
              <a:solidFill>
                <a:srgbClr val="FF00FF"/>
              </a:solidFill>
              <a:prstDash val="solid"/>
              <a:miter/>
              <a:headEnd type="stealth" w="med" len="med"/>
              <a:tailEnd type="none" w="med" len="med"/>
            </a:ln>
          </p:spPr>
        </p:cxnSp>
        <p:cxnSp>
          <p:nvCxnSpPr>
            <p:cNvPr id="777" name="Shape 777"/>
            <p:cNvCxnSpPr/>
            <p:nvPr/>
          </p:nvCxnSpPr>
          <p:spPr>
            <a:xfrm rot="10800000" flipH="1">
              <a:off x="3393806" y="3422371"/>
              <a:ext cx="101900" cy="746015"/>
            </a:xfrm>
            <a:prstGeom prst="straightConnector1">
              <a:avLst/>
            </a:prstGeom>
            <a:noFill/>
            <a:ln w="63500" cap="rnd" cmpd="sng">
              <a:solidFill>
                <a:srgbClr val="FF00FF"/>
              </a:solidFill>
              <a:prstDash val="solid"/>
              <a:miter/>
              <a:headEnd type="stealth" w="med" len="med"/>
              <a:tailEnd type="none" w="med" len="med"/>
            </a:ln>
          </p:spPr>
        </p:cxnSp>
        <p:cxnSp>
          <p:nvCxnSpPr>
            <p:cNvPr id="778" name="Shape 778"/>
            <p:cNvCxnSpPr/>
            <p:nvPr/>
          </p:nvCxnSpPr>
          <p:spPr>
            <a:xfrm rot="10800000">
              <a:off x="4583324" y="2404643"/>
              <a:ext cx="1200506" cy="1417513"/>
            </a:xfrm>
            <a:prstGeom prst="straightConnector1">
              <a:avLst/>
            </a:prstGeom>
            <a:noFill/>
            <a:ln w="63500" cap="rnd" cmpd="sng">
              <a:solidFill>
                <a:srgbClr val="FF00FF"/>
              </a:solidFill>
              <a:prstDash val="solid"/>
              <a:miter/>
              <a:headEnd type="stealth" w="med" len="med"/>
              <a:tailEnd type="none" w="med" len="med"/>
            </a:ln>
          </p:spPr>
        </p:cxnSp>
        <p:sp>
          <p:nvSpPr>
            <p:cNvPr id="779" name="Shape 779"/>
            <p:cNvSpPr txBox="1"/>
            <p:nvPr/>
          </p:nvSpPr>
          <p:spPr>
            <a:xfrm flipH="1">
              <a:off x="2504494" y="4020862"/>
              <a:ext cx="540939"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Artist</a:t>
              </a:r>
            </a:p>
          </p:txBody>
        </p:sp>
        <p:sp>
          <p:nvSpPr>
            <p:cNvPr id="780" name="Shape 780"/>
            <p:cNvSpPr txBox="1"/>
            <p:nvPr/>
          </p:nvSpPr>
          <p:spPr>
            <a:xfrm>
              <a:off x="7128394" y="3605156"/>
              <a:ext cx="611921"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Genre</a:t>
              </a:r>
            </a:p>
          </p:txBody>
        </p:sp>
        <p:sp>
          <p:nvSpPr>
            <p:cNvPr id="781" name="Shape 781"/>
            <p:cNvSpPr txBox="1"/>
            <p:nvPr/>
          </p:nvSpPr>
          <p:spPr>
            <a:xfrm>
              <a:off x="1874508" y="2822376"/>
              <a:ext cx="629986"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Album</a:t>
              </a:r>
            </a:p>
          </p:txBody>
        </p:sp>
        <p:sp>
          <p:nvSpPr>
            <p:cNvPr id="782" name="Shape 782"/>
            <p:cNvSpPr txBox="1"/>
            <p:nvPr/>
          </p:nvSpPr>
          <p:spPr>
            <a:xfrm>
              <a:off x="6878341" y="1377245"/>
              <a:ext cx="823362"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Track</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dirty="0">
                <a:solidFill>
                  <a:srgbClr val="FFD966"/>
                </a:solidFill>
                <a:latin typeface="Arial" charset="0"/>
                <a:ea typeface="Arial" charset="0"/>
                <a:cs typeface="Arial" charset="0"/>
                <a:sym typeface="Cabin"/>
              </a:rPr>
              <a:t>Usando</a:t>
            </a:r>
            <a:r>
              <a:rPr lang="en" sz="4300" u="none" strike="noStrike" cap="none" dirty="0">
                <a:solidFill>
                  <a:srgbClr val="FFD966"/>
                </a:solidFill>
                <a:latin typeface="Arial" charset="0"/>
                <a:ea typeface="Arial" charset="0"/>
                <a:cs typeface="Arial" charset="0"/>
                <a:sym typeface="Cabin"/>
              </a:rPr>
              <a:t> Join Entre Tablas</a:t>
            </a:r>
          </a:p>
        </p:txBody>
      </p:sp>
      <p:sp>
        <p:nvSpPr>
          <p:cNvPr id="789" name="Shape 789"/>
          <p:cNvSpPr txBox="1"/>
          <p:nvPr/>
        </p:nvSpPr>
        <p:spPr>
          <a:xfrm>
            <a:off x="1482328" y="4131468"/>
            <a:ext cx="6179343"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https://es.wikipedia.org/wiki/Sentencia_JOIN_en_SQL</a:t>
            </a:r>
            <a:endParaRPr lang="en" sz="20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Poder Relacional</a:t>
            </a:r>
          </a:p>
        </p:txBody>
      </p:sp>
      <p:sp>
        <p:nvSpPr>
          <p:cNvPr id="795" name="Shape 79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Al remover datos replicados y reemplazarlo con referencias a una copia de cada parte de los datos construimos una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00FF"/>
                </a:solidFill>
                <a:latin typeface="Arial" charset="0"/>
                <a:ea typeface="Arial" charset="0"/>
                <a:cs typeface="Arial" charset="0"/>
                <a:sym typeface="Cabin"/>
              </a:rPr>
              <a:t>web</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de información que la base de datos relacional puede leer muy rápido - incluso para grandes cantidades de datos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Frecuentemente cuando quieres obtener datos éstos vienen de un cierto número de tablas ligadas por sus </a:t>
            </a:r>
            <a:r>
              <a:rPr lang="en" sz="2000" dirty="0">
                <a:solidFill>
                  <a:srgbClr val="FF00FF"/>
                </a:solidFill>
                <a:latin typeface="Arial" charset="0"/>
                <a:ea typeface="Arial" charset="0"/>
                <a:cs typeface="Arial" charset="0"/>
                <a:sym typeface="Cabin"/>
              </a:rPr>
              <a:t>claves foráneas</a:t>
            </a:r>
            <a:endParaRPr lang="en" sz="20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dirty="0">
                <a:solidFill>
                  <a:srgbClr val="FFD966"/>
                </a:solidFill>
                <a:latin typeface="Arial" charset="0"/>
                <a:ea typeface="Arial" charset="0"/>
                <a:cs typeface="Arial" charset="0"/>
                <a:sym typeface="Cabin"/>
              </a:rPr>
              <a:t>La Operación</a:t>
            </a:r>
            <a:r>
              <a:rPr lang="en" sz="4300" u="none" strike="noStrike" cap="none" dirty="0">
                <a:solidFill>
                  <a:srgbClr val="FFD966"/>
                </a:solidFill>
                <a:latin typeface="Arial" charset="0"/>
                <a:ea typeface="Arial" charset="0"/>
                <a:cs typeface="Arial" charset="0"/>
                <a:sym typeface="Cabin"/>
              </a:rPr>
              <a:t> JOIN</a:t>
            </a:r>
          </a:p>
        </p:txBody>
      </p:sp>
      <p:sp>
        <p:nvSpPr>
          <p:cNvPr id="801" name="Shape 801"/>
          <p:cNvSpPr txBox="1">
            <a:spLocks noGrp="1"/>
          </p:cNvSpPr>
          <p:nvPr>
            <p:ph idx="1"/>
          </p:nvPr>
        </p:nvSpPr>
        <p:spPr>
          <a:xfrm>
            <a:off x="650081" y="1464468"/>
            <a:ext cx="7836750" cy="2333983"/>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La operación JOIN </a:t>
            </a:r>
            <a:r>
              <a:rPr lang="en" sz="2000" dirty="0">
                <a:solidFill>
                  <a:srgbClr val="FF00FF"/>
                </a:solidFill>
                <a:latin typeface="Arial" charset="0"/>
                <a:ea typeface="Arial" charset="0"/>
                <a:cs typeface="Arial" charset="0"/>
                <a:sym typeface="Cabin"/>
              </a:rPr>
              <a:t>liga a través de varias tablas </a:t>
            </a:r>
            <a:r>
              <a:rPr lang="en" sz="2000" dirty="0">
                <a:solidFill>
                  <a:schemeClr val="lt1"/>
                </a:solidFill>
                <a:latin typeface="Arial" charset="0"/>
                <a:ea typeface="Arial" charset="0"/>
                <a:cs typeface="Arial" charset="0"/>
                <a:sym typeface="Cabin"/>
              </a:rPr>
              <a:t>como parte de una operación de selección (select)</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Debes decirle al JOIN </a:t>
            </a:r>
            <a:r>
              <a:rPr lang="en" sz="2000" dirty="0">
                <a:solidFill>
                  <a:srgbClr val="00FF00"/>
                </a:solidFill>
                <a:latin typeface="Arial" charset="0"/>
                <a:ea typeface="Arial" charset="0"/>
                <a:cs typeface="Arial" charset="0"/>
                <a:sym typeface="Cabin"/>
              </a:rPr>
              <a:t>cómo utilizar las claves</a:t>
            </a:r>
            <a:r>
              <a:rPr lang="en" sz="2000" u="none" strike="noStrike" cap="none" dirty="0">
                <a:solidFill>
                  <a:schemeClr val="lt1"/>
                </a:solidFill>
                <a:latin typeface="Arial" charset="0"/>
                <a:ea typeface="Arial" charset="0"/>
                <a:cs typeface="Arial" charset="0"/>
                <a:sym typeface="Cabin"/>
              </a:rPr>
              <a:t> </a:t>
            </a:r>
            <a:r>
              <a:rPr lang="en" sz="2000" dirty="0">
                <a:solidFill>
                  <a:schemeClr val="lt1"/>
                </a:solidFill>
                <a:latin typeface="Arial" charset="0"/>
                <a:ea typeface="Arial" charset="0"/>
                <a:cs typeface="Arial" charset="0"/>
                <a:sym typeface="Cabin"/>
              </a:rPr>
              <a:t>que hacen la conexión entre tablas usando una cláusula</a:t>
            </a:r>
            <a:r>
              <a:rPr lang="en" sz="2000" u="none" strike="noStrike" cap="none" dirty="0">
                <a:solidFill>
                  <a:schemeClr val="lt1"/>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263763" y="3371850"/>
            <a:ext cx="89022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Album.title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Artist.name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Album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Artist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Album.artist_id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Artist.id</a:t>
            </a:r>
            <a:endParaRPr lang="en" sz="1800" u="none" strike="noStrike" cap="none" dirty="0">
              <a:solidFill>
                <a:srgbClr val="FF00FF"/>
              </a:solidFill>
              <a:latin typeface="Arial" charset="0"/>
              <a:ea typeface="Arial" charset="0"/>
              <a:cs typeface="Arial" charset="0"/>
              <a:sym typeface="Cabin"/>
            </a:endParaRPr>
          </a:p>
        </p:txBody>
      </p:sp>
      <p:sp>
        <p:nvSpPr>
          <p:cNvPr id="807" name="Shape 807"/>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Lo que queremos ver</a:t>
            </a:r>
          </a:p>
        </p:txBody>
      </p:sp>
      <p:sp>
        <p:nvSpPr>
          <p:cNvPr id="808" name="Shape 808"/>
          <p:cNvSpPr txBox="1"/>
          <p:nvPr/>
        </p:nvSpPr>
        <p:spPr>
          <a:xfrm>
            <a:off x="4217490" y="3893886"/>
            <a:ext cx="189303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Las tablas que tienen los datos</a:t>
            </a:r>
          </a:p>
        </p:txBody>
      </p:sp>
      <p:sp>
        <p:nvSpPr>
          <p:cNvPr id="809" name="Shape 809"/>
          <p:cNvSpPr txBox="1"/>
          <p:nvPr/>
        </p:nvSpPr>
        <p:spPr>
          <a:xfrm>
            <a:off x="6734942"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Cómo las tablas son enlazadas</a:t>
            </a:r>
          </a:p>
        </p:txBody>
      </p:sp>
      <p:grpSp>
        <p:nvGrpSpPr>
          <p:cNvPr id="4" name="Group 3"/>
          <p:cNvGrpSpPr/>
          <p:nvPr/>
        </p:nvGrpSpPr>
        <p:grpSpPr>
          <a:xfrm>
            <a:off x="981075" y="495817"/>
            <a:ext cx="6986953" cy="2584281"/>
            <a:chOff x="354439" y="264043"/>
            <a:chExt cx="7613589" cy="2816056"/>
          </a:xfrm>
        </p:grpSpPr>
        <p:pic>
          <p:nvPicPr>
            <p:cNvPr id="812" name="Shape 812" descr="Screen Shot 2015-08-10 at 11.35.43 AM.png"/>
            <p:cNvPicPr preferRelativeResize="0"/>
            <p:nvPr/>
          </p:nvPicPr>
          <p:blipFill rotWithShape="1">
            <a:blip r:embed="rId3">
              <a:alphaModFix/>
            </a:blip>
            <a:srcRect/>
            <a:stretch/>
          </p:blipFill>
          <p:spPr>
            <a:xfrm>
              <a:off x="3022869" y="264043"/>
              <a:ext cx="3354059" cy="1219658"/>
            </a:xfrm>
            <a:prstGeom prst="rect">
              <a:avLst/>
            </a:prstGeom>
            <a:noFill/>
            <a:ln>
              <a:noFill/>
            </a:ln>
          </p:spPr>
        </p:pic>
        <p:pic>
          <p:nvPicPr>
            <p:cNvPr id="813" name="Shape 813" descr="Screen Shot 2015-08-10 at 11.36.01 AM.png"/>
            <p:cNvPicPr preferRelativeResize="0"/>
            <p:nvPr/>
          </p:nvPicPr>
          <p:blipFill rotWithShape="1">
            <a:blip r:embed="rId4">
              <a:alphaModFix/>
            </a:blip>
            <a:srcRect/>
            <a:stretch/>
          </p:blipFill>
          <p:spPr>
            <a:xfrm>
              <a:off x="5656955" y="1814512"/>
              <a:ext cx="2311073" cy="1265587"/>
            </a:xfrm>
            <a:prstGeom prst="rect">
              <a:avLst/>
            </a:prstGeom>
            <a:noFill/>
            <a:ln>
              <a:noFill/>
            </a:ln>
          </p:spPr>
        </p:pic>
        <p:cxnSp>
          <p:nvCxnSpPr>
            <p:cNvPr id="814" name="Shape 814"/>
            <p:cNvCxnSpPr/>
            <p:nvPr/>
          </p:nvCxnSpPr>
          <p:spPr>
            <a:xfrm rot="10800000">
              <a:off x="4338384" y="975876"/>
              <a:ext cx="1318570" cy="1848652"/>
            </a:xfrm>
            <a:prstGeom prst="straightConnector1">
              <a:avLst/>
            </a:prstGeom>
            <a:noFill/>
            <a:ln w="63500" cap="rnd" cmpd="sng">
              <a:solidFill>
                <a:srgbClr val="FF00FF"/>
              </a:solidFill>
              <a:prstDash val="solid"/>
              <a:miter/>
              <a:headEnd type="stealth" w="med" len="med"/>
              <a:tailEnd type="none" w="med" len="med"/>
            </a:ln>
          </p:spPr>
        </p:cxnSp>
        <p:sp>
          <p:nvSpPr>
            <p:cNvPr id="815" name="Shape 815"/>
            <p:cNvSpPr txBox="1"/>
            <p:nvPr/>
          </p:nvSpPr>
          <p:spPr>
            <a:xfrm flipH="1">
              <a:off x="7271308" y="1335881"/>
              <a:ext cx="64176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
          <p:nvSpPr>
            <p:cNvPr id="816" name="Shape 816"/>
            <p:cNvSpPr txBox="1"/>
            <p:nvPr/>
          </p:nvSpPr>
          <p:spPr>
            <a:xfrm flipH="1">
              <a:off x="6521763" y="300861"/>
              <a:ext cx="110556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pic>
          <p:nvPicPr>
            <p:cNvPr id="817" name="Shape 817" descr="Screen Shot 2015-08-10 at 11.41.19 AM.png"/>
            <p:cNvPicPr preferRelativeResize="0"/>
            <p:nvPr/>
          </p:nvPicPr>
          <p:blipFill rotWithShape="1">
            <a:blip r:embed="rId5">
              <a:alphaModFix/>
            </a:blip>
            <a:srcRect/>
            <a:stretch/>
          </p:blipFill>
          <p:spPr>
            <a:xfrm>
              <a:off x="354439" y="1776783"/>
              <a:ext cx="2997627" cy="130331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5" name="Shape 825"/>
          <p:cNvSpPr txBox="1"/>
          <p:nvPr/>
        </p:nvSpPr>
        <p:spPr>
          <a:xfrm>
            <a:off x="792905" y="3816980"/>
            <a:ext cx="7722393" cy="7715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Album.title</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Album.artist_id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Artist.id,Artist.name</a:t>
            </a:r>
            <a:r>
              <a:rPr lang="en" sz="2500" u="none" strike="noStrike" cap="none" dirty="0">
                <a:solidFill>
                  <a:schemeClr val="lt1"/>
                </a:solidFill>
                <a:latin typeface="Arial" charset="0"/>
                <a:ea typeface="Arial" charset="0"/>
                <a:cs typeface="Arial" charset="0"/>
                <a:sym typeface="Cabin"/>
              </a:rPr>
              <a:t> </a:t>
            </a:r>
          </a:p>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Album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Artist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FF00FF"/>
                </a:solidFill>
                <a:latin typeface="Arial" charset="0"/>
                <a:ea typeface="Arial" charset="0"/>
                <a:cs typeface="Arial" charset="0"/>
                <a:sym typeface="Cabin"/>
              </a:rPr>
              <a:t>Album.artist_id</a:t>
            </a:r>
            <a:r>
              <a:rPr lang="en" sz="2500" u="none" strike="noStrike" cap="none" dirty="0">
                <a:solidFill>
                  <a:srgbClr val="FF00FF"/>
                </a:solidFill>
                <a:latin typeface="Arial" charset="0"/>
                <a:ea typeface="Arial" charset="0"/>
                <a:cs typeface="Arial" charset="0"/>
                <a:sym typeface="Cabin"/>
              </a:rPr>
              <a:t> = </a:t>
            </a:r>
            <a:r>
              <a:rPr lang="en" sz="2500" u="none" strike="noStrike" cap="none" dirty="0" err="1">
                <a:solidFill>
                  <a:srgbClr val="FF00FF"/>
                </a:solidFill>
                <a:latin typeface="Arial" charset="0"/>
                <a:ea typeface="Arial" charset="0"/>
                <a:cs typeface="Arial" charset="0"/>
                <a:sym typeface="Cabin"/>
              </a:rPr>
              <a:t>Artist.id</a:t>
            </a:r>
            <a:endParaRPr lang="en" sz="2500" u="none" strike="noStrike" cap="none" dirty="0">
              <a:solidFill>
                <a:srgbClr val="FF00FF"/>
              </a:solidFill>
              <a:latin typeface="Arial" charset="0"/>
              <a:ea typeface="Arial" charset="0"/>
              <a:cs typeface="Arial" charset="0"/>
              <a:sym typeface="Cabin"/>
            </a:endParaRPr>
          </a:p>
        </p:txBody>
      </p:sp>
      <p:pic>
        <p:nvPicPr>
          <p:cNvPr id="822" name="Shape 822" descr="Screen Shot 2015-08-10 at 11.43.30 AM.png"/>
          <p:cNvPicPr preferRelativeResize="0"/>
          <p:nvPr/>
        </p:nvPicPr>
        <p:blipFill rotWithShape="1">
          <a:blip r:embed="rId3">
            <a:alphaModFix/>
          </a:blip>
          <a:srcRect/>
          <a:stretch/>
        </p:blipFill>
        <p:spPr>
          <a:xfrm>
            <a:off x="2373681" y="2390823"/>
            <a:ext cx="4560842" cy="1161608"/>
          </a:xfrm>
          <a:prstGeom prst="rect">
            <a:avLst/>
          </a:prstGeom>
          <a:noFill/>
          <a:ln>
            <a:noFill/>
          </a:ln>
        </p:spPr>
      </p:pic>
      <p:pic>
        <p:nvPicPr>
          <p:cNvPr id="823" name="Shape 823" descr="Screen Shot 2015-08-10 at 11.35.43 AM.png"/>
          <p:cNvPicPr preferRelativeResize="0"/>
          <p:nvPr/>
        </p:nvPicPr>
        <p:blipFill rotWithShape="1">
          <a:blip r:embed="rId4">
            <a:alphaModFix/>
          </a:blip>
          <a:srcRect/>
          <a:stretch/>
        </p:blipFill>
        <p:spPr>
          <a:xfrm>
            <a:off x="1657350" y="550009"/>
            <a:ext cx="3129885" cy="1138139"/>
          </a:xfrm>
          <a:prstGeom prst="rect">
            <a:avLst/>
          </a:prstGeom>
          <a:noFill/>
          <a:ln>
            <a:noFill/>
          </a:ln>
        </p:spPr>
      </p:pic>
      <p:pic>
        <p:nvPicPr>
          <p:cNvPr id="824" name="Shape 824" descr="Screen Shot 2015-08-10 at 11.36.01 AM.png"/>
          <p:cNvPicPr preferRelativeResize="0"/>
          <p:nvPr/>
        </p:nvPicPr>
        <p:blipFill rotWithShape="1">
          <a:blip r:embed="rId5">
            <a:alphaModFix/>
          </a:blip>
          <a:srcRect/>
          <a:stretch/>
        </p:blipFill>
        <p:spPr>
          <a:xfrm>
            <a:off x="5602399" y="550009"/>
            <a:ext cx="2065227" cy="1130957"/>
          </a:xfrm>
          <a:prstGeom prst="rect">
            <a:avLst/>
          </a:prstGeom>
          <a:noFill/>
          <a:ln>
            <a:noFill/>
          </a:ln>
        </p:spPr>
      </p:pic>
      <p:cxnSp>
        <p:nvCxnSpPr>
          <p:cNvPr id="826" name="Shape 826"/>
          <p:cNvCxnSpPr/>
          <p:nvPr/>
        </p:nvCxnSpPr>
        <p:spPr>
          <a:xfrm rot="10800000">
            <a:off x="4148658" y="3296782"/>
            <a:ext cx="625429" cy="0"/>
          </a:xfrm>
          <a:prstGeom prst="straightConnector1">
            <a:avLst/>
          </a:prstGeom>
          <a:noFill/>
          <a:ln w="38100" cap="rnd" cmpd="sng">
            <a:solidFill>
              <a:srgbClr val="FF00FF"/>
            </a:solidFill>
            <a:prstDash val="solid"/>
            <a:miter/>
            <a:headEnd type="stealth" w="med" len="med"/>
            <a:tailEnd type="none" w="med" len="med"/>
          </a:ln>
        </p:spPr>
      </p:cxnSp>
      <p:sp>
        <p:nvSpPr>
          <p:cNvPr id="827" name="Shape 827"/>
          <p:cNvSpPr/>
          <p:nvPr/>
        </p:nvSpPr>
        <p:spPr>
          <a:xfrm>
            <a:off x="3005475" y="1198633"/>
            <a:ext cx="2665858" cy="855430"/>
          </a:xfrm>
          <a:custGeom>
            <a:avLst/>
            <a:gdLst/>
            <a:ahLst/>
            <a:cxnLst/>
            <a:rect l="0" t="0" r="0" b="0"/>
            <a:pathLst>
              <a:path w="120000" h="120000" extrusionOk="0">
                <a:moveTo>
                  <a:pt x="0" y="35738"/>
                </a:moveTo>
                <a:lnTo>
                  <a:pt x="78327" y="120000"/>
                </a:lnTo>
                <a:lnTo>
                  <a:pt x="120000" y="0"/>
                </a:lnTo>
              </a:path>
            </a:pathLst>
          </a:custGeom>
          <a:noFill/>
          <a:ln w="63500" cap="flat" cmpd="sng">
            <a:solidFill>
              <a:srgbClr val="FF00FF"/>
            </a:solidFill>
            <a:prstDash val="solid"/>
            <a:miter/>
            <a:headEnd type="none" w="med" len="med"/>
            <a:tailEnd type="triangle" w="lg" len="lg"/>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5033596" y="450606"/>
            <a:ext cx="3747720" cy="231897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Track.title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Track.genre_id</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Genre.name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Track</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66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Genre   </a:t>
            </a:r>
          </a:p>
        </p:txBody>
      </p:sp>
      <p:grpSp>
        <p:nvGrpSpPr>
          <p:cNvPr id="833" name="Shape 833"/>
          <p:cNvGrpSpPr/>
          <p:nvPr/>
        </p:nvGrpSpPr>
        <p:grpSpPr>
          <a:xfrm>
            <a:off x="295275" y="522728"/>
            <a:ext cx="4229100" cy="4045925"/>
            <a:chOff x="590677" y="426914"/>
            <a:chExt cx="6990245" cy="6372469"/>
          </a:xfrm>
        </p:grpSpPr>
        <p:pic>
          <p:nvPicPr>
            <p:cNvPr id="834" name="Shape 834" descr="Screen Shot 2015-08-10 at 11.51.03 AM.png"/>
            <p:cNvPicPr preferRelativeResize="0"/>
            <p:nvPr/>
          </p:nvPicPr>
          <p:blipFill rotWithShape="1">
            <a:blip r:embed="rId3">
              <a:alphaModFix/>
            </a:blip>
            <a:srcRect l="810" r="278"/>
            <a:stretch/>
          </p:blipFill>
          <p:spPr>
            <a:xfrm>
              <a:off x="590677" y="426914"/>
              <a:ext cx="6990245" cy="4289404"/>
            </a:xfrm>
            <a:prstGeom prst="rect">
              <a:avLst/>
            </a:prstGeom>
            <a:noFill/>
            <a:ln>
              <a:noFill/>
            </a:ln>
          </p:spPr>
        </p:pic>
        <p:pic>
          <p:nvPicPr>
            <p:cNvPr id="835" name="Shape 835" descr="Screen Shot 2015-08-10 at 11.51.29 AM.png"/>
            <p:cNvPicPr preferRelativeResize="0"/>
            <p:nvPr/>
          </p:nvPicPr>
          <p:blipFill rotWithShape="1">
            <a:blip r:embed="rId4">
              <a:alphaModFix/>
            </a:blip>
            <a:srcRect/>
            <a:stretch/>
          </p:blipFill>
          <p:spPr>
            <a:xfrm>
              <a:off x="590677" y="4607546"/>
              <a:ext cx="6990245" cy="2191838"/>
            </a:xfrm>
            <a:prstGeom prst="rect">
              <a:avLst/>
            </a:prstGeom>
            <a:noFill/>
            <a:ln>
              <a:noFill/>
            </a:ln>
          </p:spPr>
        </p:pic>
      </p:grpSp>
      <p:sp>
        <p:nvSpPr>
          <p:cNvPr id="836" name="Shape 836"/>
          <p:cNvSpPr txBox="1"/>
          <p:nvPr/>
        </p:nvSpPr>
        <p:spPr>
          <a:xfrm>
            <a:off x="5358706" y="3246101"/>
            <a:ext cx="3097500" cy="10370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dirty="0">
                <a:solidFill>
                  <a:schemeClr val="lt1"/>
                </a:solidFill>
              </a:rPr>
              <a:t>Uniendo dos tablas sin una cláusula</a:t>
            </a:r>
            <a:r>
              <a:rPr lang="en" sz="1800" b="0" i="0" u="none" strike="noStrike" cap="none" dirty="0">
                <a:solidFill>
                  <a:schemeClr val="lt1"/>
                </a:solidFill>
                <a:latin typeface="Arial"/>
                <a:ea typeface="Arial"/>
                <a:cs typeface="Arial"/>
                <a:sym typeface="Arial"/>
              </a:rPr>
              <a:t> </a:t>
            </a:r>
            <a:r>
              <a:rPr lang="en" sz="1800" b="0" i="0" u="none" strike="noStrike" cap="none" dirty="0">
                <a:solidFill>
                  <a:srgbClr val="FF6600"/>
                </a:solidFill>
                <a:latin typeface="Arial"/>
                <a:ea typeface="Arial"/>
                <a:cs typeface="Arial"/>
                <a:sym typeface="Arial"/>
              </a:rPr>
              <a:t>ON</a:t>
            </a:r>
            <a:r>
              <a:rPr lang="en" sz="1800" b="0" i="0" u="none" strike="noStrike" cap="none" dirty="0">
                <a:solidFill>
                  <a:schemeClr val="lt1"/>
                </a:solidFill>
                <a:latin typeface="Arial"/>
                <a:ea typeface="Arial"/>
                <a:cs typeface="Arial"/>
                <a:sym typeface="Arial"/>
              </a:rPr>
              <a:t> produce todas las posibles combinaciones de filas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p:nvPr/>
        </p:nvSpPr>
        <p:spPr>
          <a:xfrm>
            <a:off x="114271" y="3371850"/>
            <a:ext cx="883288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Track.title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Genre.name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Track</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Genre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Track.genre_id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Genre.id</a:t>
            </a:r>
            <a:endParaRPr lang="en" sz="1800" u="none" strike="noStrike" cap="none" dirty="0">
              <a:solidFill>
                <a:srgbClr val="FF00FF"/>
              </a:solidFill>
              <a:latin typeface="Arial" charset="0"/>
              <a:ea typeface="Arial" charset="0"/>
              <a:cs typeface="Arial" charset="0"/>
              <a:sym typeface="Cabin"/>
            </a:endParaRPr>
          </a:p>
        </p:txBody>
      </p:sp>
      <p:sp>
        <p:nvSpPr>
          <p:cNvPr id="842" name="Shape 842"/>
          <p:cNvSpPr txBox="1"/>
          <p:nvPr/>
        </p:nvSpPr>
        <p:spPr>
          <a:xfrm>
            <a:off x="1636215"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Lo que queremos ver</a:t>
            </a:r>
          </a:p>
        </p:txBody>
      </p:sp>
      <p:sp>
        <p:nvSpPr>
          <p:cNvPr id="843" name="Shape 843"/>
          <p:cNvSpPr txBox="1"/>
          <p:nvPr/>
        </p:nvSpPr>
        <p:spPr>
          <a:xfrm>
            <a:off x="3872394" y="4025503"/>
            <a:ext cx="2062415"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Las tablas que tienen los datos</a:t>
            </a:r>
          </a:p>
        </p:txBody>
      </p:sp>
      <p:sp>
        <p:nvSpPr>
          <p:cNvPr id="844" name="Shape 844"/>
          <p:cNvSpPr txBox="1"/>
          <p:nvPr/>
        </p:nvSpPr>
        <p:spPr>
          <a:xfrm>
            <a:off x="6565403"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Cómo las tablas son enlazadas</a:t>
            </a:r>
          </a:p>
        </p:txBody>
      </p:sp>
      <p:pic>
        <p:nvPicPr>
          <p:cNvPr id="847" name="Shape 847" descr="Screen Shot 2015-08-10 at 11.36.13 AM.png"/>
          <p:cNvPicPr preferRelativeResize="0"/>
          <p:nvPr/>
        </p:nvPicPr>
        <p:blipFill rotWithShape="1">
          <a:blip r:embed="rId3">
            <a:alphaModFix/>
          </a:blip>
          <a:srcRect/>
          <a:stretch/>
        </p:blipFill>
        <p:spPr>
          <a:xfrm>
            <a:off x="7409846" y="2227567"/>
            <a:ext cx="1514474" cy="850106"/>
          </a:xfrm>
          <a:prstGeom prst="rect">
            <a:avLst/>
          </a:prstGeom>
          <a:noFill/>
          <a:ln>
            <a:noFill/>
          </a:ln>
        </p:spPr>
      </p:pic>
      <p:pic>
        <p:nvPicPr>
          <p:cNvPr id="848" name="Shape 848" descr="Screen Shot 2015-08-10 at 11.31.34 AM.png"/>
          <p:cNvPicPr preferRelativeResize="0"/>
          <p:nvPr/>
        </p:nvPicPr>
        <p:blipFill rotWithShape="1">
          <a:blip r:embed="rId4">
            <a:alphaModFix/>
          </a:blip>
          <a:srcRect l="3906"/>
          <a:stretch/>
        </p:blipFill>
        <p:spPr>
          <a:xfrm>
            <a:off x="3519250" y="571314"/>
            <a:ext cx="5141652" cy="1357312"/>
          </a:xfrm>
          <a:prstGeom prst="rect">
            <a:avLst/>
          </a:prstGeom>
          <a:noFill/>
          <a:ln>
            <a:noFill/>
          </a:ln>
        </p:spPr>
      </p:pic>
      <p:cxnSp>
        <p:nvCxnSpPr>
          <p:cNvPr id="849" name="Shape 849"/>
          <p:cNvCxnSpPr/>
          <p:nvPr/>
        </p:nvCxnSpPr>
        <p:spPr>
          <a:xfrm rot="10800000">
            <a:off x="5985569" y="1830884"/>
            <a:ext cx="1424277" cy="1137984"/>
          </a:xfrm>
          <a:prstGeom prst="straightConnector1">
            <a:avLst/>
          </a:prstGeom>
          <a:noFill/>
          <a:ln w="63500" cap="rnd" cmpd="sng">
            <a:solidFill>
              <a:srgbClr val="FF00FF"/>
            </a:solidFill>
            <a:prstDash val="solid"/>
            <a:miter/>
            <a:headEnd type="stealth" w="med" len="med"/>
            <a:tailEnd type="none" w="med" len="med"/>
          </a:ln>
        </p:spPr>
      </p:cxnSp>
      <p:pic>
        <p:nvPicPr>
          <p:cNvPr id="850" name="Shape 850" descr="Screen Shot 2015-08-10 at 11.45.49 AM.png"/>
          <p:cNvPicPr preferRelativeResize="0"/>
          <p:nvPr/>
        </p:nvPicPr>
        <p:blipFill rotWithShape="1">
          <a:blip r:embed="rId5">
            <a:alphaModFix/>
          </a:blip>
          <a:srcRect/>
          <a:stretch/>
        </p:blipFill>
        <p:spPr>
          <a:xfrm>
            <a:off x="506655" y="718895"/>
            <a:ext cx="2449757" cy="217914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Shape 856"/>
          <p:cNvSpPr txBox="1"/>
          <p:nvPr/>
        </p:nvSpPr>
        <p:spPr>
          <a:xfrm>
            <a:off x="892968" y="609600"/>
            <a:ext cx="7350919" cy="191571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select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Track.title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Artist.name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Album.title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Genre.name</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from</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FF00"/>
                </a:solidFill>
                <a:latin typeface="Arial" charset="0"/>
                <a:ea typeface="Arial" charset="0"/>
                <a:cs typeface="Arial" charset="0"/>
                <a:sym typeface="Cabin"/>
              </a:rPr>
              <a:t>Track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Genre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Album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Artist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on</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FF00FF"/>
                </a:solidFill>
                <a:latin typeface="Arial" charset="0"/>
                <a:ea typeface="Arial" charset="0"/>
                <a:cs typeface="Arial" charset="0"/>
                <a:sym typeface="Cabin"/>
              </a:rPr>
              <a:t>Track.genre_id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Genre.id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Track.album_id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Album.id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Album.artist_id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Artist.id</a:t>
            </a:r>
            <a:endParaRPr lang="en" sz="2400" u="none" strike="noStrike" cap="none" dirty="0">
              <a:solidFill>
                <a:srgbClr val="FF00FF"/>
              </a:solidFill>
              <a:latin typeface="Arial" charset="0"/>
              <a:ea typeface="Arial" charset="0"/>
              <a:cs typeface="Arial" charset="0"/>
              <a:sym typeface="Cabin"/>
            </a:endParaRPr>
          </a:p>
        </p:txBody>
      </p:sp>
      <p:sp>
        <p:nvSpPr>
          <p:cNvPr id="857" name="Shape 857"/>
          <p:cNvSpPr txBox="1"/>
          <p:nvPr/>
        </p:nvSpPr>
        <p:spPr>
          <a:xfrm>
            <a:off x="6963071" y="2653900"/>
            <a:ext cx="1904704" cy="4131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1600" u="none" strike="noStrike" cap="none" dirty="0">
                <a:solidFill>
                  <a:srgbClr val="00FF00"/>
                </a:solidFill>
                <a:latin typeface="Arial" charset="0"/>
                <a:ea typeface="Arial" charset="0"/>
                <a:cs typeface="Arial" charset="0"/>
                <a:sym typeface="Cabin"/>
              </a:rPr>
              <a:t>Lo que queremos ver</a:t>
            </a:r>
          </a:p>
        </p:txBody>
      </p:sp>
      <p:sp>
        <p:nvSpPr>
          <p:cNvPr id="858" name="Shape 858"/>
          <p:cNvSpPr txBox="1"/>
          <p:nvPr/>
        </p:nvSpPr>
        <p:spPr>
          <a:xfrm>
            <a:off x="6863868" y="3089665"/>
            <a:ext cx="2103110"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Las tablas que tienen los datos</a:t>
            </a:r>
          </a:p>
        </p:txBody>
      </p:sp>
      <p:sp>
        <p:nvSpPr>
          <p:cNvPr id="859" name="Shape 859"/>
          <p:cNvSpPr txBox="1"/>
          <p:nvPr/>
        </p:nvSpPr>
        <p:spPr>
          <a:xfrm>
            <a:off x="6963071" y="3751653"/>
            <a:ext cx="1904704"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dirty="0">
                <a:solidFill>
                  <a:srgbClr val="FF00FF"/>
                </a:solidFill>
                <a:latin typeface="Arial" charset="0"/>
                <a:ea typeface="Arial" charset="0"/>
                <a:cs typeface="Arial" charset="0"/>
                <a:sym typeface="Cabin"/>
              </a:rPr>
              <a:t>Cómo las tablas son enlazadas</a:t>
            </a:r>
          </a:p>
        </p:txBody>
      </p:sp>
      <p:pic>
        <p:nvPicPr>
          <p:cNvPr id="860" name="Shape 860" descr="Screen Shot 2015-08-10 at 11.46.34 AM.png"/>
          <p:cNvPicPr preferRelativeResize="0"/>
          <p:nvPr/>
        </p:nvPicPr>
        <p:blipFill rotWithShape="1">
          <a:blip r:embed="rId3">
            <a:alphaModFix/>
          </a:blip>
          <a:srcRect/>
          <a:stretch/>
        </p:blipFill>
        <p:spPr>
          <a:xfrm>
            <a:off x="2233337" y="2719386"/>
            <a:ext cx="4167463" cy="179573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rotWithShape="1">
          <a:blip r:embed="rId3">
            <a:alphaModFix/>
          </a:blip>
          <a:srcRect/>
          <a:stretch/>
        </p:blipFill>
        <p:spPr>
          <a:xfrm>
            <a:off x="145256" y="514350"/>
            <a:ext cx="6908912" cy="4040064"/>
          </a:xfrm>
          <a:prstGeom prst="rect">
            <a:avLst/>
          </a:prstGeom>
          <a:noFill/>
          <a:ln>
            <a:noFill/>
          </a:ln>
        </p:spPr>
      </p:pic>
      <p:pic>
        <p:nvPicPr>
          <p:cNvPr id="866" name="Shape 866" descr="Screen Shot 2015-08-10 at 11.46.34 AM.png"/>
          <p:cNvPicPr preferRelativeResize="0"/>
          <p:nvPr/>
        </p:nvPicPr>
        <p:blipFill rotWithShape="1">
          <a:blip r:embed="rId4">
            <a:alphaModFix/>
          </a:blip>
          <a:srcRect/>
          <a:stretch/>
        </p:blipFill>
        <p:spPr>
          <a:xfrm>
            <a:off x="3867973" y="2062894"/>
            <a:ext cx="4986420" cy="2148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4" name="Group 3"/>
          <p:cNvGrpSpPr/>
          <p:nvPr/>
        </p:nvGrpSpPr>
        <p:grpSpPr>
          <a:xfrm>
            <a:off x="1453368" y="513346"/>
            <a:ext cx="6244063" cy="4115259"/>
            <a:chOff x="1164431" y="271462"/>
            <a:chExt cx="6972300" cy="4595216"/>
          </a:xfrm>
        </p:grpSpPr>
        <p:pic>
          <p:nvPicPr>
            <p:cNvPr id="240" name="Shape 240"/>
            <p:cNvPicPr preferRelativeResize="0"/>
            <p:nvPr/>
          </p:nvPicPr>
          <p:blipFill rotWithShape="1">
            <a:blip r:embed="rId3">
              <a:alphaModFix/>
            </a:blip>
            <a:srcRect/>
            <a:stretch/>
          </p:blipFill>
          <p:spPr>
            <a:xfrm>
              <a:off x="1164431" y="271462"/>
              <a:ext cx="6972300" cy="4595216"/>
            </a:xfrm>
            <a:prstGeom prst="rect">
              <a:avLst/>
            </a:prstGeom>
            <a:noFill/>
            <a:ln>
              <a:noFill/>
            </a:ln>
          </p:spPr>
        </p:pic>
        <p:sp>
          <p:nvSpPr>
            <p:cNvPr id="241" name="Shape 241"/>
            <p:cNvSpPr txBox="1"/>
            <p:nvPr/>
          </p:nvSpPr>
          <p:spPr>
            <a:xfrm>
              <a:off x="4507706" y="3678412"/>
              <a:ext cx="1875318" cy="60074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Tables / Relations</a:t>
              </a:r>
            </a:p>
          </p:txBody>
        </p:sp>
        <p:sp>
          <p:nvSpPr>
            <p:cNvPr id="242" name="Shape 242"/>
            <p:cNvSpPr txBox="1"/>
            <p:nvPr/>
          </p:nvSpPr>
          <p:spPr>
            <a:xfrm>
              <a:off x="2957424" y="2340098"/>
              <a:ext cx="3561637"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Columns / Attributes</a:t>
              </a:r>
            </a:p>
          </p:txBody>
        </p:sp>
        <p:sp>
          <p:nvSpPr>
            <p:cNvPr id="243" name="Shape 243"/>
            <p:cNvSpPr txBox="1"/>
            <p:nvPr/>
          </p:nvSpPr>
          <p:spPr>
            <a:xfrm>
              <a:off x="7005339" y="2832496"/>
              <a:ext cx="786711"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Rows /</a:t>
              </a:r>
            </a:p>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Tuples</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Relaciones Muchos-A-Muchos</a:t>
            </a:r>
          </a:p>
        </p:txBody>
      </p:sp>
      <p:sp>
        <p:nvSpPr>
          <p:cNvPr id="873" name="Shape 873"/>
          <p:cNvSpPr txBox="1"/>
          <p:nvPr/>
        </p:nvSpPr>
        <p:spPr>
          <a:xfrm>
            <a:off x="315174" y="4521993"/>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https://en.wikipedia.org/wiki/Many-to-many_(data_model)</a:t>
            </a:r>
            <a:endParaRPr lang="en" sz="20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5212807" y="512700"/>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879" name="Shape 879"/>
          <p:cNvSpPr txBox="1"/>
          <p:nvPr/>
        </p:nvSpPr>
        <p:spPr>
          <a:xfrm>
            <a:off x="834925" y="1014412"/>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880" name="Shape 880"/>
          <p:cNvSpPr txBox="1"/>
          <p:nvPr/>
        </p:nvSpPr>
        <p:spPr>
          <a:xfrm>
            <a:off x="621506" y="792956"/>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881" name="Shape 881"/>
          <p:cNvCxnSpPr/>
          <p:nvPr/>
        </p:nvCxnSpPr>
        <p:spPr>
          <a:xfrm rot="10800000" flipH="1">
            <a:off x="2024359" y="1160359"/>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882" name="Shape 882"/>
          <p:cNvSpPr txBox="1"/>
          <p:nvPr/>
        </p:nvSpPr>
        <p:spPr>
          <a:xfrm>
            <a:off x="3028048" y="592931"/>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none" strike="noStrike" cap="none" dirty="0">
                <a:solidFill>
                  <a:schemeClr val="lt1"/>
                </a:solidFill>
                <a:latin typeface="Arial" charset="0"/>
                <a:ea typeface="Arial" charset="0"/>
                <a:cs typeface="Arial" charset="0"/>
                <a:sym typeface="Cabin"/>
              </a:rPr>
              <a:t>P</a:t>
            </a:r>
            <a:r>
              <a:rPr lang="en" sz="2000" u="none" strike="noStrike" cap="none" dirty="0">
                <a:solidFill>
                  <a:schemeClr val="lt1"/>
                </a:solidFill>
                <a:latin typeface="Arial" charset="0"/>
                <a:ea typeface="Arial" charset="0"/>
                <a:cs typeface="Arial" charset="0"/>
                <a:sym typeface="Cabin"/>
              </a:rPr>
              <a:t>ertenece a</a:t>
            </a:r>
          </a:p>
        </p:txBody>
      </p:sp>
      <p:sp>
        <p:nvSpPr>
          <p:cNvPr id="883" name="Shape 883"/>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884" name="Shape 884"/>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5" name="Shape 885"/>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6" name="Shape 886"/>
          <p:cNvSpPr txBox="1"/>
          <p:nvPr/>
        </p:nvSpPr>
        <p:spPr>
          <a:xfrm>
            <a:off x="7236618" y="15692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887" name="Shape 887"/>
          <p:cNvSpPr txBox="1"/>
          <p:nvPr/>
        </p:nvSpPr>
        <p:spPr>
          <a:xfrm>
            <a:off x="7236618" y="19812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8" name="Shape 888"/>
          <p:cNvSpPr txBox="1"/>
          <p:nvPr/>
        </p:nvSpPr>
        <p:spPr>
          <a:xfrm>
            <a:off x="7236618" y="24098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9" name="Shape 889"/>
          <p:cNvSpPr txBox="1"/>
          <p:nvPr/>
        </p:nvSpPr>
        <p:spPr>
          <a:xfrm>
            <a:off x="7236618" y="28527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890" name="Shape 890"/>
          <p:cNvSpPr txBox="1"/>
          <p:nvPr/>
        </p:nvSpPr>
        <p:spPr>
          <a:xfrm>
            <a:off x="7236618" y="326707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891" name="Shape 891"/>
          <p:cNvSpPr txBox="1"/>
          <p:nvPr/>
        </p:nvSpPr>
        <p:spPr>
          <a:xfrm>
            <a:off x="7236618" y="370998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892" name="Shape 892"/>
          <p:cNvSpPr txBox="1"/>
          <p:nvPr/>
        </p:nvSpPr>
        <p:spPr>
          <a:xfrm>
            <a:off x="7236618" y="41386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893" name="Shape 893"/>
          <p:cNvCxnSpPr>
            <a:endCxn id="892" idx="1"/>
          </p:cNvCxnSpPr>
          <p:nvPr/>
        </p:nvCxnSpPr>
        <p:spPr>
          <a:xfrm>
            <a:off x="5054203" y="3172420"/>
            <a:ext cx="2182415" cy="1180505"/>
          </a:xfrm>
          <a:prstGeom prst="straightConnector1">
            <a:avLst/>
          </a:prstGeom>
          <a:noFill/>
          <a:ln w="88900" cap="rnd" cmpd="sng">
            <a:solidFill>
              <a:srgbClr val="FF00FF"/>
            </a:solidFill>
            <a:prstDash val="solid"/>
            <a:miter/>
            <a:headEnd type="stealth" w="med" len="med"/>
            <a:tailEnd type="none" w="med" len="med"/>
          </a:ln>
        </p:spPr>
      </p:cxnSp>
      <p:sp>
        <p:nvSpPr>
          <p:cNvPr id="894" name="Shape 894"/>
          <p:cNvSpPr txBox="1"/>
          <p:nvPr/>
        </p:nvSpPr>
        <p:spPr>
          <a:xfrm>
            <a:off x="1021556" y="2293143"/>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Tabla</a:t>
            </a:r>
          </a:p>
          <a:p>
            <a:pPr marL="0" marR="0" lvl="0" indent="0" algn="ctr" rtl="0">
              <a:lnSpc>
                <a:spcPct val="100000"/>
              </a:lnSpc>
              <a:spcBef>
                <a:spcPts val="0"/>
              </a:spcBef>
              <a:spcAft>
                <a:spcPts val="0"/>
              </a:spcAft>
              <a:buClr>
                <a:srgbClr val="FF7F00"/>
              </a:buClr>
              <a:buSzPct val="25000"/>
              <a:buFont typeface="Cabin"/>
              <a:buNone/>
            </a:pPr>
            <a:r>
              <a:rPr lang="en" sz="2000" dirty="0">
                <a:solidFill>
                  <a:srgbClr val="FF7F00"/>
                </a:solidFill>
                <a:latin typeface="Arial" charset="0"/>
                <a:ea typeface="Arial" charset="0"/>
                <a:cs typeface="Arial" charset="0"/>
                <a:sym typeface="Cabin"/>
              </a:rPr>
              <a:t>Clave Primaria</a:t>
            </a:r>
          </a:p>
          <a:p>
            <a:pPr marL="0" marR="0" lvl="0" indent="0" algn="ctr" rtl="0">
              <a:lnSpc>
                <a:spcPct val="100000"/>
              </a:lnSpc>
              <a:spcBef>
                <a:spcPts val="0"/>
              </a:spcBef>
              <a:spcAft>
                <a:spcPts val="0"/>
              </a:spcAft>
              <a:buClr>
                <a:srgbClr val="FF7F00"/>
              </a:buClr>
              <a:buSzPct val="25000"/>
              <a:buFont typeface="Cabin"/>
              <a:buNone/>
            </a:pPr>
            <a:r>
              <a:rPr lang="en" sz="2000" dirty="0">
                <a:solidFill>
                  <a:srgbClr val="00FF00"/>
                </a:solidFill>
                <a:latin typeface="Arial" charset="0"/>
                <a:ea typeface="Arial" charset="0"/>
                <a:cs typeface="Arial" charset="0"/>
                <a:sym typeface="Cabin"/>
              </a:rPr>
              <a:t>Clave Lógica</a:t>
            </a:r>
          </a:p>
          <a:p>
            <a:pPr marL="0" marR="0" lvl="0" indent="0" algn="ctr" rtl="0">
              <a:lnSpc>
                <a:spcPct val="100000"/>
              </a:lnSpc>
              <a:spcBef>
                <a:spcPts val="0"/>
              </a:spcBef>
              <a:spcAft>
                <a:spcPts val="0"/>
              </a:spcAft>
              <a:buClr>
                <a:srgbClr val="FF7F00"/>
              </a:buClr>
              <a:buSzPct val="25000"/>
              <a:buFont typeface="Cabin"/>
              <a:buNone/>
            </a:pPr>
            <a:r>
              <a:rPr lang="en" sz="2000" dirty="0">
                <a:solidFill>
                  <a:srgbClr val="FF00FF"/>
                </a:solidFill>
                <a:latin typeface="Arial" charset="0"/>
                <a:ea typeface="Arial" charset="0"/>
                <a:cs typeface="Arial" charset="0"/>
                <a:sym typeface="Cabin"/>
              </a:rPr>
              <a:t>Clave Foránea</a:t>
            </a:r>
            <a:endParaRPr lang="en" sz="2000" u="none" strike="noStrike" cap="none" dirty="0">
              <a:solidFill>
                <a:srgbClr val="FF00FF"/>
              </a:solidFill>
              <a:latin typeface="Arial" charset="0"/>
              <a:ea typeface="Arial" charset="0"/>
              <a:cs typeface="Arial" charset="0"/>
              <a:sym typeface="Cabin"/>
            </a:endParaRPr>
          </a:p>
        </p:txBody>
      </p:sp>
      <p:sp>
        <p:nvSpPr>
          <p:cNvPr id="895" name="Shape 895"/>
          <p:cNvSpPr txBox="1"/>
          <p:nvPr/>
        </p:nvSpPr>
        <p:spPr>
          <a:xfrm>
            <a:off x="5556051" y="657225"/>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896" name="Shape 896"/>
          <p:cNvSpPr txBox="1"/>
          <p:nvPr/>
        </p:nvSpPr>
        <p:spPr>
          <a:xfrm>
            <a:off x="5659635" y="1600200"/>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897" name="Shape 897"/>
          <p:cNvSpPr txBox="1"/>
          <p:nvPr/>
        </p:nvSpPr>
        <p:spPr>
          <a:xfrm>
            <a:off x="5556051" y="1300162"/>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898" name="Shape 898"/>
          <p:cNvSpPr txBox="1"/>
          <p:nvPr/>
        </p:nvSpPr>
        <p:spPr>
          <a:xfrm>
            <a:off x="5586412" y="1864518"/>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899" name="Shape 899"/>
          <p:cNvSpPr txBox="1"/>
          <p:nvPr/>
        </p:nvSpPr>
        <p:spPr>
          <a:xfrm>
            <a:off x="5604271" y="957262"/>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
        <p:nvSpPr>
          <p:cNvPr id="900" name="Shape 900"/>
          <p:cNvSpPr txBox="1"/>
          <p:nvPr/>
        </p:nvSpPr>
        <p:spPr>
          <a:xfrm>
            <a:off x="6288284" y="3524725"/>
            <a:ext cx="83728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01" name="Shape 901"/>
          <p:cNvSpPr txBox="1"/>
          <p:nvPr/>
        </p:nvSpPr>
        <p:spPr>
          <a:xfrm>
            <a:off x="5212795" y="2891800"/>
            <a:ext cx="7313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sp>
        <p:nvSpPr>
          <p:cNvPr id="902"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903" name="Shape 903"/>
          <p:cNvSpPr txBox="1"/>
          <p:nvPr/>
        </p:nvSpPr>
        <p:spPr>
          <a:xfrm>
            <a:off x="7333710" y="512700"/>
            <a:ext cx="1260220" cy="536685"/>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Revisar:</a:t>
            </a:r>
          </a:p>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 a Muchos</a:t>
            </a:r>
          </a:p>
        </p:txBody>
      </p:sp>
      <p:sp>
        <p:nvSpPr>
          <p:cNvPr id="904" name="Shape 904"/>
          <p:cNvSpPr txBox="1"/>
          <p:nvPr/>
        </p:nvSpPr>
        <p:spPr>
          <a:xfrm>
            <a:off x="4236244" y="1353575"/>
            <a:ext cx="895181"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05" name="Shape 905"/>
          <p:cNvSpPr txBox="1"/>
          <p:nvPr/>
        </p:nvSpPr>
        <p:spPr>
          <a:xfrm>
            <a:off x="2127996"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Shape 910" descr="Screen Shot 2015-08-10 at 11.36.13 AM.png"/>
          <p:cNvPicPr preferRelativeResize="0"/>
          <p:nvPr/>
        </p:nvPicPr>
        <p:blipFill rotWithShape="1">
          <a:blip r:embed="rId3">
            <a:alphaModFix/>
          </a:blip>
          <a:srcRect/>
          <a:stretch/>
        </p:blipFill>
        <p:spPr>
          <a:xfrm>
            <a:off x="1056703" y="1283268"/>
            <a:ext cx="1514474" cy="850106"/>
          </a:xfrm>
          <a:prstGeom prst="rect">
            <a:avLst/>
          </a:prstGeom>
          <a:noFill/>
          <a:ln>
            <a:noFill/>
          </a:ln>
        </p:spPr>
      </p:pic>
      <p:pic>
        <p:nvPicPr>
          <p:cNvPr id="911" name="Shape 911" descr="Screen Shot 2015-08-10 at 11.31.34 AM.png"/>
          <p:cNvPicPr preferRelativeResize="0"/>
          <p:nvPr/>
        </p:nvPicPr>
        <p:blipFill rotWithShape="1">
          <a:blip r:embed="rId4">
            <a:alphaModFix/>
          </a:blip>
          <a:srcRect l="3906"/>
          <a:stretch/>
        </p:blipFill>
        <p:spPr>
          <a:xfrm>
            <a:off x="1969204" y="2504352"/>
            <a:ext cx="5141652" cy="1357312"/>
          </a:xfrm>
          <a:prstGeom prst="rect">
            <a:avLst/>
          </a:prstGeom>
          <a:noFill/>
          <a:ln>
            <a:noFill/>
          </a:ln>
        </p:spPr>
      </p:pic>
      <p:cxnSp>
        <p:nvCxnSpPr>
          <p:cNvPr id="912" name="Shape 912"/>
          <p:cNvCxnSpPr/>
          <p:nvPr/>
        </p:nvCxnSpPr>
        <p:spPr>
          <a:xfrm rot="10800000">
            <a:off x="1292215" y="1774758"/>
            <a:ext cx="2826064" cy="1302616"/>
          </a:xfrm>
          <a:prstGeom prst="straightConnector1">
            <a:avLst/>
          </a:prstGeom>
          <a:noFill/>
          <a:ln w="63500" cap="rnd" cmpd="sng">
            <a:solidFill>
              <a:srgbClr val="FF00FF"/>
            </a:solidFill>
            <a:prstDash val="solid"/>
            <a:miter/>
            <a:headEnd type="none" w="med" len="med"/>
            <a:tailEnd type="stealth" w="med" len="med"/>
          </a:ln>
        </p:spPr>
      </p:cxnSp>
      <p:sp>
        <p:nvSpPr>
          <p:cNvPr id="913" name="Shape 913"/>
          <p:cNvSpPr txBox="1"/>
          <p:nvPr/>
        </p:nvSpPr>
        <p:spPr>
          <a:xfrm>
            <a:off x="3696576" y="2133025"/>
            <a:ext cx="96114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14" name="Shape 914"/>
          <p:cNvSpPr txBox="1"/>
          <p:nvPr/>
        </p:nvSpPr>
        <p:spPr>
          <a:xfrm>
            <a:off x="2814000" y="1630825"/>
            <a:ext cx="673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pic>
        <p:nvPicPr>
          <p:cNvPr id="916" name="Shape 916" descr="500px-CPT-Databases-OnetoMany.svg.png"/>
          <p:cNvPicPr preferRelativeResize="0"/>
          <p:nvPr/>
        </p:nvPicPr>
        <p:blipFill rotWithShape="1">
          <a:blip r:embed="rId5">
            <a:alphaModFix/>
          </a:blip>
          <a:srcRect/>
          <a:stretch/>
        </p:blipFill>
        <p:spPr>
          <a:xfrm>
            <a:off x="4878741" y="708110"/>
            <a:ext cx="3571874" cy="792956"/>
          </a:xfrm>
          <a:prstGeom prst="rect">
            <a:avLst/>
          </a:prstGeom>
          <a:solidFill>
            <a:schemeClr val="lt1"/>
          </a:solidFill>
          <a:ln>
            <a:noFill/>
          </a:ln>
        </p:spPr>
      </p:pic>
      <p:sp>
        <p:nvSpPr>
          <p:cNvPr id="917" name="Shape 917"/>
          <p:cNvSpPr txBox="1"/>
          <p:nvPr/>
        </p:nvSpPr>
        <p:spPr>
          <a:xfrm>
            <a:off x="7028602" y="1631425"/>
            <a:ext cx="922391"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18" name="Shape 918"/>
          <p:cNvSpPr txBox="1"/>
          <p:nvPr/>
        </p:nvSpPr>
        <p:spPr>
          <a:xfrm>
            <a:off x="5788825" y="1631425"/>
            <a:ext cx="5979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sp>
        <p:nvSpPr>
          <p:cNvPr id="11"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2" name="Rectangle 1">
            <a:extLst>
              <a:ext uri="{FF2B5EF4-FFF2-40B4-BE49-F238E27FC236}">
                <a16:creationId xmlns:a16="http://schemas.microsoft.com/office/drawing/2014/main" id="{42AE119F-4E59-4E4C-8112-17E3ABDDAA6F}"/>
              </a:ext>
            </a:extLst>
          </p:cNvPr>
          <p:cNvSpPr/>
          <p:nvPr/>
        </p:nvSpPr>
        <p:spPr>
          <a:xfrm>
            <a:off x="4935891" y="785805"/>
            <a:ext cx="1093434" cy="650081"/>
          </a:xfrm>
          <a:prstGeom prst="rect">
            <a:avLst/>
          </a:prstGeom>
          <a:solidFill>
            <a:schemeClr val="bg1"/>
          </a:solidFill>
          <a:ln>
            <a:solidFill>
              <a:schemeClr val="tx1">
                <a:lumMod val="95000"/>
                <a:lumOff val="5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US" dirty="0"/>
              <a:t>Madre Biológica</a:t>
            </a:r>
            <a:endParaRPr lang="es-419" dirty="0"/>
          </a:p>
        </p:txBody>
      </p:sp>
      <p:sp>
        <p:nvSpPr>
          <p:cNvPr id="12" name="Rectangle 11">
            <a:extLst>
              <a:ext uri="{FF2B5EF4-FFF2-40B4-BE49-F238E27FC236}">
                <a16:creationId xmlns:a16="http://schemas.microsoft.com/office/drawing/2014/main" id="{830D3489-DF20-414F-B1A8-A863F1D1AF1A}"/>
              </a:ext>
            </a:extLst>
          </p:cNvPr>
          <p:cNvSpPr/>
          <p:nvPr/>
        </p:nvSpPr>
        <p:spPr>
          <a:xfrm>
            <a:off x="7357181" y="779547"/>
            <a:ext cx="1093434" cy="650081"/>
          </a:xfrm>
          <a:prstGeom prst="rect">
            <a:avLst/>
          </a:prstGeom>
          <a:solidFill>
            <a:schemeClr val="bg1"/>
          </a:solidFill>
          <a:ln>
            <a:solidFill>
              <a:schemeClr val="tx1">
                <a:lumMod val="95000"/>
                <a:lumOff val="5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US" dirty="0"/>
              <a:t>Hijos</a:t>
            </a:r>
            <a:endParaRPr lang="es-419"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Muchos a Muchos</a:t>
            </a:r>
          </a:p>
        </p:txBody>
      </p:sp>
      <p:sp>
        <p:nvSpPr>
          <p:cNvPr id="924" name="Shape 924"/>
          <p:cNvSpPr txBox="1">
            <a:spLocks noGrp="1"/>
          </p:cNvSpPr>
          <p:nvPr>
            <p:ph idx="1"/>
          </p:nvPr>
        </p:nvSpPr>
        <p:spPr>
          <a:xfrm>
            <a:off x="650081" y="1464468"/>
            <a:ext cx="4074319"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Algunas veces necesitamos modelar una relación que es muchos-a-muchos</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Necesitamos agregar una tabla de "conexión" con dos claves foráneas</a:t>
            </a:r>
          </a:p>
          <a:p>
            <a:pPr marL="254000" marR="0" lvl="0" indent="-254000" algn="l" rtl="0">
              <a:lnSpc>
                <a:spcPct val="100000"/>
              </a:lnSpc>
              <a:spcBef>
                <a:spcPts val="6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Usualmente no hay una clave primaria separada</a:t>
            </a:r>
          </a:p>
        </p:txBody>
      </p:sp>
      <p:pic>
        <p:nvPicPr>
          <p:cNvPr id="925" name="Shape 925" descr="500px-CPT-Databases-ManytoMany.svg.png"/>
          <p:cNvPicPr preferRelativeResize="0"/>
          <p:nvPr/>
        </p:nvPicPr>
        <p:blipFill rotWithShape="1">
          <a:blip r:embed="rId3">
            <a:alphaModFix/>
          </a:blip>
          <a:srcRect/>
          <a:stretch/>
        </p:blipFill>
        <p:spPr>
          <a:xfrm>
            <a:off x="5246444" y="1590528"/>
            <a:ext cx="3571874" cy="792956"/>
          </a:xfrm>
          <a:prstGeom prst="rect">
            <a:avLst/>
          </a:prstGeom>
          <a:solidFill>
            <a:srgbClr val="FFFFFF"/>
          </a:solidFill>
          <a:ln>
            <a:noFill/>
          </a:ln>
        </p:spPr>
      </p:pic>
      <p:pic>
        <p:nvPicPr>
          <p:cNvPr id="926" name="Shape 926" descr="Databases-ManyToManyWJunction.jpg"/>
          <p:cNvPicPr preferRelativeResize="0"/>
          <p:nvPr/>
        </p:nvPicPr>
        <p:blipFill rotWithShape="1">
          <a:blip r:embed="rId4">
            <a:alphaModFix/>
          </a:blip>
          <a:srcRect/>
          <a:stretch/>
        </p:blipFill>
        <p:spPr>
          <a:xfrm>
            <a:off x="5067845" y="2660966"/>
            <a:ext cx="3922609" cy="1304565"/>
          </a:xfrm>
          <a:prstGeom prst="rect">
            <a:avLst/>
          </a:prstGeom>
          <a:noFill/>
          <a:ln>
            <a:noFill/>
          </a:ln>
        </p:spPr>
      </p:pic>
      <p:sp>
        <p:nvSpPr>
          <p:cNvPr id="927" name="Shape 927"/>
          <p:cNvSpPr txBox="1"/>
          <p:nvPr/>
        </p:nvSpPr>
        <p:spPr>
          <a:xfrm>
            <a:off x="304668" y="4511520"/>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5"/>
              </a:rPr>
              <a:t>https://</a:t>
            </a:r>
            <a:r>
              <a:rPr lang="en" sz="2000" u="sng" strike="noStrike" cap="none" dirty="0">
                <a:solidFill>
                  <a:srgbClr val="FFFF00"/>
                </a:solidFill>
                <a:latin typeface="Arial" charset="0"/>
                <a:ea typeface="Arial" charset="0"/>
                <a:cs typeface="Arial" charset="0"/>
                <a:sym typeface="Cabin"/>
                <a:hlinkClick r:id="rId5"/>
              </a:rPr>
              <a:t>en.wikipedia.org/wiki/Many-to-many_(data_model)</a:t>
            </a:r>
          </a:p>
        </p:txBody>
      </p:sp>
      <p:sp>
        <p:nvSpPr>
          <p:cNvPr id="2" name="Rectangle 1">
            <a:extLst>
              <a:ext uri="{FF2B5EF4-FFF2-40B4-BE49-F238E27FC236}">
                <a16:creationId xmlns:a16="http://schemas.microsoft.com/office/drawing/2014/main" id="{EF5670EC-0A99-4A35-9AEA-0A75A98B9024}"/>
              </a:ext>
            </a:extLst>
          </p:cNvPr>
          <p:cNvSpPr/>
          <p:nvPr/>
        </p:nvSpPr>
        <p:spPr>
          <a:xfrm>
            <a:off x="5246444" y="1650205"/>
            <a:ext cx="1075775" cy="704703"/>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Libros</a:t>
            </a:r>
            <a:endParaRPr lang="es-419" dirty="0">
              <a:solidFill>
                <a:schemeClr val="tx1"/>
              </a:solidFill>
            </a:endParaRPr>
          </a:p>
        </p:txBody>
      </p:sp>
      <p:sp>
        <p:nvSpPr>
          <p:cNvPr id="8" name="Rectangle 7">
            <a:extLst>
              <a:ext uri="{FF2B5EF4-FFF2-40B4-BE49-F238E27FC236}">
                <a16:creationId xmlns:a16="http://schemas.microsoft.com/office/drawing/2014/main" id="{F10926EE-F6E1-44F6-8365-17E9D698CC37}"/>
              </a:ext>
            </a:extLst>
          </p:cNvPr>
          <p:cNvSpPr/>
          <p:nvPr/>
        </p:nvSpPr>
        <p:spPr>
          <a:xfrm>
            <a:off x="7712625" y="1634654"/>
            <a:ext cx="1075775" cy="704703"/>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Autores</a:t>
            </a:r>
            <a:endParaRPr lang="es-419" dirty="0">
              <a:solidFill>
                <a:schemeClr val="tx1"/>
              </a:solidFill>
            </a:endParaRPr>
          </a:p>
        </p:txBody>
      </p:sp>
      <p:sp>
        <p:nvSpPr>
          <p:cNvPr id="9" name="Rectangle 8">
            <a:extLst>
              <a:ext uri="{FF2B5EF4-FFF2-40B4-BE49-F238E27FC236}">
                <a16:creationId xmlns:a16="http://schemas.microsoft.com/office/drawing/2014/main" id="{0D3390A2-5977-46CE-BEF4-857A69D3DC6A}"/>
              </a:ext>
            </a:extLst>
          </p:cNvPr>
          <p:cNvSpPr/>
          <p:nvPr/>
        </p:nvSpPr>
        <p:spPr>
          <a:xfrm>
            <a:off x="5127381" y="2929473"/>
            <a:ext cx="923375" cy="580879"/>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Libros</a:t>
            </a:r>
            <a:endParaRPr lang="es-419" dirty="0">
              <a:solidFill>
                <a:schemeClr val="tx1"/>
              </a:solidFill>
            </a:endParaRPr>
          </a:p>
        </p:txBody>
      </p:sp>
      <p:sp>
        <p:nvSpPr>
          <p:cNvPr id="10" name="Rectangle 9">
            <a:extLst>
              <a:ext uri="{FF2B5EF4-FFF2-40B4-BE49-F238E27FC236}">
                <a16:creationId xmlns:a16="http://schemas.microsoft.com/office/drawing/2014/main" id="{F2557E76-FBE4-4BFB-AC39-EADC34564582}"/>
              </a:ext>
            </a:extLst>
          </p:cNvPr>
          <p:cNvSpPr/>
          <p:nvPr/>
        </p:nvSpPr>
        <p:spPr>
          <a:xfrm>
            <a:off x="6636851" y="3446056"/>
            <a:ext cx="749788" cy="352351"/>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Libros</a:t>
            </a:r>
            <a:endParaRPr lang="es-419" dirty="0">
              <a:solidFill>
                <a:schemeClr val="tx1"/>
              </a:solidFill>
            </a:endParaRPr>
          </a:p>
        </p:txBody>
      </p:sp>
      <p:sp>
        <p:nvSpPr>
          <p:cNvPr id="11" name="Rectangle 10">
            <a:extLst>
              <a:ext uri="{FF2B5EF4-FFF2-40B4-BE49-F238E27FC236}">
                <a16:creationId xmlns:a16="http://schemas.microsoft.com/office/drawing/2014/main" id="{DA200B61-CFD0-4D64-B330-8C0BE319D2F1}"/>
              </a:ext>
            </a:extLst>
          </p:cNvPr>
          <p:cNvSpPr/>
          <p:nvPr/>
        </p:nvSpPr>
        <p:spPr>
          <a:xfrm>
            <a:off x="6632823" y="3051985"/>
            <a:ext cx="749788" cy="352351"/>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Autores</a:t>
            </a:r>
            <a:endParaRPr lang="es-419" dirty="0">
              <a:solidFill>
                <a:schemeClr val="tx1"/>
              </a:solidFill>
            </a:endParaRPr>
          </a:p>
        </p:txBody>
      </p:sp>
      <p:sp>
        <p:nvSpPr>
          <p:cNvPr id="12" name="Rectangle 11">
            <a:extLst>
              <a:ext uri="{FF2B5EF4-FFF2-40B4-BE49-F238E27FC236}">
                <a16:creationId xmlns:a16="http://schemas.microsoft.com/office/drawing/2014/main" id="{AA28A739-658B-4858-B805-9F6937FCCF01}"/>
              </a:ext>
            </a:extLst>
          </p:cNvPr>
          <p:cNvSpPr/>
          <p:nvPr/>
        </p:nvSpPr>
        <p:spPr>
          <a:xfrm>
            <a:off x="8038611" y="3334176"/>
            <a:ext cx="913005" cy="499321"/>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dirty="0">
                <a:solidFill>
                  <a:schemeClr val="tx1"/>
                </a:solidFill>
              </a:rPr>
              <a:t>Autores</a:t>
            </a:r>
            <a:endParaRPr lang="es-419" dirty="0">
              <a:solidFill>
                <a:schemeClr val="tx1"/>
              </a:solidFill>
            </a:endParaRPr>
          </a:p>
        </p:txBody>
      </p:sp>
      <p:sp>
        <p:nvSpPr>
          <p:cNvPr id="13" name="Rectangle 12">
            <a:extLst>
              <a:ext uri="{FF2B5EF4-FFF2-40B4-BE49-F238E27FC236}">
                <a16:creationId xmlns:a16="http://schemas.microsoft.com/office/drawing/2014/main" id="{967F06F9-6C5D-4ABE-8AB1-8C5FA0444A2F}"/>
              </a:ext>
            </a:extLst>
          </p:cNvPr>
          <p:cNvSpPr/>
          <p:nvPr/>
        </p:nvSpPr>
        <p:spPr>
          <a:xfrm>
            <a:off x="6395922" y="2644535"/>
            <a:ext cx="1212171" cy="352351"/>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US" sz="1200" dirty="0">
                <a:solidFill>
                  <a:schemeClr val="tx1"/>
                </a:solidFill>
              </a:rPr>
              <a:t>Tabla Autores-Libros</a:t>
            </a:r>
            <a:endParaRPr lang="es-419" sz="1200" dirty="0">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5976639" y="596415"/>
            <a:ext cx="1527663" cy="1157287"/>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3" name="Shape 933"/>
          <p:cNvSpPr txBox="1"/>
          <p:nvPr/>
        </p:nvSpPr>
        <p:spPr>
          <a:xfrm>
            <a:off x="1385337" y="596414"/>
            <a:ext cx="1321593" cy="1071562"/>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4" name="Shape 934"/>
          <p:cNvSpPr txBox="1"/>
          <p:nvPr/>
        </p:nvSpPr>
        <p:spPr>
          <a:xfrm>
            <a:off x="1598757" y="817870"/>
            <a:ext cx="890289" cy="6357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Course</a:t>
            </a:r>
          </a:p>
          <a:p>
            <a:pPr marL="0" marR="0" lvl="0" indent="0" algn="ctr"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title</a:t>
            </a:r>
          </a:p>
        </p:txBody>
      </p:sp>
      <p:cxnSp>
        <p:nvCxnSpPr>
          <p:cNvPr id="935" name="Shape 935"/>
          <p:cNvCxnSpPr/>
          <p:nvPr/>
        </p:nvCxnSpPr>
        <p:spPr>
          <a:xfrm rot="10800000" flipH="1">
            <a:off x="2788191" y="963817"/>
            <a:ext cx="3148875" cy="6750"/>
          </a:xfrm>
          <a:prstGeom prst="straightConnector1">
            <a:avLst/>
          </a:prstGeom>
          <a:noFill/>
          <a:ln w="88900" cap="rnd" cmpd="sng">
            <a:solidFill>
              <a:srgbClr val="FFFF00"/>
            </a:solidFill>
            <a:prstDash val="solid"/>
            <a:miter/>
            <a:headEnd type="triangle" w="lg" len="lg"/>
            <a:tailEnd type="triangle" w="lg" len="lg"/>
          </a:ln>
        </p:spPr>
      </p:cxnSp>
      <p:sp>
        <p:nvSpPr>
          <p:cNvPr id="936" name="Shape 936"/>
          <p:cNvSpPr txBox="1"/>
          <p:nvPr/>
        </p:nvSpPr>
        <p:spPr>
          <a:xfrm>
            <a:off x="3566379" y="396389"/>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none" strike="noStrike" cap="none" dirty="0">
                <a:solidFill>
                  <a:schemeClr val="lt1"/>
                </a:solidFill>
                <a:latin typeface="Arial" charset="0"/>
                <a:ea typeface="Arial" charset="0"/>
                <a:cs typeface="Arial" charset="0"/>
                <a:sym typeface="Cabin"/>
              </a:rPr>
              <a:t>M</a:t>
            </a:r>
            <a:r>
              <a:rPr lang="en" sz="2000" u="none" strike="noStrike" cap="none" dirty="0">
                <a:solidFill>
                  <a:schemeClr val="lt1"/>
                </a:solidFill>
                <a:latin typeface="Arial" charset="0"/>
                <a:ea typeface="Arial" charset="0"/>
                <a:cs typeface="Arial" charset="0"/>
                <a:sym typeface="Cabin"/>
              </a:rPr>
              <a:t>iembro-de</a:t>
            </a:r>
          </a:p>
        </p:txBody>
      </p:sp>
      <p:sp>
        <p:nvSpPr>
          <p:cNvPr id="937" name="Shape 937"/>
          <p:cNvSpPr txBox="1"/>
          <p:nvPr/>
        </p:nvSpPr>
        <p:spPr>
          <a:xfrm>
            <a:off x="3855495" y="226218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Member</a:t>
            </a:r>
          </a:p>
        </p:txBody>
      </p:sp>
      <p:sp>
        <p:nvSpPr>
          <p:cNvPr id="938" name="Shape 938"/>
          <p:cNvSpPr txBox="1"/>
          <p:nvPr/>
        </p:nvSpPr>
        <p:spPr>
          <a:xfrm>
            <a:off x="3855495" y="2712243"/>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00FF"/>
                </a:solidFill>
                <a:latin typeface="Arial" charset="0"/>
                <a:ea typeface="Arial" charset="0"/>
                <a:cs typeface="Arial" charset="0"/>
                <a:sym typeface="Cabin"/>
              </a:rPr>
              <a:t>user_id</a:t>
            </a:r>
          </a:p>
        </p:txBody>
      </p:sp>
      <p:sp>
        <p:nvSpPr>
          <p:cNvPr id="939" name="Shape 939"/>
          <p:cNvSpPr txBox="1"/>
          <p:nvPr/>
        </p:nvSpPr>
        <p:spPr>
          <a:xfrm>
            <a:off x="3855495" y="3140868"/>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FF00FF"/>
                </a:solidFill>
                <a:latin typeface="Arial" charset="0"/>
                <a:ea typeface="Arial" charset="0"/>
                <a:cs typeface="Arial" charset="0"/>
                <a:sym typeface="Cabin"/>
              </a:rPr>
              <a:t>course_id</a:t>
            </a:r>
          </a:p>
        </p:txBody>
      </p:sp>
      <p:sp>
        <p:nvSpPr>
          <p:cNvPr id="940" name="Shape 940"/>
          <p:cNvSpPr txBox="1"/>
          <p:nvPr/>
        </p:nvSpPr>
        <p:spPr>
          <a:xfrm>
            <a:off x="7236618" y="20264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User</a:t>
            </a:r>
          </a:p>
        </p:txBody>
      </p:sp>
      <p:sp>
        <p:nvSpPr>
          <p:cNvPr id="941" name="Shape 941"/>
          <p:cNvSpPr txBox="1"/>
          <p:nvPr/>
        </p:nvSpPr>
        <p:spPr>
          <a:xfrm>
            <a:off x="7236618" y="24765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42" name="Shape 942"/>
          <p:cNvSpPr txBox="1"/>
          <p:nvPr/>
        </p:nvSpPr>
        <p:spPr>
          <a:xfrm>
            <a:off x="7236618" y="29051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943" name="Shape 943"/>
          <p:cNvSpPr txBox="1"/>
          <p:nvPr/>
        </p:nvSpPr>
        <p:spPr>
          <a:xfrm>
            <a:off x="7236618" y="33480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email</a:t>
            </a:r>
          </a:p>
        </p:txBody>
      </p:sp>
      <p:cxnSp>
        <p:nvCxnSpPr>
          <p:cNvPr id="944" name="Shape 944"/>
          <p:cNvCxnSpPr>
            <a:endCxn id="939" idx="1"/>
          </p:cNvCxnSpPr>
          <p:nvPr/>
        </p:nvCxnSpPr>
        <p:spPr>
          <a:xfrm>
            <a:off x="1995195" y="2875181"/>
            <a:ext cx="1860299" cy="480000"/>
          </a:xfrm>
          <a:prstGeom prst="straightConnector1">
            <a:avLst/>
          </a:prstGeom>
          <a:noFill/>
          <a:ln w="88900" cap="rnd" cmpd="sng">
            <a:solidFill>
              <a:srgbClr val="FF00FF"/>
            </a:solidFill>
            <a:prstDash val="solid"/>
            <a:miter/>
            <a:headEnd type="stealth" w="med" len="med"/>
            <a:tailEnd type="none" w="med" len="med"/>
          </a:ln>
        </p:spPr>
      </p:cxnSp>
      <p:sp>
        <p:nvSpPr>
          <p:cNvPr id="945" name="Shape 945"/>
          <p:cNvSpPr txBox="1"/>
          <p:nvPr/>
        </p:nvSpPr>
        <p:spPr>
          <a:xfrm>
            <a:off x="6384142" y="639272"/>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User</a:t>
            </a:r>
          </a:p>
        </p:txBody>
      </p:sp>
      <p:sp>
        <p:nvSpPr>
          <p:cNvPr id="946" name="Shape 946"/>
          <p:cNvSpPr txBox="1"/>
          <p:nvPr/>
        </p:nvSpPr>
        <p:spPr>
          <a:xfrm>
            <a:off x="6319883" y="1282210"/>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email</a:t>
            </a:r>
          </a:p>
        </p:txBody>
      </p:sp>
      <p:sp>
        <p:nvSpPr>
          <p:cNvPr id="947" name="Shape 947"/>
          <p:cNvSpPr txBox="1"/>
          <p:nvPr/>
        </p:nvSpPr>
        <p:spPr>
          <a:xfrm>
            <a:off x="6431023" y="939310"/>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name</a:t>
            </a:r>
          </a:p>
        </p:txBody>
      </p:sp>
      <p:sp>
        <p:nvSpPr>
          <p:cNvPr id="948" name="Shape 948"/>
          <p:cNvSpPr txBox="1"/>
          <p:nvPr/>
        </p:nvSpPr>
        <p:spPr>
          <a:xfrm>
            <a:off x="5378876" y="3067275"/>
            <a:ext cx="814755"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49" name="Shape 949"/>
          <p:cNvSpPr txBox="1"/>
          <p:nvPr/>
        </p:nvSpPr>
        <p:spPr>
          <a:xfrm>
            <a:off x="6553726" y="2990850"/>
            <a:ext cx="5612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sp>
        <p:nvSpPr>
          <p:cNvPr id="951" name="Shape 951"/>
          <p:cNvSpPr txBox="1"/>
          <p:nvPr/>
        </p:nvSpPr>
        <p:spPr>
          <a:xfrm>
            <a:off x="5110208" y="1135050"/>
            <a:ext cx="857541"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52" name="Shape 952"/>
          <p:cNvSpPr txBox="1"/>
          <p:nvPr/>
        </p:nvSpPr>
        <p:spPr>
          <a:xfrm>
            <a:off x="2830673" y="1164100"/>
            <a:ext cx="857541"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953" name="Shape 953"/>
          <p:cNvSpPr txBox="1"/>
          <p:nvPr/>
        </p:nvSpPr>
        <p:spPr>
          <a:xfrm>
            <a:off x="637961" y="221092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Course</a:t>
            </a:r>
          </a:p>
        </p:txBody>
      </p:sp>
      <p:sp>
        <p:nvSpPr>
          <p:cNvPr id="954" name="Shape 954"/>
          <p:cNvSpPr txBox="1"/>
          <p:nvPr/>
        </p:nvSpPr>
        <p:spPr>
          <a:xfrm>
            <a:off x="637961" y="266097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55" name="Shape 955"/>
          <p:cNvSpPr txBox="1"/>
          <p:nvPr/>
        </p:nvSpPr>
        <p:spPr>
          <a:xfrm>
            <a:off x="637961" y="308960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cxnSp>
        <p:nvCxnSpPr>
          <p:cNvPr id="956" name="Shape 956"/>
          <p:cNvCxnSpPr>
            <a:stCxn id="941" idx="1"/>
            <a:endCxn id="938" idx="3"/>
          </p:cNvCxnSpPr>
          <p:nvPr/>
        </p:nvCxnSpPr>
        <p:spPr>
          <a:xfrm flipH="1">
            <a:off x="5212818" y="2690812"/>
            <a:ext cx="2023800" cy="235800"/>
          </a:xfrm>
          <a:prstGeom prst="straightConnector1">
            <a:avLst/>
          </a:prstGeom>
          <a:noFill/>
          <a:ln w="88900" cap="rnd" cmpd="sng">
            <a:solidFill>
              <a:srgbClr val="FF00FF"/>
            </a:solidFill>
            <a:prstDash val="solid"/>
            <a:miter/>
            <a:headEnd type="stealth" w="med" len="med"/>
            <a:tailEnd type="none" w="med" len="med"/>
          </a:ln>
        </p:spPr>
      </p:cxnSp>
      <p:sp>
        <p:nvSpPr>
          <p:cNvPr id="957" name="Shape 957"/>
          <p:cNvSpPr txBox="1"/>
          <p:nvPr/>
        </p:nvSpPr>
        <p:spPr>
          <a:xfrm>
            <a:off x="2094072" y="31596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Uno</a:t>
            </a:r>
          </a:p>
        </p:txBody>
      </p:sp>
      <p:sp>
        <p:nvSpPr>
          <p:cNvPr id="958" name="Shape 958"/>
          <p:cNvSpPr txBox="1"/>
          <p:nvPr/>
        </p:nvSpPr>
        <p:spPr>
          <a:xfrm>
            <a:off x="2956035" y="2654775"/>
            <a:ext cx="857541"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dirty="0">
                <a:solidFill>
                  <a:schemeClr val="lt1"/>
                </a:solidFill>
                <a:latin typeface="Arial"/>
                <a:ea typeface="Arial"/>
                <a:cs typeface="Arial"/>
                <a:sym typeface="Arial"/>
              </a:rPr>
              <a:t>Muchos</a:t>
            </a:r>
          </a:p>
        </p:txBody>
      </p:sp>
      <p:sp>
        <p:nvSpPr>
          <p:cNvPr id="29"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a:t>
            </a:r>
            <a:r>
              <a:rPr lang="en-US" sz="1600" b="0" i="0" u="none" strike="noStrike" cap="none" dirty="0">
                <a:solidFill>
                  <a:srgbClr val="00FF00"/>
                </a:solidFill>
                <a:latin typeface="Arial"/>
                <a:ea typeface="Arial"/>
                <a:cs typeface="Arial"/>
                <a:sym typeface="Arial"/>
              </a:rPr>
              <a:t>Many</a:t>
            </a:r>
            <a:r>
              <a:rPr lang="en" sz="1600" b="0" i="0" u="none" strike="noStrike" cap="none" dirty="0">
                <a:solidFill>
                  <a:srgbClr val="00FF00"/>
                </a:solidFill>
                <a:latin typeface="Arial"/>
                <a:ea typeface="Arial"/>
                <a:cs typeface="Arial"/>
                <a:sym typeface="Arial"/>
              </a:rPr>
              <a:t>-to-many_(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6524569" y="2952589"/>
            <a:ext cx="2105081"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FFD966"/>
                </a:solidFill>
                <a:latin typeface="Arial" charset="0"/>
                <a:ea typeface="Arial" charset="0"/>
                <a:cs typeface="Arial" charset="0"/>
                <a:sym typeface="Cabin"/>
              </a:rPr>
              <a:t>Comenzar con una base de datos vacía</a:t>
            </a:r>
          </a:p>
        </p:txBody>
      </p:sp>
      <p:sp>
        <p:nvSpPr>
          <p:cNvPr id="964" name="Shape 964"/>
          <p:cNvSpPr/>
          <p:nvPr/>
        </p:nvSpPr>
        <p:spPr>
          <a:xfrm>
            <a:off x="345851" y="437989"/>
            <a:ext cx="8445724" cy="41723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User</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FF6600"/>
                </a:solidFill>
                <a:latin typeface="Courier"/>
                <a:ea typeface="Courier New"/>
                <a:cs typeface="Courier"/>
                <a:sym typeface="Courier New"/>
              </a:rPr>
              <a:t>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00FF00"/>
                </a:solidFill>
                <a:latin typeface="Courier"/>
                <a:ea typeface="Courier New"/>
                <a:cs typeface="Courier"/>
                <a:sym typeface="Courier New"/>
              </a:rPr>
              <a:t> name   TEXT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email  TEXT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Course</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rgbClr val="FF6600"/>
              </a:buClr>
              <a:buSzPct val="25000"/>
              <a:buFont typeface="Courier New"/>
              <a:buNone/>
            </a:pPr>
            <a:r>
              <a:rPr lang="en" sz="1600" i="0" u="none" strike="noStrike" cap="none" dirty="0">
                <a:solidFill>
                  <a:srgbClr val="FF6600"/>
                </a:solidFill>
                <a:latin typeface="Courier"/>
                <a:ea typeface="Courier New"/>
                <a:cs typeface="Courier"/>
                <a:sym typeface="Courier New"/>
              </a:rPr>
              <a:t>    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 sz="1600" i="0" u="none" strike="noStrike" cap="none" dirty="0">
                <a:solidFill>
                  <a:srgbClr val="00FF00"/>
                </a:solidFill>
                <a:latin typeface="Courier"/>
                <a:ea typeface="Courier New"/>
                <a:cs typeface="Courier"/>
                <a:sym typeface="Courier New"/>
              </a:rPr>
              <a:t>    title  TEXT UNIQUE</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Member </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user_id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course_id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FFFF"/>
              </a:buClr>
              <a:buSzPct val="25000"/>
              <a:buFont typeface="Courier New"/>
              <a:buNone/>
            </a:pPr>
            <a:r>
              <a:rPr lang="en" sz="1600" i="0" u="none" strike="noStrike" cap="none" dirty="0">
                <a:solidFill>
                  <a:srgbClr val="FFFFFF"/>
                </a:solidFill>
                <a:latin typeface="Courier"/>
                <a:ea typeface="Courier New"/>
                <a:cs typeface="Courier"/>
                <a:sym typeface="Courier New"/>
              </a:rPr>
              <a:t>	role        INTEGER,</a:t>
            </a:r>
          </a:p>
          <a:p>
            <a:pPr marL="0" marR="0" lvl="0" indent="0" algn="l" rtl="0">
              <a:lnSpc>
                <a:spcPct val="100000"/>
              </a:lnSpc>
              <a:spcBef>
                <a:spcPts val="0"/>
              </a:spcBef>
              <a:spcAft>
                <a:spcPts val="0"/>
              </a:spcAft>
              <a:buClr>
                <a:srgbClr val="00FFFF"/>
              </a:buClr>
              <a:buSzPct val="25000"/>
              <a:buFont typeface="Courier New"/>
              <a:buNone/>
            </a:pPr>
            <a:r>
              <a:rPr lang="en" sz="1600" i="0" u="none" strike="noStrike" cap="none" dirty="0">
                <a:solidFill>
                  <a:srgbClr val="00FFFF"/>
                </a:solidFill>
                <a:latin typeface="Courier"/>
                <a:ea typeface="Courier New"/>
                <a:cs typeface="Courier"/>
                <a:sym typeface="Courier New"/>
              </a:rPr>
              <a:t>    PRIMARY KEY (</a:t>
            </a:r>
            <a:r>
              <a:rPr lang="en" sz="1600" i="0" u="none" strike="noStrike" cap="none" dirty="0" err="1">
                <a:solidFill>
                  <a:srgbClr val="00FFFF"/>
                </a:solidFill>
                <a:latin typeface="Courier"/>
                <a:ea typeface="Courier New"/>
                <a:cs typeface="Courier"/>
                <a:sym typeface="Courier New"/>
              </a:rPr>
              <a:t>user_id</a:t>
            </a:r>
            <a:r>
              <a:rPr lang="en" sz="1600" i="0" u="none" strike="noStrike" cap="none" dirty="0">
                <a:solidFill>
                  <a:srgbClr val="00FFFF"/>
                </a:solidFill>
                <a:latin typeface="Courier"/>
                <a:ea typeface="Courier New"/>
                <a:cs typeface="Courier"/>
                <a:sym typeface="Courier New"/>
              </a:rPr>
              <a:t>, </a:t>
            </a:r>
            <a:r>
              <a:rPr lang="en" sz="1600" i="0" u="none" strike="noStrike" cap="none" dirty="0" err="1">
                <a:solidFill>
                  <a:srgbClr val="00FFFF"/>
                </a:solidFill>
                <a:latin typeface="Courier"/>
                <a:ea typeface="Courier New"/>
                <a:cs typeface="Courier"/>
                <a:sym typeface="Courier New"/>
              </a:rPr>
              <a:t>course_id</a:t>
            </a:r>
            <a:r>
              <a:rPr lang="en" sz="1600" i="0" u="none" strike="noStrike" cap="none" dirty="0">
                <a:solidFill>
                  <a:srgbClr val="00FFFF"/>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descr="Untitled.png"/>
          <p:cNvPicPr preferRelativeResize="0"/>
          <p:nvPr/>
        </p:nvPicPr>
        <p:blipFill rotWithShape="1">
          <a:blip r:embed="rId3">
            <a:alphaModFix/>
          </a:blip>
          <a:srcRect/>
          <a:stretch/>
        </p:blipFill>
        <p:spPr>
          <a:xfrm>
            <a:off x="1537729" y="323849"/>
            <a:ext cx="6472796" cy="446686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3000" u="none" strike="noStrike" cap="none" dirty="0">
                <a:solidFill>
                  <a:srgbClr val="FFD966"/>
                </a:solidFill>
                <a:latin typeface="Arial" charset="0"/>
                <a:ea typeface="Arial" charset="0"/>
                <a:cs typeface="Arial" charset="0"/>
                <a:sym typeface="Cabin"/>
              </a:rPr>
              <a:t>Insertar Users y Courses</a:t>
            </a:r>
          </a:p>
        </p:txBody>
      </p:sp>
      <p:sp>
        <p:nvSpPr>
          <p:cNvPr id="975" name="Shape 975"/>
          <p:cNvSpPr/>
          <p:nvPr/>
        </p:nvSpPr>
        <p:spPr>
          <a:xfrm>
            <a:off x="650081" y="1582195"/>
            <a:ext cx="8332200" cy="19908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('Jane', '</a:t>
            </a:r>
            <a:r>
              <a:rPr lang="en" sz="1600" b="1" i="0" u="none" strike="noStrike" cap="none" dirty="0" err="1">
                <a:solidFill>
                  <a:srgbClr val="FFFFFF"/>
                </a:solidFill>
                <a:latin typeface="Courier New"/>
                <a:ea typeface="Courier New"/>
                <a:cs typeface="Courier New"/>
                <a:sym typeface="Courier New"/>
              </a:rPr>
              <a:t>jane@tsugi.org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('Ed', '</a:t>
            </a:r>
            <a:r>
              <a:rPr lang="en" sz="1600" b="1" i="0" u="none" strike="noStrike" cap="none" dirty="0" err="1">
                <a:solidFill>
                  <a:srgbClr val="FFFFFF"/>
                </a:solidFill>
                <a:latin typeface="Courier New"/>
                <a:ea typeface="Courier New"/>
                <a:cs typeface="Courier New"/>
                <a:sym typeface="Courier New"/>
              </a:rPr>
              <a:t>ed@tsugi.org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('Sue', '</a:t>
            </a:r>
            <a:r>
              <a:rPr lang="en" sz="1600" b="1" i="0" u="none" strike="noStrike" cap="none" dirty="0" err="1">
                <a:solidFill>
                  <a:srgbClr val="FFFFFF"/>
                </a:solidFill>
                <a:latin typeface="Courier New"/>
                <a:ea typeface="Courier New"/>
                <a:cs typeface="Courier New"/>
                <a:sym typeface="Courier New"/>
              </a:rPr>
              <a:t>sue@tsugi.org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('Python');</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('SQL');</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('PHP');</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descr="Untitled 2.png"/>
          <p:cNvPicPr preferRelativeResize="0"/>
          <p:nvPr/>
        </p:nvPicPr>
        <p:blipFill rotWithShape="1">
          <a:blip r:embed="rId3">
            <a:alphaModFix/>
          </a:blip>
          <a:srcRect/>
          <a:stretch/>
        </p:blipFill>
        <p:spPr>
          <a:xfrm>
            <a:off x="-285750" y="219198"/>
            <a:ext cx="6183283" cy="4267077"/>
          </a:xfrm>
          <a:prstGeom prst="rect">
            <a:avLst/>
          </a:prstGeom>
          <a:noFill/>
          <a:ln>
            <a:noFill/>
          </a:ln>
        </p:spPr>
      </p:pic>
      <p:pic>
        <p:nvPicPr>
          <p:cNvPr id="981" name="Shape 981" descr="Untitled.png"/>
          <p:cNvPicPr preferRelativeResize="0"/>
          <p:nvPr/>
        </p:nvPicPr>
        <p:blipFill rotWithShape="1">
          <a:blip r:embed="rId4">
            <a:alphaModFix/>
          </a:blip>
          <a:srcRect/>
          <a:stretch/>
        </p:blipFill>
        <p:spPr>
          <a:xfrm>
            <a:off x="3145511" y="619125"/>
            <a:ext cx="6235218" cy="430291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Shape 987"/>
          <p:cNvSpPr/>
          <p:nvPr/>
        </p:nvSpPr>
        <p:spPr>
          <a:xfrm>
            <a:off x="850106" y="2174817"/>
            <a:ext cx="7912158" cy="2233303"/>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1,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1,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1, 0);</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2,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2, 1);</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3,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3, 0);</a:t>
            </a:r>
          </a:p>
        </p:txBody>
      </p:sp>
      <p:pic>
        <p:nvPicPr>
          <p:cNvPr id="988" name="Shape 988" descr="Untitled.png"/>
          <p:cNvPicPr preferRelativeResize="0"/>
          <p:nvPr/>
        </p:nvPicPr>
        <p:blipFill rotWithShape="1">
          <a:blip r:embed="rId3">
            <a:alphaModFix/>
          </a:blip>
          <a:srcRect/>
          <a:stretch/>
        </p:blipFill>
        <p:spPr>
          <a:xfrm>
            <a:off x="1565675" y="588278"/>
            <a:ext cx="2749090" cy="1293690"/>
          </a:xfrm>
          <a:prstGeom prst="rect">
            <a:avLst/>
          </a:prstGeom>
          <a:noFill/>
          <a:ln>
            <a:noFill/>
          </a:ln>
        </p:spPr>
      </p:pic>
      <p:pic>
        <p:nvPicPr>
          <p:cNvPr id="989" name="Shape 989" descr="Untitled 2.png"/>
          <p:cNvPicPr preferRelativeResize="0"/>
          <p:nvPr/>
        </p:nvPicPr>
        <p:blipFill rotWithShape="1">
          <a:blip r:embed="rId4">
            <a:alphaModFix/>
          </a:blip>
          <a:srcRect/>
          <a:stretch/>
        </p:blipFill>
        <p:spPr>
          <a:xfrm>
            <a:off x="5831814" y="588278"/>
            <a:ext cx="1902485" cy="1293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dirty="0">
                <a:solidFill>
                  <a:srgbClr val="FFFF00"/>
                </a:solidFill>
                <a:latin typeface="Arial" charset="0"/>
                <a:ea typeface="Arial" charset="0"/>
                <a:cs typeface="Arial" charset="0"/>
                <a:sym typeface="Cabin"/>
              </a:rPr>
              <a:t>Lenguaje de Consultas Estructurado</a:t>
            </a:r>
            <a:r>
              <a:rPr lang="en" sz="2000" u="none" strike="noStrike" cap="none" dirty="0">
                <a:solidFill>
                  <a:schemeClr val="lt1"/>
                </a:solidFill>
                <a:latin typeface="Arial" charset="0"/>
                <a:ea typeface="Arial" charset="0"/>
                <a:cs typeface="Arial" charset="0"/>
                <a:sym typeface="Cabin"/>
              </a:rPr>
              <a:t> (SQL, por sus siglas en Inglés) es el lenguaje que utilizamos para enviar comandos a la base de datos</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Crear</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datos</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conocido</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como</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Recuperar</a:t>
            </a: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datos</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Actualizar</a:t>
            </a: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datos</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US" sz="2000" u="none" strike="noStrike" cap="none" dirty="0" err="1">
                <a:solidFill>
                  <a:schemeClr val="lt1"/>
                </a:solidFill>
                <a:latin typeface="Arial" charset="0"/>
                <a:ea typeface="Arial" charset="0"/>
                <a:cs typeface="Arial" charset="0"/>
                <a:sym typeface="Cabin"/>
              </a:rPr>
              <a:t>Eliminar</a:t>
            </a:r>
            <a:r>
              <a:rPr lang="en" sz="2000" u="none" strike="noStrike" cap="none" dirty="0">
                <a:solidFill>
                  <a:schemeClr val="lt1"/>
                </a:solidFill>
                <a:latin typeface="Arial" charset="0"/>
                <a:ea typeface="Arial" charset="0"/>
                <a:cs typeface="Arial" charset="0"/>
                <a:sym typeface="Cabin"/>
              </a:rPr>
              <a:t> datos </a:t>
            </a:r>
          </a:p>
        </p:txBody>
      </p:sp>
      <p:sp>
        <p:nvSpPr>
          <p:cNvPr id="250" name="Shape 250"/>
          <p:cNvSpPr txBox="1"/>
          <p:nvPr/>
        </p:nvSpPr>
        <p:spPr>
          <a:xfrm>
            <a:off x="4812496" y="4497074"/>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000" u="sng" strike="noStrike" cap="none" dirty="0">
                <a:solidFill>
                  <a:srgbClr val="FFFF00"/>
                </a:solidFill>
                <a:latin typeface="Arial" charset="0"/>
                <a:ea typeface="Arial" charset="0"/>
                <a:cs typeface="Arial" charset="0"/>
                <a:sym typeface="Cabin"/>
                <a:hlinkClick r:id="rId3"/>
              </a:rPr>
              <a:t>http://es.wikipedia.org/wiki/SQL</a:t>
            </a:r>
            <a:endParaRPr lang="en" sz="2000" u="sng" strike="noStrike" cap="none" dirty="0">
              <a:solidFill>
                <a:srgbClr val="FFFF00"/>
              </a:solidFill>
              <a:latin typeface="Arial" charset="0"/>
              <a:ea typeface="Arial" charset="0"/>
              <a:cs typeface="Arial" charset="0"/>
              <a:sym typeface="Cabin"/>
              <a:hlinkClick r:id="rId4"/>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Untitled.png"/>
          <p:cNvPicPr preferRelativeResize="0"/>
          <p:nvPr/>
        </p:nvPicPr>
        <p:blipFill rotWithShape="1">
          <a:blip r:embed="rId3">
            <a:alphaModFix/>
          </a:blip>
          <a:srcRect/>
          <a:stretch/>
        </p:blipFill>
        <p:spPr>
          <a:xfrm>
            <a:off x="1285874" y="276224"/>
            <a:ext cx="6717195" cy="4610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340188" y="2690823"/>
            <a:ext cx="6411919" cy="187731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SELECT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endParaRPr lang="en" sz="1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FROM </a:t>
            </a:r>
            <a:r>
              <a:rPr lang="en" sz="1600" u="none" strike="noStrike" cap="none" dirty="0">
                <a:solidFill>
                  <a:srgbClr val="FFFF00"/>
                </a:solidFill>
                <a:latin typeface="Courier" charset="0"/>
                <a:ea typeface="Courier" charset="0"/>
                <a:cs typeface="Courier" charset="0"/>
                <a:sym typeface="Cabin"/>
              </a:rPr>
              <a:t>User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Member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Course</a:t>
            </a: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ON </a:t>
            </a:r>
            <a:r>
              <a:rPr lang="en" sz="1600" u="none" strike="noStrike" cap="none" dirty="0" err="1">
                <a:solidFill>
                  <a:srgbClr val="FF00FF"/>
                </a:solidFill>
                <a:latin typeface="Courier" charset="0"/>
                <a:ea typeface="Courier" charset="0"/>
                <a:cs typeface="Courier" charset="0"/>
                <a:sym typeface="Cabin"/>
              </a:rPr>
              <a:t>Member.user_id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User.id</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a:solidFill>
                  <a:srgbClr val="FF6600"/>
                </a:solidFill>
                <a:latin typeface="Courier" charset="0"/>
                <a:ea typeface="Courier" charset="0"/>
                <a:cs typeface="Courier" charset="0"/>
                <a:sym typeface="Cabin"/>
              </a:rPr>
              <a:t>AND </a:t>
            </a:r>
            <a:endParaRPr lang="en-US" sz="1600" u="none" strike="noStrike" cap="none" dirty="0">
              <a:solidFill>
                <a:srgbClr val="FF66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err="1">
                <a:solidFill>
                  <a:srgbClr val="FF00FF"/>
                </a:solidFill>
                <a:latin typeface="Courier" charset="0"/>
                <a:ea typeface="Courier" charset="0"/>
                <a:cs typeface="Courier" charset="0"/>
                <a:sym typeface="Cabin"/>
              </a:rPr>
              <a:t>Member.course_id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Course.id</a:t>
            </a:r>
            <a:endParaRPr lang="en" sz="1600" u="none" strike="noStrike" cap="none" dirty="0">
              <a:solidFill>
                <a:srgbClr val="FF00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6600"/>
                </a:solidFill>
                <a:latin typeface="Courier" charset="0"/>
                <a:ea typeface="Courier" charset="0"/>
                <a:cs typeface="Courier" charset="0"/>
                <a:sym typeface="Cabin"/>
              </a:rPr>
              <a:t>ORDER BY</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DESC,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p>
        </p:txBody>
      </p:sp>
      <p:cxnSp>
        <p:nvCxnSpPr>
          <p:cNvPr id="1000" name="Shape 1000"/>
          <p:cNvCxnSpPr>
            <a:stCxn id="1001" idx="3"/>
          </p:cNvCxnSpPr>
          <p:nvPr/>
        </p:nvCxnSpPr>
        <p:spPr>
          <a:xfrm>
            <a:off x="2812106" y="1094007"/>
            <a:ext cx="877651" cy="31408"/>
          </a:xfrm>
          <a:prstGeom prst="straightConnector1">
            <a:avLst/>
          </a:prstGeom>
          <a:noFill/>
          <a:ln w="63500" cap="rnd" cmpd="sng">
            <a:solidFill>
              <a:srgbClr val="FF00FF"/>
            </a:solidFill>
            <a:prstDash val="solid"/>
            <a:miter/>
            <a:headEnd type="stealth" w="med" len="med"/>
            <a:tailEnd type="none" w="med" len="med"/>
          </a:ln>
        </p:spPr>
      </p:cxnSp>
      <p:pic>
        <p:nvPicPr>
          <p:cNvPr id="1001" name="Shape 1001" descr="Untitled.png"/>
          <p:cNvPicPr preferRelativeResize="0"/>
          <p:nvPr/>
        </p:nvPicPr>
        <p:blipFill rotWithShape="1">
          <a:blip r:embed="rId3">
            <a:alphaModFix/>
          </a:blip>
          <a:srcRect/>
          <a:stretch/>
        </p:blipFill>
        <p:spPr>
          <a:xfrm>
            <a:off x="751975" y="609270"/>
            <a:ext cx="2060131" cy="969474"/>
          </a:xfrm>
          <a:prstGeom prst="rect">
            <a:avLst/>
          </a:prstGeom>
          <a:noFill/>
          <a:ln>
            <a:noFill/>
          </a:ln>
        </p:spPr>
      </p:pic>
      <p:pic>
        <p:nvPicPr>
          <p:cNvPr id="1002" name="Shape 1002" descr="Untitled 2.png"/>
          <p:cNvPicPr preferRelativeResize="0"/>
          <p:nvPr/>
        </p:nvPicPr>
        <p:blipFill rotWithShape="1">
          <a:blip r:embed="rId4">
            <a:alphaModFix/>
          </a:blip>
          <a:srcRect/>
          <a:stretch/>
        </p:blipFill>
        <p:spPr>
          <a:xfrm>
            <a:off x="6914033" y="589470"/>
            <a:ext cx="1425696" cy="969474"/>
          </a:xfrm>
          <a:prstGeom prst="rect">
            <a:avLst/>
          </a:prstGeom>
          <a:noFill/>
          <a:ln>
            <a:noFill/>
          </a:ln>
        </p:spPr>
      </p:pic>
      <p:pic>
        <p:nvPicPr>
          <p:cNvPr id="1003" name="Shape 1003" descr="Untitled.png"/>
          <p:cNvPicPr preferRelativeResize="0"/>
          <p:nvPr/>
        </p:nvPicPr>
        <p:blipFill rotWithShape="1">
          <a:blip r:embed="rId5">
            <a:alphaModFix/>
          </a:blip>
          <a:srcRect/>
          <a:stretch/>
        </p:blipFill>
        <p:spPr>
          <a:xfrm>
            <a:off x="3689757" y="622270"/>
            <a:ext cx="2046666" cy="1736973"/>
          </a:xfrm>
          <a:prstGeom prst="rect">
            <a:avLst/>
          </a:prstGeom>
          <a:noFill/>
          <a:ln>
            <a:noFill/>
          </a:ln>
        </p:spPr>
      </p:pic>
      <p:cxnSp>
        <p:nvCxnSpPr>
          <p:cNvPr id="1004" name="Shape 1004"/>
          <p:cNvCxnSpPr/>
          <p:nvPr/>
        </p:nvCxnSpPr>
        <p:spPr>
          <a:xfrm rot="10800000">
            <a:off x="5736423" y="1035350"/>
            <a:ext cx="1177610" cy="0"/>
          </a:xfrm>
          <a:prstGeom prst="straightConnector1">
            <a:avLst/>
          </a:prstGeom>
          <a:noFill/>
          <a:ln w="63500" cap="rnd" cmpd="sng">
            <a:solidFill>
              <a:srgbClr val="FF00FF"/>
            </a:solidFill>
            <a:prstDash val="solid"/>
            <a:miter/>
            <a:headEnd type="stealth" w="med" len="med"/>
            <a:tailEnd type="none" w="med" len="med"/>
          </a:ln>
        </p:spPr>
      </p:cxnSp>
      <p:pic>
        <p:nvPicPr>
          <p:cNvPr id="1005" name="Shape 1005" descr="Untitled.png"/>
          <p:cNvPicPr preferRelativeResize="0"/>
          <p:nvPr/>
        </p:nvPicPr>
        <p:blipFill rotWithShape="1">
          <a:blip r:embed="rId6">
            <a:alphaModFix/>
          </a:blip>
          <a:srcRect/>
          <a:stretch/>
        </p:blipFill>
        <p:spPr>
          <a:xfrm>
            <a:off x="6752108" y="2074920"/>
            <a:ext cx="2062632" cy="22789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Shape 1010" descr="Untitled.png"/>
          <p:cNvPicPr preferRelativeResize="0"/>
          <p:nvPr/>
        </p:nvPicPr>
        <p:blipFill rotWithShape="1">
          <a:blip r:embed="rId3">
            <a:alphaModFix/>
          </a:blip>
          <a:srcRect/>
          <a:stretch/>
        </p:blipFill>
        <p:spPr>
          <a:xfrm>
            <a:off x="2362200" y="515714"/>
            <a:ext cx="5167312" cy="4087777"/>
          </a:xfrm>
          <a:prstGeom prst="rect">
            <a:avLst/>
          </a:prstGeom>
          <a:noFill/>
          <a:ln>
            <a:noFill/>
          </a:ln>
        </p:spPr>
      </p:pic>
      <p:sp>
        <p:nvSpPr>
          <p:cNvPr id="1011" name="Shape 1011"/>
          <p:cNvSpPr txBox="1"/>
          <p:nvPr/>
        </p:nvSpPr>
        <p:spPr>
          <a:xfrm>
            <a:off x="3657600" y="4090987"/>
            <a:ext cx="1800225" cy="363438"/>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accent2"/>
              </a:buClr>
              <a:buSzPct val="25000"/>
              <a:buFont typeface="Cabin"/>
              <a:buNone/>
            </a:pPr>
            <a:r>
              <a:rPr lang="en" sz="2000" u="none" strike="noStrike" cap="none">
                <a:solidFill>
                  <a:schemeClr val="accent2"/>
                </a:solidFill>
                <a:latin typeface="Arial" charset="0"/>
                <a:ea typeface="Arial" charset="0"/>
                <a:cs typeface="Arial" charset="0"/>
                <a:sym typeface="Cabin"/>
              </a:rPr>
              <a:t>www.tsugi.org</a:t>
            </a:r>
            <a:endParaRPr lang="en" sz="2000" u="none" strike="noStrike" cap="none" dirty="0">
              <a:solidFill>
                <a:schemeClr val="accent2"/>
              </a:solidFill>
              <a:latin typeface="Arial" charset="0"/>
              <a:ea typeface="Arial" charset="0"/>
              <a:cs typeface="Arial" charset="0"/>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dirty="0">
                <a:solidFill>
                  <a:srgbClr val="FFD966"/>
                </a:solidFill>
                <a:latin typeface="Arial" charset="0"/>
                <a:ea typeface="Arial" charset="0"/>
                <a:cs typeface="Arial" charset="0"/>
                <a:sym typeface="Cabin"/>
              </a:rPr>
              <a:t>Complejidad Permite Velocidad</a:t>
            </a:r>
            <a:endParaRPr lang="en" sz="4300" u="none" strike="noStrike" cap="none" dirty="0">
              <a:solidFill>
                <a:srgbClr val="FFD966"/>
              </a:solidFill>
              <a:latin typeface="Arial" charset="0"/>
              <a:ea typeface="Arial" charset="0"/>
              <a:cs typeface="Arial" charset="0"/>
              <a:sym typeface="Cabin"/>
            </a:endParaRPr>
          </a:p>
        </p:txBody>
      </p:sp>
      <p:sp>
        <p:nvSpPr>
          <p:cNvPr id="1017" name="Shape 1017"/>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La complejidad hace que la velocidad sea mejor y permite obtener resultados más rápido conforme los datos crecen</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Al </a:t>
            </a:r>
            <a:r>
              <a:rPr lang="en" sz="2000" dirty="0">
                <a:solidFill>
                  <a:srgbClr val="00FF00"/>
                </a:solidFill>
                <a:latin typeface="Arial" charset="0"/>
                <a:ea typeface="Arial" charset="0"/>
                <a:cs typeface="Arial" charset="0"/>
                <a:sym typeface="Cabin"/>
              </a:rPr>
              <a:t>normalizar los datos y enlazarlos con claves enteras</a:t>
            </a:r>
            <a:r>
              <a:rPr lang="en" sz="2000" u="none" strike="noStrike" cap="none" dirty="0">
                <a:solidFill>
                  <a:schemeClr val="lt1"/>
                </a:solidFill>
                <a:latin typeface="Arial" charset="0"/>
                <a:ea typeface="Arial" charset="0"/>
                <a:cs typeface="Arial" charset="0"/>
                <a:sym typeface="Cabin"/>
              </a:rPr>
              <a:t>, la </a:t>
            </a:r>
            <a:r>
              <a:rPr lang="en" sz="2000" dirty="0">
                <a:solidFill>
                  <a:srgbClr val="00FF00"/>
                </a:solidFill>
                <a:latin typeface="Arial" charset="0"/>
                <a:ea typeface="Arial" charset="0"/>
                <a:cs typeface="Arial" charset="0"/>
                <a:sym typeface="Cabin"/>
              </a:rPr>
              <a:t>cantidad total de datos</a:t>
            </a:r>
            <a:r>
              <a:rPr lang="en" sz="2000" u="none" strike="noStrike" cap="none" dirty="0">
                <a:solidFill>
                  <a:schemeClr val="lt1"/>
                </a:solidFill>
                <a:latin typeface="Arial" charset="0"/>
                <a:ea typeface="Arial" charset="0"/>
                <a:cs typeface="Arial" charset="0"/>
                <a:sym typeface="Cabin"/>
              </a:rPr>
              <a:t> </a:t>
            </a:r>
            <a:r>
              <a:rPr lang="en" sz="2000" dirty="0">
                <a:solidFill>
                  <a:schemeClr val="lt1"/>
                </a:solidFill>
                <a:latin typeface="Arial" charset="0"/>
                <a:ea typeface="Arial" charset="0"/>
                <a:cs typeface="Arial" charset="0"/>
                <a:sym typeface="Cabin"/>
              </a:rPr>
              <a:t>que la base de datos relacional debe </a:t>
            </a:r>
            <a:r>
              <a:rPr lang="en" sz="2000" dirty="0">
                <a:solidFill>
                  <a:srgbClr val="00FF00"/>
                </a:solidFill>
                <a:latin typeface="Arial" charset="0"/>
                <a:ea typeface="Arial" charset="0"/>
                <a:cs typeface="Arial" charset="0"/>
                <a:sym typeface="Cabin"/>
              </a:rPr>
              <a:t>escanear </a:t>
            </a:r>
            <a:r>
              <a:rPr lang="en" sz="2000" dirty="0">
                <a:solidFill>
                  <a:schemeClr val="lt1"/>
                </a:solidFill>
                <a:latin typeface="Arial" charset="0"/>
                <a:ea typeface="Arial" charset="0"/>
                <a:cs typeface="Arial" charset="0"/>
                <a:sym typeface="Cabin"/>
              </a:rPr>
              <a:t>es mucho menor que si los datos fueran agregados simplemente como son</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Podría parecer una </a:t>
            </a:r>
            <a:r>
              <a:rPr lang="en" sz="2000" dirty="0">
                <a:solidFill>
                  <a:srgbClr val="FF00FF"/>
                </a:solidFill>
                <a:latin typeface="Arial" charset="0"/>
                <a:ea typeface="Arial" charset="0"/>
                <a:cs typeface="Arial" charset="0"/>
                <a:sym typeface="Cabin"/>
              </a:rPr>
              <a:t>desventaja</a:t>
            </a:r>
            <a:r>
              <a:rPr lang="en" sz="2000" u="none" strike="noStrike" cap="none" dirty="0">
                <a:solidFill>
                  <a:schemeClr val="lt1"/>
                </a:solidFill>
                <a:latin typeface="Arial" charset="0"/>
                <a:ea typeface="Arial" charset="0"/>
                <a:cs typeface="Arial" charset="0"/>
                <a:sym typeface="Cabin"/>
              </a:rPr>
              <a:t> - gastar algo de tiempo diseñando una base de datos de modo que siga siendo rápida cuando tu aplicación es buena</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Tópicos de SQL Adicionales</a:t>
            </a:r>
          </a:p>
        </p:txBody>
      </p:sp>
      <p:sp>
        <p:nvSpPr>
          <p:cNvPr id="1023" name="Shape 1023"/>
          <p:cNvSpPr txBox="1">
            <a:spLocks noGrp="1"/>
          </p:cNvSpPr>
          <p:nvPr>
            <p:ph idx="1"/>
          </p:nvPr>
        </p:nvSpPr>
        <p:spPr>
          <a:xfrm>
            <a:off x="650081" y="1464469"/>
            <a:ext cx="7836750" cy="2753514"/>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Indexes</a:t>
            </a:r>
            <a:r>
              <a:rPr lang="en" sz="2000" u="none" strike="noStrike" cap="none" dirty="0">
                <a:solidFill>
                  <a:schemeClr val="lt1"/>
                </a:solidFill>
                <a:latin typeface="Arial" charset="0"/>
                <a:ea typeface="Arial" charset="0"/>
                <a:cs typeface="Arial" charset="0"/>
                <a:sym typeface="Cabin"/>
              </a:rPr>
              <a:t> (índices) </a:t>
            </a:r>
            <a:r>
              <a:rPr lang="en" sz="2000" dirty="0">
                <a:solidFill>
                  <a:schemeClr val="lt1"/>
                </a:solidFill>
                <a:latin typeface="Arial" charset="0"/>
                <a:ea typeface="Arial" charset="0"/>
                <a:cs typeface="Arial" charset="0"/>
                <a:sym typeface="Cabin"/>
              </a:rPr>
              <a:t>mejoran el desempeño del acceso</a:t>
            </a:r>
            <a:r>
              <a:rPr lang="en" sz="2000" u="none" strike="noStrike" cap="none" dirty="0">
                <a:solidFill>
                  <a:schemeClr val="lt1"/>
                </a:solidFill>
                <a:latin typeface="Arial" charset="0"/>
                <a:ea typeface="Arial" charset="0"/>
                <a:cs typeface="Arial" charset="0"/>
                <a:sym typeface="Cabin"/>
              </a:rPr>
              <a:t> para cosas como campos de texto</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Reglas</a:t>
            </a:r>
            <a:r>
              <a:rPr lang="en" sz="2000" u="none" strike="noStrike" cap="none" dirty="0">
                <a:solidFill>
                  <a:schemeClr val="lt1"/>
                </a:solidFill>
                <a:latin typeface="Arial" charset="0"/>
                <a:ea typeface="Arial" charset="0"/>
                <a:cs typeface="Arial" charset="0"/>
                <a:sym typeface="Cabin"/>
              </a:rPr>
              <a:t> en los datos - (no puede ser NULL, etc..)</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Transacciones</a:t>
            </a:r>
            <a:r>
              <a:rPr lang="en" sz="2000" u="none" strike="noStrike" cap="none" dirty="0">
                <a:solidFill>
                  <a:schemeClr val="lt1"/>
                </a:solidFill>
                <a:latin typeface="Arial" charset="0"/>
                <a:ea typeface="Arial" charset="0"/>
                <a:cs typeface="Arial" charset="0"/>
                <a:sym typeface="Cabin"/>
              </a:rPr>
              <a:t> - permiten operaciones SQL ser agrupadas como una unidad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Resumen</a:t>
            </a:r>
          </a:p>
        </p:txBody>
      </p:sp>
      <p:sp>
        <p:nvSpPr>
          <p:cNvPr id="1029" name="Shape 1029"/>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Las bases de datos relacionales nos permiten </a:t>
            </a:r>
            <a:r>
              <a:rPr lang="en" sz="2000" dirty="0">
                <a:solidFill>
                  <a:srgbClr val="00FF00"/>
                </a:solidFill>
                <a:latin typeface="Arial" charset="0"/>
                <a:ea typeface="Arial" charset="0"/>
                <a:cs typeface="Arial" charset="0"/>
                <a:sym typeface="Cabin"/>
              </a:rPr>
              <a:t>escalar</a:t>
            </a:r>
            <a:r>
              <a:rPr lang="en" sz="2000" u="none" strike="noStrike" cap="none" dirty="0">
                <a:solidFill>
                  <a:schemeClr val="lt1"/>
                </a:solidFill>
                <a:latin typeface="Arial" charset="0"/>
                <a:ea typeface="Arial" charset="0"/>
                <a:cs typeface="Arial" charset="0"/>
                <a:sym typeface="Cabin"/>
              </a:rPr>
              <a:t> a cantidades grandes de datos</a:t>
            </a:r>
          </a:p>
          <a:p>
            <a:pPr marL="254000" marR="0" lvl="0" indent="-254000" algn="l" rtl="0">
              <a:lnSpc>
                <a:spcPct val="100000"/>
              </a:lnSpc>
              <a:spcBef>
                <a:spcPts val="250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La clave es tener </a:t>
            </a:r>
            <a:r>
              <a:rPr lang="en" sz="2000" dirty="0">
                <a:solidFill>
                  <a:srgbClr val="FF00FF"/>
                </a:solidFill>
                <a:latin typeface="Arial" charset="0"/>
                <a:ea typeface="Arial" charset="0"/>
                <a:cs typeface="Arial" charset="0"/>
                <a:sym typeface="Cabin"/>
              </a:rPr>
              <a:t>una copia de cualquier dato</a:t>
            </a:r>
            <a:r>
              <a:rPr lang="en" sz="2000" u="none" strike="noStrike" cap="none" dirty="0">
                <a:solidFill>
                  <a:srgbClr val="FF00FF"/>
                </a:solidFill>
                <a:latin typeface="Arial" charset="0"/>
                <a:ea typeface="Arial" charset="0"/>
                <a:cs typeface="Arial" charset="0"/>
                <a:sym typeface="Cabin"/>
              </a:rPr>
              <a:t> </a:t>
            </a:r>
            <a:r>
              <a:rPr lang="en" sz="2000" dirty="0">
                <a:solidFill>
                  <a:schemeClr val="lt1"/>
                </a:solidFill>
                <a:latin typeface="Arial" charset="0"/>
                <a:ea typeface="Arial" charset="0"/>
                <a:cs typeface="Arial" charset="0"/>
                <a:sym typeface="Cabin"/>
              </a:rPr>
              <a:t>y usar relaciones para enlazar los datos a múltiples lugares</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n" sz="2000" dirty="0">
                <a:solidFill>
                  <a:schemeClr val="lt1"/>
                </a:solidFill>
                <a:latin typeface="Arial" charset="0"/>
                <a:ea typeface="Arial" charset="0"/>
                <a:cs typeface="Arial" charset="0"/>
                <a:sym typeface="Cabin"/>
              </a:rPr>
              <a:t>Esto reduce en gran parte</a:t>
            </a:r>
            <a:r>
              <a:rPr lang="en" sz="2000" u="none" strike="noStrike" cap="none" dirty="0">
                <a:solidFill>
                  <a:schemeClr val="lt1"/>
                </a:solidFill>
                <a:latin typeface="Arial" charset="0"/>
                <a:ea typeface="Arial" charset="0"/>
                <a:cs typeface="Arial" charset="0"/>
                <a:sym typeface="Cabin"/>
              </a:rPr>
              <a:t> </a:t>
            </a:r>
            <a:r>
              <a:rPr lang="en" sz="2000" dirty="0">
                <a:solidFill>
                  <a:srgbClr val="FF7F00"/>
                </a:solidFill>
                <a:latin typeface="Arial" charset="0"/>
                <a:ea typeface="Arial" charset="0"/>
                <a:cs typeface="Arial" charset="0"/>
                <a:sym typeface="Cabin"/>
              </a:rPr>
              <a:t>la cantidad de datos que tienen que ser escaneados</a:t>
            </a:r>
            <a:r>
              <a:rPr lang="en" sz="2000" u="none" strike="noStrike" cap="none" dirty="0">
                <a:solidFill>
                  <a:schemeClr val="lt1"/>
                </a:solidFill>
                <a:latin typeface="Arial" charset="0"/>
                <a:ea typeface="Arial" charset="0"/>
                <a:cs typeface="Arial" charset="0"/>
                <a:sym typeface="Cabin"/>
              </a:rPr>
              <a:t> cuando se hacen operaciones complejas en grandes cantidades de datos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El diseño de SQL y Bases de Datos es una </a:t>
            </a:r>
            <a:r>
              <a:rPr lang="en" sz="2000" dirty="0">
                <a:solidFill>
                  <a:srgbClr val="FFFF00"/>
                </a:solidFill>
                <a:latin typeface="Arial" charset="0"/>
                <a:ea typeface="Arial" charset="0"/>
                <a:cs typeface="Arial" charset="0"/>
                <a:sym typeface="Cabin"/>
              </a:rPr>
              <a:t>forma de a</a:t>
            </a:r>
            <a:r>
              <a:rPr lang="en" sz="2000" u="none" strike="noStrike" cap="none" dirty="0">
                <a:solidFill>
                  <a:srgbClr val="FFFF00"/>
                </a:solidFill>
                <a:latin typeface="Arial" charset="0"/>
                <a:ea typeface="Arial" charset="0"/>
                <a:cs typeface="Arial" charset="0"/>
                <a:sym typeface="Cabin"/>
              </a:rPr>
              <a:t>rte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p:spPr>
        <p:txBody>
          <a:bodyPr lIns="51427" tIns="51427" rIns="51427" bIns="51427" anchor="ctr" anchorCtr="0">
            <a:noAutofit/>
          </a:bodyPr>
          <a:lstStyle/>
          <a:p>
            <a:r>
              <a:rPr lang="en-US" sz="2025" dirty="0" err="1">
                <a:solidFill>
                  <a:srgbClr val="FFFF00"/>
                </a:solidFill>
              </a:rPr>
              <a:t>Agradecimientos</a:t>
            </a:r>
            <a:r>
              <a:rPr lang="en-US" sz="2025" dirty="0">
                <a:solidFill>
                  <a:srgbClr val="FFFF00"/>
                </a:solidFill>
              </a:rPr>
              <a:t> / </a:t>
            </a:r>
            <a:r>
              <a:rPr lang="en-US" sz="2025" dirty="0" err="1">
                <a:solidFill>
                  <a:srgbClr val="FFFF00"/>
                </a:solidFill>
              </a:rPr>
              <a:t>Contribuciones</a:t>
            </a:r>
            <a:endParaRPr lang="en-US" sz="2025" dirty="0">
              <a:solidFill>
                <a:srgbClr val="FFFF00"/>
              </a:solidFill>
            </a:endParaRPr>
          </a:p>
        </p:txBody>
      </p:sp>
      <p:sp>
        <p:nvSpPr>
          <p:cNvPr id="543" name="Shape 543"/>
          <p:cNvSpPr txBox="1"/>
          <p:nvPr/>
        </p:nvSpPr>
        <p:spPr>
          <a:xfrm>
            <a:off x="650081" y="1242143"/>
            <a:ext cx="4446660" cy="3200956"/>
          </a:xfrm>
          <a:prstGeom prst="rect">
            <a:avLst/>
          </a:prstGeom>
          <a:noFill/>
          <a:ln>
            <a:noFill/>
          </a:ln>
        </p:spPr>
        <p:txBody>
          <a:bodyPr lIns="51427" tIns="51427" rIns="51427" bIns="51427" anchor="t" anchorCtr="0">
            <a:noAutofit/>
          </a:bodyPr>
          <a:lstStyle/>
          <a:p>
            <a:pPr defTabSz="514350">
              <a:defRPr/>
            </a:pPr>
            <a:r>
              <a:rPr lang="es-MX" sz="1013" dirty="0">
                <a:solidFill>
                  <a:srgbClr val="FFFFFF"/>
                </a:solidFill>
              </a:rPr>
              <a:t>Las diapositivas están bajo el Copyright 2010-  Charles R. </a:t>
            </a:r>
            <a:r>
              <a:rPr lang="es-MX" sz="1013" dirty="0" err="1">
                <a:solidFill>
                  <a:srgbClr val="FFFFFF"/>
                </a:solidFill>
              </a:rPr>
              <a:t>Severance</a:t>
            </a:r>
            <a:r>
              <a:rPr lang="es-MX" sz="1013" dirty="0">
                <a:solidFill>
                  <a:srgbClr val="FFFFFF"/>
                </a:solidFill>
              </a:rPr>
              <a:t> (</a:t>
            </a:r>
            <a:r>
              <a:rPr lang="es-MX" sz="1013" u="sng" dirty="0">
                <a:solidFill>
                  <a:srgbClr val="FFFF00"/>
                </a:solidFill>
                <a:hlinkClick r:id="rId3"/>
              </a:rPr>
              <a:t>www.dr-chuck.com</a:t>
            </a:r>
            <a:r>
              <a:rPr lang="es-MX" sz="1013" dirty="0">
                <a:solidFill>
                  <a:srgbClr val="FFFFFF"/>
                </a:solidFill>
              </a:rPr>
              <a:t>) de la Escuela de Informática  de la Universidad de Michigan y </a:t>
            </a:r>
            <a:r>
              <a:rPr lang="es-MX" sz="1013" u="sng" dirty="0">
                <a:solidFill>
                  <a:srgbClr val="FFFF00"/>
                </a:solidFill>
                <a:hlinkClick r:id="rId4"/>
              </a:rPr>
              <a:t>open.umich.edu</a:t>
            </a:r>
            <a:r>
              <a:rPr lang="es-MX" sz="1013" dirty="0">
                <a:solidFill>
                  <a:srgbClr val="FFFFFF"/>
                </a:solidFill>
              </a:rPr>
              <a:t>, y están disponibles públicamente bajo una Licencia Creative Commons </a:t>
            </a:r>
            <a:r>
              <a:rPr lang="es-MX" sz="1013" dirty="0" err="1">
                <a:solidFill>
                  <a:srgbClr val="FFFFFF"/>
                </a:solidFill>
              </a:rPr>
              <a:t>Attribution</a:t>
            </a:r>
            <a:r>
              <a:rPr lang="es-MX" sz="1013" dirty="0">
                <a:solidFill>
                  <a:srgbClr val="FFFFFF"/>
                </a:solidFill>
              </a:rPr>
              <a:t> 4.0. Favor de mantener esta última diapositiva en todas las copias del documento para cumplir con los requerimientos de atribución de la licencia. Si haces un cambio, siéntete libre de agregar tu nombre y organización a la lista de contribuidores en esta página conforme sean republicados los materiales.</a:t>
            </a:r>
          </a:p>
          <a:p>
            <a:pPr defTabSz="514350">
              <a:defRPr/>
            </a:pPr>
            <a:endParaRPr lang="es-MX" sz="1013" dirty="0">
              <a:solidFill>
                <a:srgbClr val="FFFFFF"/>
              </a:solidFill>
            </a:endParaRPr>
          </a:p>
          <a:p>
            <a:pPr defTabSz="514350">
              <a:defRPr/>
            </a:pPr>
            <a:r>
              <a:rPr lang="es-MX" sz="1013" dirty="0">
                <a:solidFill>
                  <a:srgbClr val="FFFFFF"/>
                </a:solidFill>
              </a:rPr>
              <a:t>Desarrollo inicial: Charles </a:t>
            </a:r>
            <a:r>
              <a:rPr lang="es-MX" sz="1013" dirty="0" err="1">
                <a:solidFill>
                  <a:srgbClr val="FFFFFF"/>
                </a:solidFill>
              </a:rPr>
              <a:t>Severance</a:t>
            </a:r>
            <a:r>
              <a:rPr lang="es-MX" sz="1013" dirty="0">
                <a:solidFill>
                  <a:srgbClr val="FFFFFF"/>
                </a:solidFill>
              </a:rPr>
              <a:t>, Escuela de Informática de la Universidad de Michigan.</a:t>
            </a:r>
          </a:p>
          <a:p>
            <a:pPr defTabSz="514350">
              <a:defRPr/>
            </a:pPr>
            <a:endParaRPr lang="es-MX" sz="1013" dirty="0">
              <a:solidFill>
                <a:srgbClr val="FFFFFF"/>
              </a:solidFill>
            </a:endParaRPr>
          </a:p>
          <a:p>
            <a:pPr defTabSz="514350">
              <a:defRPr/>
            </a:pPr>
            <a:r>
              <a:rPr lang="en-US" sz="1013" dirty="0" err="1">
                <a:solidFill>
                  <a:srgbClr val="FFFFFF"/>
                </a:solidFill>
              </a:rPr>
              <a:t>Traducción</a:t>
            </a:r>
            <a:r>
              <a:rPr lang="en-US" sz="1013" dirty="0">
                <a:solidFill>
                  <a:srgbClr val="FFFFFF"/>
                </a:solidFill>
              </a:rPr>
              <a:t> al </a:t>
            </a:r>
            <a:r>
              <a:rPr lang="en-US" sz="1013" dirty="0" err="1">
                <a:solidFill>
                  <a:srgbClr val="FFFFFF"/>
                </a:solidFill>
              </a:rPr>
              <a:t>Español</a:t>
            </a:r>
            <a:r>
              <a:rPr lang="en-US" sz="1013" dirty="0">
                <a:solidFill>
                  <a:srgbClr val="FFFFFF"/>
                </a:solidFill>
              </a:rPr>
              <a:t> por Juan Carlos Pérez Castellanos - 2021-01-23</a:t>
            </a:r>
            <a:endParaRPr lang="es-MX" sz="1013" dirty="0">
              <a:solidFill>
                <a:srgbClr val="FFFFFF"/>
              </a:solidFill>
            </a:endParaRPr>
          </a:p>
          <a:p>
            <a:pPr defTabSz="514350">
              <a:defRPr/>
            </a:pPr>
            <a:endParaRPr lang="es-MX" sz="1013" dirty="0">
              <a:solidFill>
                <a:srgbClr val="FFFFFF"/>
              </a:solidFill>
            </a:endParaRPr>
          </a:p>
          <a:p>
            <a:pPr defTabSz="514350">
              <a:defRPr/>
            </a:pPr>
            <a:endParaRPr lang="es-MX" sz="1013" dirty="0">
              <a:solidFill>
                <a:srgbClr val="FFFFFF"/>
              </a:solidFill>
            </a:endParaRPr>
          </a:p>
          <a:p>
            <a:pPr defTabSz="514350">
              <a:defRPr/>
            </a:pPr>
            <a:endParaRPr lang="es-MX" sz="1013" dirty="0">
              <a:solidFill>
                <a:srgbClr val="FFFFFF"/>
              </a:solidFill>
            </a:endParaRPr>
          </a:p>
        </p:txBody>
      </p:sp>
      <p:pic>
        <p:nvPicPr>
          <p:cNvPr id="544" name="Shape 544"/>
          <p:cNvPicPr preferRelativeResize="0"/>
          <p:nvPr/>
        </p:nvPicPr>
        <p:blipFill rotWithShape="1">
          <a:blip r:embed="rId5">
            <a:alphaModFix/>
          </a:blip>
          <a:srcRect/>
          <a:stretch/>
        </p:blipFill>
        <p:spPr>
          <a:xfrm>
            <a:off x="246319" y="549910"/>
            <a:ext cx="576450" cy="576450"/>
          </a:xfrm>
          <a:prstGeom prst="rect">
            <a:avLst/>
          </a:prstGeom>
          <a:noFill/>
          <a:ln>
            <a:noFill/>
          </a:ln>
        </p:spPr>
      </p:pic>
      <p:pic>
        <p:nvPicPr>
          <p:cNvPr id="545" name="Shape 545"/>
          <p:cNvPicPr preferRelativeResize="0"/>
          <p:nvPr/>
        </p:nvPicPr>
        <p:blipFill rotWithShape="1">
          <a:blip r:embed="rId6">
            <a:alphaModFix/>
          </a:blip>
          <a:srcRect/>
          <a:stretch/>
        </p:blipFill>
        <p:spPr>
          <a:xfrm>
            <a:off x="7817449" y="650148"/>
            <a:ext cx="1107337" cy="375975"/>
          </a:xfrm>
          <a:prstGeom prst="rect">
            <a:avLst/>
          </a:prstGeom>
          <a:noFill/>
          <a:ln>
            <a:noFill/>
          </a:ln>
        </p:spPr>
      </p:pic>
      <p:sp>
        <p:nvSpPr>
          <p:cNvPr id="546" name="Shape 546"/>
          <p:cNvSpPr txBox="1"/>
          <p:nvPr/>
        </p:nvSpPr>
        <p:spPr>
          <a:xfrm>
            <a:off x="4896225" y="1242143"/>
            <a:ext cx="3823706" cy="3200956"/>
          </a:xfrm>
          <a:prstGeom prst="rect">
            <a:avLst/>
          </a:prstGeom>
          <a:noFill/>
          <a:ln>
            <a:noFill/>
          </a:ln>
        </p:spPr>
        <p:txBody>
          <a:bodyPr lIns="51427" tIns="51427" rIns="51427" bIns="51427" anchor="t" anchorCtr="0">
            <a:noAutofit/>
          </a:bodyPr>
          <a:lstStyle/>
          <a:p>
            <a:pPr defTabSz="514350">
              <a:defRPr/>
            </a:pPr>
            <a:r>
              <a:rPr lang="en-US" sz="1013">
                <a:solidFill>
                  <a:srgbClr val="FFFFFF"/>
                </a:solidFill>
              </a:rPr>
              <a:t>...</a:t>
            </a:r>
          </a:p>
        </p:txBody>
      </p:sp>
    </p:spTree>
  </p:cSld>
  <p:clrMapOvr>
    <a:masterClrMapping/>
  </p:clrMapOvr>
</p:sld>
</file>

<file path=ppt/theme/theme1.xml><?xml version="1.0" encoding="utf-8"?>
<a:theme xmlns:a="http://schemas.openxmlformats.org/drawingml/2006/main" name="071215_powerpoint_template_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3568</Words>
  <Application>Microsoft Office PowerPoint</Application>
  <PresentationFormat>On-screen Show (16:9)</PresentationFormat>
  <Paragraphs>505</Paragraphs>
  <Slides>96</Slides>
  <Notes>92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96</vt:i4>
      </vt:variant>
    </vt:vector>
  </HeadingPairs>
  <TitlesOfParts>
    <vt:vector size="107" baseType="lpstr">
      <vt:lpstr>Arial</vt:lpstr>
      <vt:lpstr>Arial Regular</vt:lpstr>
      <vt:lpstr>Cabin</vt:lpstr>
      <vt:lpstr>Calibri</vt:lpstr>
      <vt:lpstr>Courier</vt:lpstr>
      <vt:lpstr>Courier New</vt:lpstr>
      <vt:lpstr>Gill Sans</vt:lpstr>
      <vt:lpstr>Gill Sans SemiBold</vt:lpstr>
      <vt:lpstr>Lucida Grande</vt:lpstr>
      <vt:lpstr>Times New Roman</vt:lpstr>
      <vt:lpstr>071215_powerpoint_template_b</vt:lpstr>
      <vt:lpstr>Bases de Datos Relacionales y SQLite</vt:lpstr>
      <vt:lpstr>SQLite Browser</vt:lpstr>
      <vt:lpstr>PowerPoint Presentation</vt:lpstr>
      <vt:lpstr>Acceso Aleatorio</vt:lpstr>
      <vt:lpstr>Base de Datos Relacional</vt:lpstr>
      <vt:lpstr>Terminología</vt:lpstr>
      <vt:lpstr>PowerPoint Presentation</vt:lpstr>
      <vt:lpstr>PowerPoint Presentation</vt:lpstr>
      <vt:lpstr>SQL</vt:lpstr>
      <vt:lpstr>PowerPoint Presentation</vt:lpstr>
      <vt:lpstr>Aplicaciones Web y Base de Datos</vt:lpstr>
      <vt:lpstr>PowerPoint Presentation</vt:lpstr>
      <vt:lpstr>Administrador de la Base de Datos (DBA)</vt:lpstr>
      <vt:lpstr>Modelo de la Base de Datos</vt:lpstr>
      <vt:lpstr>Sistemas Comunes de Manejo de bases de datos</vt:lpstr>
      <vt:lpstr>SQLite se encuentra en cientos de Programas...</vt:lpstr>
      <vt:lpstr>SQLite Browser</vt:lpstr>
      <vt:lpstr>PowerPoint Presentation</vt:lpstr>
      <vt:lpstr>Vamos a crear una base de datos</vt:lpstr>
      <vt:lpstr>Comienzo sencillo - Una sola tabla</vt:lpstr>
      <vt:lpstr>PowerPoint Presentation</vt:lpstr>
      <vt:lpstr>PowerPoint Presentation</vt:lpstr>
      <vt:lpstr>SQL</vt:lpstr>
      <vt:lpstr>SQL: Insert</vt:lpstr>
      <vt:lpstr>PowerPoint Presentation</vt:lpstr>
      <vt:lpstr>PowerPoint Presentation</vt:lpstr>
      <vt:lpstr>SQL: Delete</vt:lpstr>
      <vt:lpstr>PowerPoint Presentation</vt:lpstr>
      <vt:lpstr>PowerPoint Presentation</vt:lpstr>
      <vt:lpstr>SQL: Update</vt:lpstr>
      <vt:lpstr>PowerPoint Presentation</vt:lpstr>
      <vt:lpstr>PowerPoint Presentation</vt:lpstr>
      <vt:lpstr>Recuperando Registros: Select</vt:lpstr>
      <vt:lpstr>PowerPoint Presentation</vt:lpstr>
      <vt:lpstr>PowerPoint Presentation</vt:lpstr>
      <vt:lpstr>Ordenando con ORDER BY</vt:lpstr>
      <vt:lpstr>PowerPoint Presentation</vt:lpstr>
      <vt:lpstr>Resumen de SQL</vt:lpstr>
      <vt:lpstr>Esto no es tan emocionante (hasta ahora)</vt:lpstr>
      <vt:lpstr>Modelos Complejos de Datos y Relaciones</vt:lpstr>
      <vt:lpstr>Diseño de la Base de Datos</vt:lpstr>
      <vt:lpstr>PowerPoint Presentation</vt:lpstr>
      <vt:lpstr>PowerPoint Presentation</vt:lpstr>
      <vt:lpstr>Construyendo un Modelo de Datos</vt:lpstr>
      <vt:lpstr>PowerPoint Presentation</vt:lpstr>
      <vt:lpstr>Para cada “pieza de información”...</vt:lpstr>
      <vt:lpstr>PowerPoint Presentation</vt:lpstr>
      <vt:lpstr>PowerPoint Presentation</vt:lpstr>
      <vt:lpstr>PowerPoint Presentation</vt:lpstr>
      <vt:lpstr>Representando Relaciones en una Base de Datos</vt:lpstr>
      <vt:lpstr>Normalización de una Base de Datos (3NF)</vt:lpstr>
      <vt:lpstr>PowerPoint Presentation</vt:lpstr>
      <vt:lpstr>Patrón de Referencia de Enteros</vt:lpstr>
      <vt:lpstr>Tres Tipos de Claves</vt:lpstr>
      <vt:lpstr>Reglas Clave</vt:lpstr>
      <vt:lpstr>Claves Foráneas</vt:lpstr>
      <vt:lpstr>Construyendo Relaciones (en tablas)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Usando Join Entre Tablas</vt:lpstr>
      <vt:lpstr>Poder Relacional</vt:lpstr>
      <vt:lpstr>La Operación JOIN</vt:lpstr>
      <vt:lpstr>PowerPoint Presentation</vt:lpstr>
      <vt:lpstr>PowerPoint Presentation</vt:lpstr>
      <vt:lpstr>PowerPoint Presentation</vt:lpstr>
      <vt:lpstr>PowerPoint Presentation</vt:lpstr>
      <vt:lpstr>PowerPoint Presentation</vt:lpstr>
      <vt:lpstr>PowerPoint Presentation</vt:lpstr>
      <vt:lpstr>Relaciones Muchos-A-Muchos</vt:lpstr>
      <vt:lpstr>PowerPoint Presentation</vt:lpstr>
      <vt:lpstr>PowerPoint Presentation</vt:lpstr>
      <vt:lpstr>Muchos a Muchos</vt:lpstr>
      <vt:lpstr>PowerPoint Presentation</vt:lpstr>
      <vt:lpstr>Comenzar con una base de datos vacía</vt:lpstr>
      <vt:lpstr>PowerPoint Presentation</vt:lpstr>
      <vt:lpstr>Insertar Users y Courses</vt:lpstr>
      <vt:lpstr>PowerPoint Presentation</vt:lpstr>
      <vt:lpstr>PowerPoint Presentation</vt:lpstr>
      <vt:lpstr>PowerPoint Presentation</vt:lpstr>
      <vt:lpstr>PowerPoint Presentation</vt:lpstr>
      <vt:lpstr>PowerPoint Presentation</vt:lpstr>
      <vt:lpstr>Complejidad Permite Velocidad</vt:lpstr>
      <vt:lpstr>Tópicos de SQL Adicionales</vt:lpstr>
      <vt:lpstr>Resumen</vt:lpstr>
      <vt:lpstr>Agradecimientos / Contribuciones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SQLite</dc:title>
  <cp:lastModifiedBy>Juan Carlos Pérez Castellanos</cp:lastModifiedBy>
  <cp:revision>90</cp:revision>
  <dcterms:modified xsi:type="dcterms:W3CDTF">2021-01-23T19:51:13Z</dcterms:modified>
</cp:coreProperties>
</file>