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15"/>
  </p:notesMasterIdLst>
  <p:sldIdLst>
    <p:sldId id="256" r:id="rId2"/>
    <p:sldId id="257" r:id="rId3"/>
    <p:sldId id="258" r:id="rId4"/>
    <p:sldId id="30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307" r:id="rId1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8"/>
    <p:restoredTop sz="92848" autoAdjust="0"/>
  </p:normalViewPr>
  <p:slideViewPr>
    <p:cSldViewPr snapToGrid="0" snapToObjects="1">
      <p:cViewPr varScale="1">
        <p:scale>
          <a:sx n="56" d="100"/>
          <a:sy n="56" d="100"/>
        </p:scale>
        <p:origin x="-643" y="-91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s-AR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de Chuck.</a:t>
            </a:r>
            <a:r>
              <a:rPr lang="es-AR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AR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 está usando estos materiales, puede retirar el logotipo de UM y reemplazarlo por el suyo pero, por favor, conserve el logo de CC-BY en la primera página así como también retenga la(s) página(s) de agradecimientos al final. </a:t>
            </a:r>
            <a:endParaRPr lang="es-ES" sz="11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68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de Chuck.</a:t>
            </a:r>
            <a:r>
              <a:rPr lang="es-AR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AR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 está usando estos materiales, puede retirar el logotipo de UM y reemplazarlo por el suyo pero, por favor, conserve el logo de CC-BY en la primera página así como también retenga la(s) página(s) de agradecimientos al final. </a:t>
            </a:r>
            <a:endParaRPr lang="es-ES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3" name="Shape 7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4878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4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665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99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4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9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36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04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78" y="889217"/>
            <a:ext cx="15174644" cy="2732951"/>
          </a:xfrm>
          <a:prstGeom prst="rect">
            <a:avLst/>
          </a:prstGeom>
          <a:effectLst>
            <a:innerShdw blurRad="482600" dist="50800" dir="13500000">
              <a:srgbClr val="000000">
                <a:alpha val="37000"/>
              </a:srgb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162553" tIns="81276" rIns="162553" bIns="81276"/>
          <a:lstStyle>
            <a:lvl1pPr>
              <a:defRPr sz="62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7135" y="5181600"/>
            <a:ext cx="13392187" cy="2336800"/>
          </a:xfrm>
        </p:spPr>
        <p:txBody>
          <a:bodyPr>
            <a:normAutofit/>
          </a:bodyPr>
          <a:lstStyle>
            <a:lvl1pPr marL="0" indent="0" algn="ctr">
              <a:buNone/>
              <a:defRPr sz="5500" b="1" i="0" baseline="0">
                <a:solidFill>
                  <a:srgbClr val="FDC227"/>
                </a:solidFill>
                <a:effectLst>
                  <a:innerShdw blurRad="63500" dist="50800" dir="13500000">
                    <a:srgbClr val="000000">
                      <a:alpha val="9000"/>
                    </a:srgbClr>
                  </a:innerShdw>
                </a:effectLst>
                <a:latin typeface="Gill Sans SemiBold"/>
                <a:cs typeface="Georgia"/>
              </a:defRPr>
            </a:lvl1pPr>
            <a:lvl2pPr marL="81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76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029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01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78" y="905084"/>
            <a:ext cx="14991644" cy="1247721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6200" b="1" i="0" cap="none" baseline="0">
                <a:solidFill>
                  <a:srgbClr val="FFCB05"/>
                </a:solidFill>
                <a:effectLst>
                  <a:innerShdw blurRad="63500" dist="50800" dir="13500000">
                    <a:srgbClr val="000000">
                      <a:alpha val="14000"/>
                    </a:srgbClr>
                  </a:innerShdw>
                </a:effectLst>
                <a:latin typeface="Gill Sans SemiBold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475702"/>
            <a:ext cx="14630400" cy="59020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37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83" y="1366549"/>
            <a:ext cx="15400421" cy="1816100"/>
          </a:xfrm>
          <a:prstGeom prst="rect">
            <a:avLst/>
          </a:prstGeom>
        </p:spPr>
        <p:txBody>
          <a:bodyPr lIns="162553" tIns="81276" rIns="162553" bIns="81276" anchor="t"/>
          <a:lstStyle>
            <a:lvl1pPr algn="ctr">
              <a:defRPr sz="6200" b="1" i="0" cap="none">
                <a:solidFill>
                  <a:schemeClr val="bg1"/>
                </a:solidFill>
                <a:latin typeface="Gill Sans Semi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112" y="4919579"/>
            <a:ext cx="13817600" cy="956288"/>
          </a:xfrm>
        </p:spPr>
        <p:txBody>
          <a:bodyPr anchor="b">
            <a:normAutofit/>
          </a:bodyPr>
          <a:lstStyle>
            <a:lvl1pPr marL="0" indent="0" algn="ctr">
              <a:buNone/>
              <a:defRPr sz="4300">
                <a:solidFill>
                  <a:srgbClr val="FDC227"/>
                </a:solidFill>
              </a:defRPr>
            </a:lvl1pPr>
            <a:lvl2pPr marL="81276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5389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885296"/>
            <a:ext cx="14630400" cy="1248306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2"/>
            <a:ext cx="7179733" cy="6034617"/>
          </a:xfrm>
        </p:spPr>
        <p:txBody>
          <a:bodyPr/>
          <a:lstStyle>
            <a:lvl1pPr>
              <a:defRPr sz="3200" b="1" i="0" cap="none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7" y="2133602"/>
            <a:ext cx="7179733" cy="6034617"/>
          </a:xfrm>
        </p:spPr>
        <p:txBody>
          <a:bodyPr/>
          <a:lstStyle>
            <a:lvl1pPr>
              <a:defRPr sz="32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71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820646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0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818"/>
            <a:ext cx="7182556" cy="853017"/>
          </a:xfrm>
        </p:spPr>
        <p:txBody>
          <a:bodyPr anchor="b">
            <a:noAutofit/>
          </a:bodyPr>
          <a:lstStyle>
            <a:lvl1pPr marL="0" indent="0" algn="ctr">
              <a:buNone/>
              <a:defRPr sz="3600" b="0" i="0" cap="none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232187"/>
            <a:ext cx="7182556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5" y="2046818"/>
            <a:ext cx="7185378" cy="853017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0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3" y="3232187"/>
            <a:ext cx="7185378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346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277099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3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77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3" y="888973"/>
            <a:ext cx="5348112" cy="1238388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2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888975"/>
            <a:ext cx="9087556" cy="7493140"/>
          </a:xfrm>
        </p:spPr>
        <p:txBody>
          <a:bodyPr/>
          <a:lstStyle>
            <a:lvl1pPr>
              <a:defRPr sz="50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5000" b="0" i="1">
                <a:latin typeface="Gill Sans SemiBold"/>
                <a:cs typeface="Lucida Grande"/>
              </a:defRPr>
            </a:lvl2pPr>
            <a:lvl3pPr>
              <a:defRPr sz="4300" b="0" i="1">
                <a:latin typeface="Gill Sans SemiBold"/>
                <a:cs typeface="Lucida Grande"/>
              </a:defRPr>
            </a:lvl3pPr>
            <a:lvl4pPr>
              <a:defRPr sz="3600" b="0" i="1">
                <a:latin typeface="Gill Sans SemiBold"/>
                <a:cs typeface="Lucida Grande"/>
              </a:defRPr>
            </a:lvl4pPr>
            <a:lvl5pPr>
              <a:defRPr sz="3600" b="0" i="1">
                <a:latin typeface="Gill Sans SemiBold"/>
                <a:cs typeface="Lucida Grande"/>
              </a:defRPr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3" y="2127365"/>
            <a:ext cx="5348112" cy="6254750"/>
          </a:xfr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9514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290" y="6400800"/>
            <a:ext cx="9753600" cy="755652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600" b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290" y="817033"/>
            <a:ext cx="9753600" cy="5486400"/>
          </a:xfrm>
        </p:spPr>
        <p:txBody>
          <a:bodyPr/>
          <a:lstStyle>
            <a:lvl1pPr marL="0" indent="0">
              <a:buNone/>
              <a:defRPr sz="5700"/>
            </a:lvl1pPr>
            <a:lvl2pPr marL="812764" indent="0">
              <a:buNone/>
              <a:defRPr sz="5000"/>
            </a:lvl2pPr>
            <a:lvl3pPr marL="1625529" indent="0">
              <a:buNone/>
              <a:defRPr sz="4300"/>
            </a:lvl3pPr>
            <a:lvl4pPr marL="2438293" indent="0">
              <a:buNone/>
              <a:defRPr sz="3600"/>
            </a:lvl4pPr>
            <a:lvl5pPr marL="3251058" indent="0">
              <a:buNone/>
              <a:defRPr sz="3600"/>
            </a:lvl5pPr>
            <a:lvl6pPr marL="4063822" indent="0">
              <a:buNone/>
              <a:defRPr sz="3600"/>
            </a:lvl6pPr>
            <a:lvl7pPr marL="4876587" indent="0">
              <a:buNone/>
              <a:defRPr sz="3600"/>
            </a:lvl7pPr>
            <a:lvl8pPr marL="5689351" indent="0">
              <a:buNone/>
              <a:defRPr sz="3600"/>
            </a:lvl8pPr>
            <a:lvl9pPr marL="6502116" indent="0">
              <a:buNone/>
              <a:defRPr sz="3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290" y="7156451"/>
            <a:ext cx="9753600" cy="1073150"/>
          </a:xfrm>
        </p:spPr>
        <p:txBody>
          <a:bodyPr/>
          <a:lstStyle>
            <a:lvl1pPr marL="0" indent="0">
              <a:buNone/>
              <a:defRPr sz="25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029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133602"/>
            <a:ext cx="14630400" cy="6034617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 descr="Top_Bar_Backgroun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0716" y="114157"/>
            <a:ext cx="413239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FFFF"/>
                </a:solidFill>
                <a:latin typeface="Lucida Grande"/>
                <a:cs typeface="Lucida Grande"/>
              </a:rPr>
              <a:t>Loops and</a:t>
            </a:r>
            <a:r>
              <a:rPr lang="en-US" sz="2300" baseline="0" dirty="0" smtClean="0">
                <a:solidFill>
                  <a:srgbClr val="FFFFFF"/>
                </a:solidFill>
                <a:latin typeface="Lucida Grande"/>
                <a:cs typeface="Lucida Grande"/>
              </a:rPr>
              <a:t> Iteration – Part 1</a:t>
            </a:r>
            <a:endParaRPr lang="en-US" sz="23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602247" y="33546"/>
            <a:ext cx="15953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0" dirty="0" smtClean="0">
                <a:solidFill>
                  <a:schemeClr val="bg1"/>
                </a:solidFill>
                <a:latin typeface="Georgia"/>
                <a:cs typeface="Georgia"/>
              </a:rPr>
              <a:t>PYTHON</a:t>
            </a:r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 FOR</a:t>
            </a:r>
          </a:p>
          <a:p>
            <a:pPr algn="ctr"/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EVERYBODY</a:t>
            </a:r>
            <a:endParaRPr lang="en-US" sz="17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010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0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812764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2764" rtl="0" eaLnBrk="1" latinLnBrk="0" hangingPunct="1">
        <a:spcBef>
          <a:spcPct val="20000"/>
        </a:spcBef>
        <a:buFont typeface="Arial"/>
        <a:buNone/>
        <a:defRPr sz="5700" b="1" i="0" kern="1200">
          <a:solidFill>
            <a:schemeClr val="bg1"/>
          </a:solidFill>
          <a:latin typeface="Gill Sans SemiBold"/>
          <a:ea typeface="+mn-ea"/>
          <a:cs typeface="Lucida Grande"/>
        </a:defRPr>
      </a:lvl1pPr>
      <a:lvl2pPr marL="1320742" indent="-507978" algn="l" defTabSz="812764" rtl="0" eaLnBrk="1" latinLnBrk="0" hangingPunct="1">
        <a:spcBef>
          <a:spcPct val="20000"/>
        </a:spcBef>
        <a:buFont typeface="Arial"/>
        <a:buChar char="–"/>
        <a:defRPr sz="3600" b="1" i="0" kern="1200">
          <a:solidFill>
            <a:schemeClr val="bg1"/>
          </a:solidFill>
          <a:latin typeface="Gill Sans SemiBold"/>
          <a:ea typeface="+mn-ea"/>
          <a:cs typeface="Lucida Grande"/>
        </a:defRPr>
      </a:lvl2pPr>
      <a:lvl3pPr marL="2031911" indent="-406382" algn="l" defTabSz="812764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bg1"/>
          </a:solidFill>
          <a:latin typeface="Gill Sans SemiBold"/>
          <a:ea typeface="+mn-ea"/>
          <a:cs typeface="Lucida Grande"/>
        </a:defRPr>
      </a:lvl3pPr>
      <a:lvl4pPr marL="2844676" indent="-406382" algn="l" defTabSz="812764" rtl="0" eaLnBrk="1" latinLnBrk="0" hangingPunct="1">
        <a:spcBef>
          <a:spcPct val="20000"/>
        </a:spcBef>
        <a:buFont typeface="Arial"/>
        <a:buChar char="–"/>
        <a:defRPr sz="2700" b="0" i="1" kern="1200">
          <a:solidFill>
            <a:schemeClr val="bg1"/>
          </a:solidFill>
          <a:latin typeface="Gill Sans SemiBold"/>
          <a:ea typeface="+mn-ea"/>
          <a:cs typeface="Lucida Grande"/>
        </a:defRPr>
      </a:lvl4pPr>
      <a:lvl5pPr marL="3657440" indent="-406382" algn="l" defTabSz="812764" rtl="0" eaLnBrk="1" latinLnBrk="0" hangingPunct="1">
        <a:spcBef>
          <a:spcPct val="20000"/>
        </a:spcBef>
        <a:buFont typeface="Arial"/>
        <a:buChar char="»"/>
        <a:defRPr sz="2100" b="0" i="1" kern="1200">
          <a:solidFill>
            <a:schemeClr val="bg1"/>
          </a:solidFill>
          <a:latin typeface="Gill Sans SemiBold"/>
          <a:ea typeface="+mn-ea"/>
          <a:cs typeface="Lucida Grande"/>
        </a:defRPr>
      </a:lvl5pPr>
      <a:lvl6pPr marL="4470204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image" Target="../media/image3.jpg"/><Relationship Id="rId4" Type="http://schemas.openxmlformats.org/officeDocument/2006/relationships/hyperlink" Target="http://open.umich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en.wikipedia.org/wiki/Transporter_(Star_Trek)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Bucles e Iteración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Capítulo 5</a:t>
            </a:r>
            <a:endParaRPr lang="es-AR" sz="4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3934250" y="6959474"/>
            <a:ext cx="8374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para Todos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s-AR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40562" y="7307173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12501688" y="109033"/>
            <a:ext cx="2723823" cy="432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Shape 358"/>
          <p:cNvCxnSpPr/>
          <p:nvPr/>
        </p:nvCxnSpPr>
        <p:spPr>
          <a:xfrm rot="10800000">
            <a:off x="10991736" y="938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9" name="Shape 359"/>
          <p:cNvSpPr/>
          <p:nvPr/>
        </p:nvSpPr>
        <p:spPr>
          <a:xfrm>
            <a:off x="9575800" y="1498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¿Verdadero?</a:t>
            </a:r>
            <a:endParaRPr lang="es-ES" sz="3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60" name="Shape 360"/>
          <p:cNvCxnSpPr/>
          <p:nvPr/>
        </p:nvCxnSpPr>
        <p:spPr>
          <a:xfrm flipH="1" flipV="1">
            <a:off x="10995701" y="2681851"/>
            <a:ext cx="34625" cy="39205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12433374" y="2127325"/>
            <a:ext cx="678900" cy="10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>
            <a:off x="10991725" y="6602410"/>
            <a:ext cx="21783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flipH="1">
            <a:off x="9220174" y="2143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4" name="Shape 364"/>
          <p:cNvCxnSpPr/>
          <p:nvPr/>
        </p:nvCxnSpPr>
        <p:spPr>
          <a:xfrm rot="10800000" flipH="1">
            <a:off x="10917236" y="7027978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flipV="1">
            <a:off x="9245749" y="2133612"/>
            <a:ext cx="33237" cy="4911703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9161461" y="7045315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8696325" y="1384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9474200" y="7643804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8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('Terminado')</a:t>
            </a:r>
            <a:endParaRPr lang="es-E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/>
          <p:nvPr/>
        </p:nvSpPr>
        <p:spPr>
          <a:xfrm>
            <a:off x="13295312" y="1828800"/>
            <a:ext cx="8778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AR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1563350" y="1304775"/>
            <a:ext cx="3002099" cy="2858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2057400" y="2355850"/>
            <a:ext cx="6638925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raw_input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'&gt; </a:t>
            </a:r>
            <a:r>
              <a:rPr lang="es-ES" sz="3000" b="1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línea[0]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== </a:t>
            </a:r>
            <a:r>
              <a:rPr lang="es-ES" sz="3000" b="1" i="0" u="none" strike="noStrike" cap="none" dirty="0" smtClean="0">
                <a:solidFill>
                  <a:srgbClr val="F3F3F3"/>
                </a:solidFill>
                <a:latin typeface="Courier New"/>
                <a:ea typeface="Courier New"/>
                <a:cs typeface="Courier New"/>
                <a:sym typeface="Courier New"/>
              </a:rPr>
              <a:t>'#'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continue</a:t>
            </a:r>
            <a:endParaRPr lang="es-ES" sz="3000" b="1" i="0" u="none" strike="noStrike" cap="none" dirty="0" smtClean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'terminado'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'Terminado')</a:t>
            </a:r>
            <a:endParaRPr lang="es-ES" sz="30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72" name="Shape 372"/>
          <p:cNvCxnSpPr/>
          <p:nvPr/>
        </p:nvCxnSpPr>
        <p:spPr>
          <a:xfrm flipH="1">
            <a:off x="1703325" y="3029550"/>
            <a:ext cx="265199" cy="8375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3" name="Shape 373"/>
          <p:cNvCxnSpPr/>
          <p:nvPr/>
        </p:nvCxnSpPr>
        <p:spPr>
          <a:xfrm>
            <a:off x="1717225" y="3909050"/>
            <a:ext cx="1237200" cy="464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11696700" y="54991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4546262" y="1285875"/>
            <a:ext cx="846000" cy="2917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>
            <a:endCxn id="377" idx="2"/>
          </p:cNvCxnSpPr>
          <p:nvPr/>
        </p:nvCxnSpPr>
        <p:spPr>
          <a:xfrm rot="10800000">
            <a:off x="13144549" y="3573512"/>
            <a:ext cx="1454100" cy="739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11684000" y="2824112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500100" y="43307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5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endParaRPr lang="es-AR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9" name="Shape 379"/>
          <p:cNvCxnSpPr>
            <a:endCxn id="377" idx="2"/>
          </p:cNvCxnSpPr>
          <p:nvPr/>
        </p:nvCxnSpPr>
        <p:spPr>
          <a:xfrm rot="10800000">
            <a:off x="13144549" y="3573512"/>
            <a:ext cx="25500" cy="192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 flipH="1" flipV="1">
            <a:off x="13213562" y="6226200"/>
            <a:ext cx="16663" cy="4032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1" name="Shape 381"/>
          <p:cNvCxnSpPr/>
          <p:nvPr/>
        </p:nvCxnSpPr>
        <p:spPr>
          <a:xfrm rot="10800000">
            <a:off x="13128537" y="2186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" name="26 CuadroTexto"/>
          <p:cNvSpPr txBox="1"/>
          <p:nvPr/>
        </p:nvSpPr>
        <p:spPr>
          <a:xfrm>
            <a:off x="12509687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28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Bucles Indefinidos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7" name="Shape 387"/>
          <p:cNvSpPr txBox="1">
            <a:spLocks noGrp="1"/>
          </p:cNvSpPr>
          <p:nvPr>
            <p:ph idx="1"/>
          </p:nvPr>
        </p:nvSpPr>
        <p:spPr>
          <a:xfrm>
            <a:off x="600531" y="1287897"/>
            <a:ext cx="14442120" cy="59020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Los bucles while se llaman </a:t>
            </a:r>
            <a:r>
              <a:rPr lang="es-AR" sz="3600" b="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“bucles indefinidos”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porque continúan hasta que una condición lógica se vuelve 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 (Falsa)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Los bucles que hemos visto hasta ahora son bastante fáciles de examinar para determinar si terminarán o si serán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“bucles infinitos”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veces, es más difícil saber con seguridad si un bucle terminará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Bucles Definidos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278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s-ES" sz="3600" b="1" dirty="0">
                <a:solidFill>
                  <a:srgbClr val="FFFF00"/>
                </a:solidFill>
              </a:rPr>
              <a:t>Agradecimientos / Colaboraciones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766" name="Shape 766"/>
          <p:cNvSpPr txBox="1"/>
          <p:nvPr/>
        </p:nvSpPr>
        <p:spPr>
          <a:xfrm>
            <a:off x="11557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s-ES" sz="1800" dirty="0">
                <a:solidFill>
                  <a:srgbClr val="FFFFFF"/>
                </a:solidFill>
              </a:rPr>
              <a:t>Estas diapositivas están protegidas por derechos de autor 2010-  Charles R. Severance (</a:t>
            </a:r>
            <a:r>
              <a:rPr lang="es-E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s-ES" sz="1800" dirty="0">
                <a:solidFill>
                  <a:srgbClr val="FFFFFF"/>
                </a:solidFill>
              </a:rPr>
              <a:t>) de la Facultad de Información de la Universidad de Michigan y </a:t>
            </a:r>
            <a:r>
              <a:rPr lang="es-ES" sz="1800" u="sng" dirty="0" smtClean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s-ES" sz="1800" dirty="0">
                <a:solidFill>
                  <a:srgbClr val="FFFFFF"/>
                </a:solidFill>
              </a:rPr>
              <a:t>, </a:t>
            </a:r>
            <a:r>
              <a:rPr lang="es-ES" sz="1800" dirty="0">
                <a:solidFill>
                  <a:srgbClr val="FFFFFF"/>
                </a:solidFill>
              </a:rPr>
              <a:t>y se ponen a disposición bajo licencia de Creative Commons </a:t>
            </a:r>
            <a:r>
              <a:rPr lang="es-ES" sz="1800" dirty="0">
                <a:solidFill>
                  <a:srgbClr val="FFFFFF"/>
                </a:solidFill>
              </a:rPr>
              <a:t>Attribution 4.0. Por favor, conserve esta última diapositiva en todas las copias del documento para cumplir con los requisitos de atribución de la licencia. Si realiza algún cambio, </a:t>
            </a:r>
            <a:r>
              <a:rPr lang="es-ES" sz="1800" dirty="0" smtClean="0">
                <a:solidFill>
                  <a:srgbClr val="FFFFFF"/>
                </a:solidFill>
              </a:rPr>
              <a:t>siéntase libre de agregar su </a:t>
            </a:r>
            <a:r>
              <a:rPr lang="es-ES" sz="1800" dirty="0">
                <a:solidFill>
                  <a:srgbClr val="FFFFFF"/>
                </a:solidFill>
              </a:rPr>
              <a:t>nombre y el de su organización a la lista de colaboradores en esta página cuando republique los materiales.</a:t>
            </a:r>
          </a:p>
          <a:p>
            <a:pPr lvl="0"/>
            <a:endParaRPr lang="es-ES" sz="1800" dirty="0">
              <a:solidFill>
                <a:srgbClr val="FFFFFF"/>
              </a:solidFill>
            </a:endParaRPr>
          </a:p>
          <a:p>
            <a:pPr lvl="0"/>
            <a:r>
              <a:rPr lang="es-ES" sz="1800" dirty="0">
                <a:solidFill>
                  <a:srgbClr val="FFFFFF"/>
                </a:solidFill>
              </a:rPr>
              <a:t>Desarrollo inicial: Charles Severance, Facultad de Información de la Universidad de Michigan</a:t>
            </a:r>
          </a:p>
          <a:p>
            <a:pPr lvl="0"/>
            <a:endParaRPr lang="es-ES" sz="1800" dirty="0">
              <a:solidFill>
                <a:srgbClr val="FFFFFF"/>
              </a:solidFill>
            </a:endParaRPr>
          </a:p>
          <a:p>
            <a:pPr lvl="0"/>
            <a:r>
              <a:rPr lang="es-ES" sz="1800" dirty="0">
                <a:solidFill>
                  <a:srgbClr val="FFFFFF"/>
                </a:solidFill>
              </a:rPr>
              <a:t>… Ingrese nuevos colaboradores y traductores aquí</a:t>
            </a:r>
          </a:p>
        </p:txBody>
      </p:sp>
      <p:pic>
        <p:nvPicPr>
          <p:cNvPr id="767" name="Shape 7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20474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Shape 76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36901" y="1098674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69" name="Shape 769"/>
          <p:cNvSpPr txBox="1"/>
          <p:nvPr/>
        </p:nvSpPr>
        <p:spPr>
          <a:xfrm>
            <a:off x="87044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032342" y="787883"/>
            <a:ext cx="10353806" cy="11988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7200" b="1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Pasos Repetidos</a:t>
            </a:r>
            <a:endParaRPr lang="es-AR" sz="72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7686665" y="2053376"/>
            <a:ext cx="423090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Programa: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600" u="none" strike="noStrike" cap="none" dirty="0" smtClean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–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Blastoff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s-ES" sz="3000" b="1" i="0" u="none" strike="noStrike" cap="none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14" name="Shape 214"/>
          <p:cNvCxnSpPr/>
          <p:nvPr/>
        </p:nvCxnSpPr>
        <p:spPr>
          <a:xfrm rot="10800000">
            <a:off x="2552692" y="200184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 flipH="1">
            <a:off x="11001376" y="3407469"/>
            <a:ext cx="1958974" cy="512762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6" name="Shape 216"/>
          <p:cNvSpPr/>
          <p:nvPr/>
        </p:nvSpPr>
        <p:spPr>
          <a:xfrm>
            <a:off x="1136643" y="256223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x="2551104" y="3832230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3994142" y="319087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 flipH="1">
            <a:off x="4738680" y="31908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738693" y="58897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2566979" y="6192842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flipH="1">
            <a:off x="781043" y="3206755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23" name="Shape 223"/>
          <p:cNvCxnSpPr/>
          <p:nvPr/>
        </p:nvCxnSpPr>
        <p:spPr>
          <a:xfrm rot="10800000" flipH="1">
            <a:off x="2554279" y="65944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77780" y="3254342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798505" y="661194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11001376" y="4260056"/>
            <a:ext cx="2035175" cy="1101725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5031393" y="6623694"/>
            <a:ext cx="106187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Los bucles (pasos repetidos) tienen 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 de iteración</a:t>
            </a:r>
            <a:r>
              <a:rPr lang="es-AR" sz="3200" u="none" strike="noStrike" cap="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que cambian cada vez </a:t>
            </a: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través del bucle</a:t>
            </a: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A menudo, estas 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 de iteración </a:t>
            </a: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atraviesan una secuencia de números.</a:t>
            </a:r>
            <a:endParaRPr lang="es-AR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257168" y="2447930"/>
            <a:ext cx="7239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111243" y="721043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0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es-ES" sz="300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</a:t>
            </a:r>
            <a:r>
              <a:rPr lang="es-E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s-E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4373554" y="2447930"/>
            <a:ext cx="91727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AR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1111243" y="12668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295643" y="38449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13201650" y="1875476"/>
            <a:ext cx="3054349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Resultado: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600" u="none" strike="noStrike" cap="none" dirty="0" smtClean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¡</a:t>
            </a:r>
            <a:r>
              <a:rPr lang="es-ES" sz="3600" u="none" strike="noStrike" cap="none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</a:t>
            </a: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es-E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3282943" y="50641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235" name="Shape 235"/>
          <p:cNvCxnSpPr/>
          <p:nvPr/>
        </p:nvCxnSpPr>
        <p:spPr>
          <a:xfrm flipH="1">
            <a:off x="4733893" y="46791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" name="26 CuadroTexto"/>
          <p:cNvSpPr txBox="1"/>
          <p:nvPr/>
        </p:nvSpPr>
        <p:spPr>
          <a:xfrm>
            <a:off x="12501688" y="124978"/>
            <a:ext cx="2723823" cy="432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28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200" b="1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 Bucle Infinito</a:t>
            </a:r>
            <a:endParaRPr lang="es-AR" sz="72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9414613" y="328428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Enjabonar'</a:t>
            </a:r>
            <a:r>
              <a:rPr lang="es-E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s-ES" sz="3000" b="1" i="0" u="none" strike="noStrike" cap="none" dirty="0" smtClean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Enjuagar'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Secar'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s-ES" sz="3000" b="1" i="0" u="none" strike="noStrike" cap="none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5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ES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'Secar</a:t>
            </a:r>
            <a:r>
              <a:rPr lang="es-E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endParaRPr lang="es-E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AR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ES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'Enjabonar</a:t>
            </a:r>
            <a:r>
              <a:rPr lang="es-E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2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s-ES" sz="32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s-E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ES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'Enjuagar</a:t>
            </a:r>
            <a:r>
              <a:rPr lang="es-E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s-E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8295899" y="7013629"/>
            <a:ext cx="679180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¿Qué es lo que está mal en este bucle?</a:t>
            </a:r>
            <a:endParaRPr lang="es-AR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" name="23 CuadroTexto"/>
          <p:cNvSpPr txBox="1"/>
          <p:nvPr/>
        </p:nvSpPr>
        <p:spPr>
          <a:xfrm>
            <a:off x="12501689" y="124978"/>
            <a:ext cx="2723823" cy="432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25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200" b="1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Otro Bucle</a:t>
            </a:r>
            <a:endParaRPr lang="es-AR" sz="72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9286632" y="3299522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Enjabonar'</a:t>
            </a:r>
            <a:r>
              <a:rPr lang="es-E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s-ES" sz="3000" b="1" i="0" u="none" strike="noStrike" cap="none" dirty="0" smtClean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Enjuagar'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Secar!'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s-ES" sz="3000" b="1" i="0" u="none" strike="noStrike" cap="none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5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ES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'Secar</a:t>
            </a:r>
            <a:r>
              <a:rPr lang="es-E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endParaRPr lang="es-E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AR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ES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'Enjabonar</a:t>
            </a:r>
            <a:r>
              <a:rPr lang="es-E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2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s-ES" sz="32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s-E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ES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'Enjuagar</a:t>
            </a:r>
            <a:r>
              <a:rPr lang="es-E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s-E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8443568" y="6985055"/>
            <a:ext cx="630328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¿Qué es lo que está haciendo este bucle?</a:t>
            </a:r>
            <a:endParaRPr lang="es-AR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" name="23 CuadroTexto"/>
          <p:cNvSpPr txBox="1"/>
          <p:nvPr/>
        </p:nvSpPr>
        <p:spPr>
          <a:xfrm>
            <a:off x="12501688" y="124978"/>
            <a:ext cx="2723823" cy="432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25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7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Romper un Bucle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idx="1"/>
          </p:nvPr>
        </p:nvSpPr>
        <p:spPr>
          <a:xfrm>
            <a:off x="1155700" y="222601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enunciado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 (romper) 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 el bucle actual y salta al enunciado que le sigue inmediatamente a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bucle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 como una prueba de bucle que puede suceder en cualquier lado en el cuerpo del bucle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11299614" y="4979821"/>
            <a:ext cx="2435099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</a:t>
            </a:r>
            <a:endParaRPr lang="es-AR" sz="32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finalizado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terminado</a:t>
            </a:r>
            <a:endParaRPr lang="es-AR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/>
          <p:nvPr/>
        </p:nvSpPr>
        <p:spPr>
          <a:xfrm>
            <a:off x="2610865" y="4935239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s-AR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input(</a:t>
            </a:r>
            <a:r>
              <a:rPr lang="es-AR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'&gt; '</a:t>
            </a:r>
            <a:r>
              <a:rPr lang="es-AR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AR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s-AR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000" b="1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</a:t>
            </a:r>
            <a:r>
              <a:rPr lang="es-AR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AR" sz="30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s-AR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AR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s-AR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000" b="1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</a:t>
            </a:r>
            <a:r>
              <a:rPr lang="es-AR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s-AR" sz="30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517163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FFFF00"/>
              </a:buClr>
              <a:buSzPct val="25000"/>
            </a:pPr>
            <a:r>
              <a:rPr lang="es-AR" sz="7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Romper un Bucle</a:t>
            </a:r>
            <a:endParaRPr lang="en-U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idx="1"/>
          </p:nvPr>
        </p:nvSpPr>
        <p:spPr>
          <a:xfrm>
            <a:off x="1155700" y="222172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533400">
              <a:spcBef>
                <a:spcPts val="0"/>
              </a:spcBef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enunciado </a:t>
            </a:r>
            <a:r>
              <a:rPr lang="es-AR" sz="3600" b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 (romper) </a:t>
            </a:r>
            <a:r>
              <a:rPr lang="es-AR" sz="36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 el bucle actual y salta al enunciado que le sigue inmediatamente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 bucle</a:t>
            </a:r>
            <a:endParaRPr lang="es-AR" sz="3600" b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533400">
              <a:spcBef>
                <a:spcPts val="3500"/>
              </a:spcBef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 como una prueba de bucle que puede suceder en cualquier lado en el cuerpo del bucle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10817225" y="4843685"/>
            <a:ext cx="24350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s-AR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AR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</a:t>
            </a:r>
            <a:endParaRPr lang="es-AR" sz="3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s-AR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</a:t>
            </a:r>
            <a:endParaRPr lang="es-AR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s-AR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AR" sz="32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AR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finalizado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AR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AR" sz="32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AR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terminado</a:t>
            </a:r>
            <a:endParaRPr lang="es-AR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04" name="Shape 304"/>
          <p:cNvCxnSpPr/>
          <p:nvPr/>
        </p:nvCxnSpPr>
        <p:spPr>
          <a:xfrm flipH="1" flipV="1">
            <a:off x="3082749" y="7350777"/>
            <a:ext cx="574851" cy="3492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V="1">
            <a:off x="3082749" y="6817379"/>
            <a:ext cx="2332038" cy="5333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95"/>
          <p:cNvSpPr txBox="1"/>
          <p:nvPr/>
        </p:nvSpPr>
        <p:spPr>
          <a:xfrm>
            <a:off x="3774650" y="5005036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input(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'&gt; 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'Terminado')</a:t>
            </a:r>
            <a:endParaRPr lang="es-ES" sz="30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 rot="10800000">
            <a:off x="11017136" y="728592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11" name="Shape 311"/>
          <p:cNvSpPr/>
          <p:nvPr/>
        </p:nvSpPr>
        <p:spPr>
          <a:xfrm>
            <a:off x="9601200" y="1288943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s-AR" sz="2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 </a:t>
            </a:r>
            <a:r>
              <a:rPr lang="es-AR" sz="2600" u="none" strike="noStrike" cap="none" dirty="0" err="1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Verdade</a:t>
            </a:r>
            <a:r>
              <a:rPr lang="es-AR" sz="2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-ro</a:t>
            </a:r>
            <a:r>
              <a:rPr lang="en-US" sz="2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2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2" name="Shape 312"/>
          <p:cNvCxnSpPr/>
          <p:nvPr/>
        </p:nvCxnSpPr>
        <p:spPr>
          <a:xfrm rot="10800000" flipH="1">
            <a:off x="10985100" y="2597143"/>
            <a:ext cx="51300" cy="39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12382475" y="1917568"/>
            <a:ext cx="777899" cy="15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stCxn id="315" idx="0"/>
            <a:endCxn id="316" idx="2"/>
          </p:cNvCxnSpPr>
          <p:nvPr/>
        </p:nvCxnSpPr>
        <p:spPr>
          <a:xfrm rot="10800000" flipH="1">
            <a:off x="13169949" y="3321143"/>
            <a:ext cx="50700" cy="204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>
            <a:off x="10973000" y="6551743"/>
            <a:ext cx="22238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flipH="1">
            <a:off x="9245574" y="1933468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9" name="Shape 319"/>
          <p:cNvCxnSpPr/>
          <p:nvPr/>
        </p:nvCxnSpPr>
        <p:spPr>
          <a:xfrm rot="10800000" flipH="1">
            <a:off x="10942636" y="7061217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9202736" y="1923954"/>
            <a:ext cx="58800" cy="51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9216150" y="7041543"/>
            <a:ext cx="1723200" cy="36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2" name="Shape 322"/>
          <p:cNvSpPr txBox="1"/>
          <p:nvPr/>
        </p:nvSpPr>
        <p:spPr>
          <a:xfrm>
            <a:off x="8721725" y="1174643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9499600" y="7677043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8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('Terminado')</a:t>
            </a:r>
            <a:endParaRPr lang="es-E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12838111" y="1174643"/>
            <a:ext cx="104912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AR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6" name="Shape 316"/>
          <p:cNvSpPr txBox="1"/>
          <p:nvPr/>
        </p:nvSpPr>
        <p:spPr>
          <a:xfrm>
            <a:off x="11760200" y="2571643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1709400" y="5365643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25" name="Shape 325"/>
          <p:cNvCxnSpPr/>
          <p:nvPr/>
        </p:nvCxnSpPr>
        <p:spPr>
          <a:xfrm rot="10800000">
            <a:off x="14816037" y="4851254"/>
            <a:ext cx="1016099" cy="14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11952286" y="6316654"/>
            <a:ext cx="3849600" cy="13461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7" name="Shape 327"/>
          <p:cNvSpPr txBox="1"/>
          <p:nvPr/>
        </p:nvSpPr>
        <p:spPr>
          <a:xfrm>
            <a:off x="1752600" y="1195375"/>
            <a:ext cx="6558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input(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'&gt; 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'terminado'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: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s-ES" sz="30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1318899" y="3504149"/>
            <a:ext cx="348900" cy="54450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 flipH="1">
            <a:off x="1312400" y="3085225"/>
            <a:ext cx="1787100" cy="3770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 rot="10800000">
            <a:off x="13209400" y="3357568"/>
            <a:ext cx="1026899" cy="61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338" y="5150641"/>
            <a:ext cx="2184399" cy="2039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15213" y="7362029"/>
            <a:ext cx="8615399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http://en.wikipedia.org/wiki/Transporter_(Star_Trek)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665200" y="4044843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5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 </a:t>
            </a:r>
            <a:endParaRPr lang="es-AR" sz="35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34" name="Shape 334"/>
          <p:cNvCxnSpPr/>
          <p:nvPr/>
        </p:nvCxnSpPr>
        <p:spPr>
          <a:xfrm rot="10800000">
            <a:off x="13213562" y="6092741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 rot="10800000">
            <a:off x="13128537" y="1977092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28 CuadroTexto"/>
          <p:cNvSpPr txBox="1"/>
          <p:nvPr/>
        </p:nvSpPr>
        <p:spPr>
          <a:xfrm>
            <a:off x="12525324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30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236272" y="1101291"/>
            <a:ext cx="16019728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6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Finalizar una Iteración con Continue</a:t>
            </a:r>
            <a:endParaRPr lang="es-AR" sz="64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>
            <a:spLocks noGrp="1"/>
          </p:cNvSpPr>
          <p:nvPr>
            <p:ph idx="1"/>
          </p:nvPr>
        </p:nvSpPr>
        <p:spPr>
          <a:xfrm>
            <a:off x="1303383" y="2570548"/>
            <a:ext cx="13932000" cy="1654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enunciado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 (continuar)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 la iteración actual y salta a la parte superior del bucle y comienza la siguiente iteración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1" name="Shape 341"/>
          <p:cNvSpPr txBox="1"/>
          <p:nvPr/>
        </p:nvSpPr>
        <p:spPr>
          <a:xfrm>
            <a:off x="2960988" y="3676082"/>
            <a:ext cx="60323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line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input(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'&gt; 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line[0]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== 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'#'</a:t>
            </a:r>
            <a:r>
              <a:rPr lang="es-ES" sz="30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continue</a:t>
            </a:r>
            <a:endParaRPr lang="es-ES" sz="3000" b="1" i="0" u="none" strike="noStrike" cap="none" dirty="0" smtClean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line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'terminado'</a:t>
            </a:r>
            <a:r>
              <a:rPr lang="es-ES" sz="30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line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'Terminado')</a:t>
            </a:r>
            <a:endParaRPr lang="es-ES" sz="30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2" name="Shape 342"/>
          <p:cNvSpPr txBox="1"/>
          <p:nvPr/>
        </p:nvSpPr>
        <p:spPr>
          <a:xfrm>
            <a:off x="11102137" y="4224723"/>
            <a:ext cx="35765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E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E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E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no imprimir esto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E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Imprimir esto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imprimir esto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E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terminado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Terminado</a:t>
            </a:r>
            <a:endParaRPr lang="es-E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501688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idx="1"/>
          </p:nvPr>
        </p:nvSpPr>
        <p:spPr>
          <a:xfrm>
            <a:off x="1303370" y="2520202"/>
            <a:ext cx="13932000" cy="1768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enunciado </a:t>
            </a:r>
            <a:r>
              <a:rPr lang="es-AR" sz="3600" b="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 (continuar)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termina 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</a:t>
            </a:r>
            <a:r>
              <a:rPr lang="es-AR" sz="3600" b="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iteración actual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 salta a la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parte superior del bucle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y comienza la siguiente iteración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2987796" y="3813949"/>
            <a:ext cx="6865888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input(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'&gt; 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línea[0]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== 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'#'</a:t>
            </a:r>
            <a:r>
              <a:rPr lang="es-ES" sz="30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continue</a:t>
            </a:r>
            <a:endParaRPr lang="es-ES" sz="3000" b="1" i="0" u="none" strike="noStrike" cap="none" dirty="0" smtClean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'terminado'</a:t>
            </a:r>
            <a:r>
              <a:rPr lang="es-ES" sz="30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s-E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'Terminado')</a:t>
            </a:r>
            <a:endParaRPr lang="es-ES" sz="30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52" name="Shape 352"/>
          <p:cNvCxnSpPr/>
          <p:nvPr/>
        </p:nvCxnSpPr>
        <p:spPr>
          <a:xfrm flipH="1">
            <a:off x="2987796" y="4755751"/>
            <a:ext cx="150899" cy="7199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2874961" y="5475750"/>
            <a:ext cx="1907099" cy="440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9" name="Shape 343"/>
          <p:cNvSpPr txBox="1">
            <a:spLocks noGrp="1"/>
          </p:cNvSpPr>
          <p:nvPr>
            <p:ph type="title"/>
          </p:nvPr>
        </p:nvSpPr>
        <p:spPr>
          <a:xfrm>
            <a:off x="236272" y="1101291"/>
            <a:ext cx="16019728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FFFF00"/>
              </a:buClr>
              <a:buSzPct val="25000"/>
            </a:pPr>
            <a:r>
              <a:rPr lang="es-AR" sz="6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Finalizar una Iteración con Continue</a:t>
            </a:r>
            <a:endParaRPr lang="en-US" sz="64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  <p:sp>
        <p:nvSpPr>
          <p:cNvPr id="11" name="Shape 342"/>
          <p:cNvSpPr txBox="1"/>
          <p:nvPr/>
        </p:nvSpPr>
        <p:spPr>
          <a:xfrm>
            <a:off x="11102137" y="4224723"/>
            <a:ext cx="35765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E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E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E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no imprimir esto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E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Imprimir esto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imprimir esto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s-E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terminado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Terminado</a:t>
            </a:r>
            <a:endParaRPr lang="es-E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4" y="176715"/>
            <a:ext cx="3898076" cy="4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48634" y="176715"/>
            <a:ext cx="39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Bucles e Iteración  – Parte 1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0831 Lung MOOC Hayman Early Stage Definitive_JK-090815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071215_powerpoint_template_b.thmx</Template>
  <TotalTime>6987</TotalTime>
  <Words>998</Words>
  <Application>Microsoft Office PowerPoint</Application>
  <PresentationFormat>Personalizado</PresentationFormat>
  <Paragraphs>191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150831 Lung MOOC Hayman Early Stage Definitive_JK-090815</vt:lpstr>
      <vt:lpstr>Bucles e Iteración</vt:lpstr>
      <vt:lpstr>Pasos Repetidos</vt:lpstr>
      <vt:lpstr>Un Bucle Infinito</vt:lpstr>
      <vt:lpstr>Otro Bucle</vt:lpstr>
      <vt:lpstr>Romper un Bucle</vt:lpstr>
      <vt:lpstr>Romper un Bucle</vt:lpstr>
      <vt:lpstr>Presentación de PowerPoint</vt:lpstr>
      <vt:lpstr>Finalizar una Iteración con Continue</vt:lpstr>
      <vt:lpstr>Finalizar una Iteración con Continue</vt:lpstr>
      <vt:lpstr>Presentación de PowerPoint</vt:lpstr>
      <vt:lpstr>Bucles Indefinidos</vt:lpstr>
      <vt:lpstr>Bucles Definidos</vt:lpstr>
      <vt:lpstr>Agradecimientos / Colaboraciones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dc:creator>Usuario</dc:creator>
  <cp:lastModifiedBy>Alicia</cp:lastModifiedBy>
  <cp:revision>81</cp:revision>
  <dcterms:modified xsi:type="dcterms:W3CDTF">2019-06-27T16:44:23Z</dcterms:modified>
</cp:coreProperties>
</file>