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6" r:id="rId1"/>
  </p:sldMasterIdLst>
  <p:notesMasterIdLst>
    <p:notesMasterId r:id="rId26"/>
  </p:notesMasterIdLst>
  <p:sldIdLst>
    <p:sldId id="280" r:id="rId2"/>
    <p:sldId id="257" r:id="rId3"/>
    <p:sldId id="258" r:id="rId4"/>
    <p:sldId id="259" r:id="rId5"/>
    <p:sldId id="260" r:id="rId6"/>
    <p:sldId id="261" r:id="rId7"/>
    <p:sldId id="262" r:id="rId8"/>
    <p:sldId id="263" r:id="rId9"/>
    <p:sldId id="264" r:id="rId10"/>
    <p:sldId id="265" r:id="rId11"/>
    <p:sldId id="279"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D966"/>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5"/>
    <p:restoredTop sz="94485"/>
  </p:normalViewPr>
  <p:slideViewPr>
    <p:cSldViewPr snapToGrid="0" snapToObjects="1">
      <p:cViewPr varScale="1">
        <p:scale>
          <a:sx n="37" d="100"/>
          <a:sy n="37" d="100"/>
        </p:scale>
        <p:origin x="77" y="754"/>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1523340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US" dirty="0">
                <a:solidFill>
                  <a:schemeClr val="dk2"/>
                </a:solidFill>
              </a:rPr>
              <a:t>Note from Chuck.  </a:t>
            </a:r>
            <a:r>
              <a:rPr lang="en-US">
                <a:solidFill>
                  <a:schemeClr val="dk2"/>
                </a:solidFill>
              </a:rPr>
              <a:t>If you are using these materials, you can remove the UM logo and replace it with your own, but please retain the CC-BY logo on the first page as well as retain the acknowledgement page(s)</a:t>
            </a:r>
            <a:r>
              <a:rPr lang="en-US" baseline="0">
                <a:solidFill>
                  <a:schemeClr val="dk2"/>
                </a:solidFill>
              </a:rPr>
              <a:t> at the end.</a:t>
            </a:r>
            <a:endParaRPr lang="en-US" dirty="0">
              <a:solidFill>
                <a:schemeClr val="dk2"/>
              </a:solidFill>
            </a:endParaRP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1290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8" name="Shape 2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630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5" name="Shape 2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420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2" name="Shape 2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1185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9" name="Shape 2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4570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6" name="Shape 3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3923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3" name="Shape 3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6219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0" name="Shape 3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7098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8" name="Shape 3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9893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36" name="Shape 3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684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Shape 34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44" name="Shape 3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8022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3005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3" name="Shape 3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551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2" name="Shape 3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48793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9" name="Shape 3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009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6" name="Shape 3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462654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6643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2492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166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1" name="Shape 2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1057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9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909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151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a:t>Click to edit Master title style</a:t>
            </a:r>
            <a:endParaRPr lang="en-US" dirty="0"/>
          </a:p>
        </p:txBody>
      </p:sp>
      <p:sp>
        <p:nvSpPr>
          <p:cNvPr id="3" name="Subtitle 2"/>
          <p:cNvSpPr>
            <a:spLocks noGrp="1"/>
          </p:cNvSpPr>
          <p:nvPr>
            <p:ph type="subTitle" idx="1"/>
          </p:nvPr>
        </p:nvSpPr>
        <p:spPr>
          <a:xfrm>
            <a:off x="1307135" y="5181600"/>
            <a:ext cx="13392187" cy="2336800"/>
          </a:xfrm>
          <a:prstGeom prst="rect">
            <a:avLst/>
          </a:prstGeo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34874529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812800" y="768096"/>
            <a:ext cx="14630400" cy="1365504"/>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3096889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204"/>
        <p:cNvGrpSpPr/>
        <p:nvPr/>
      </p:nvGrpSpPr>
      <p:grpSpPr>
        <a:xfrm>
          <a:off x="0" y="0"/>
          <a:ext cx="0" cy="0"/>
          <a:chOff x="0" y="0"/>
          <a:chExt cx="0" cy="0"/>
        </a:xfrm>
      </p:grpSpPr>
    </p:spTree>
    <p:extLst>
      <p:ext uri="{BB962C8B-B14F-4D97-AF65-F5344CB8AC3E}">
        <p14:creationId xmlns:p14="http://schemas.microsoft.com/office/powerpoint/2010/main" val="2142139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155700" y="833718"/>
            <a:ext cx="13932000" cy="170618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4111760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Shape 194"/>
        <p:cNvGrpSpPr/>
        <p:nvPr/>
      </p:nvGrpSpPr>
      <p:grpSpPr>
        <a:xfrm>
          <a:off x="0" y="0"/>
          <a:ext cx="0" cy="0"/>
          <a:chOff x="0" y="0"/>
          <a:chExt cx="0" cy="0"/>
        </a:xfrm>
      </p:grpSpPr>
    </p:spTree>
    <p:extLst>
      <p:ext uri="{BB962C8B-B14F-4D97-AF65-F5344CB8AC3E}">
        <p14:creationId xmlns:p14="http://schemas.microsoft.com/office/powerpoint/2010/main" val="3126381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155700" y="789708"/>
            <a:ext cx="13932000" cy="1750191"/>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2138243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Shape 193"/>
        <p:cNvGrpSpPr/>
        <p:nvPr/>
      </p:nvGrpSpPr>
      <p:grpSpPr>
        <a:xfrm>
          <a:off x="0" y="0"/>
          <a:ext cx="0" cy="0"/>
          <a:chOff x="0" y="0"/>
          <a:chExt cx="0" cy="0"/>
        </a:xfrm>
      </p:grpSpPr>
    </p:spTree>
    <p:extLst>
      <p:ext uri="{BB962C8B-B14F-4D97-AF65-F5344CB8AC3E}">
        <p14:creationId xmlns:p14="http://schemas.microsoft.com/office/powerpoint/2010/main" val="91908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a:t>Click to edit Master title style</a:t>
            </a:r>
            <a:endParaRPr lang="en-US" dirty="0"/>
          </a:p>
        </p:txBody>
      </p:sp>
      <p:sp>
        <p:nvSpPr>
          <p:cNvPr id="3" name="Content Placeholder 2"/>
          <p:cNvSpPr>
            <a:spLocks noGrp="1"/>
          </p:cNvSpPr>
          <p:nvPr>
            <p:ph idx="1"/>
          </p:nvPr>
        </p:nvSpPr>
        <p:spPr>
          <a:xfrm>
            <a:off x="812800" y="2475702"/>
            <a:ext cx="14630400" cy="590206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30949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a:t>Click to edit Master title style</a:t>
            </a:r>
            <a:endParaRPr lang="en-US" dirty="0"/>
          </a:p>
        </p:txBody>
      </p:sp>
      <p:sp>
        <p:nvSpPr>
          <p:cNvPr id="3" name="Text Placeholder 2"/>
          <p:cNvSpPr>
            <a:spLocks noGrp="1"/>
          </p:cNvSpPr>
          <p:nvPr>
            <p:ph type="body" idx="1"/>
          </p:nvPr>
        </p:nvSpPr>
        <p:spPr>
          <a:xfrm>
            <a:off x="1284112" y="4919579"/>
            <a:ext cx="13817600" cy="956288"/>
          </a:xfrm>
          <a:prstGeom prst="rect">
            <a:avLst/>
          </a:prstGeo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a:t>Click to edit Master text styles</a:t>
            </a:r>
          </a:p>
        </p:txBody>
      </p:sp>
      <p:pic>
        <p:nvPicPr>
          <p:cNvPr id="4" name="Picture 3" descr="introhtml_SC_topbar.png"/>
          <p:cNvPicPr>
            <a:picLocks noChangeAspect="1"/>
          </p:cNvPicPr>
          <p:nvPr userDrawn="1"/>
        </p:nvPicPr>
        <p:blipFill rotWithShape="1">
          <a:blip r:embed="rId2">
            <a:alphaModFix/>
            <a:extLst>
              <a:ext uri="{28A0092B-C50C-407E-A947-70E740481C1C}">
                <a14:useLocalDpi xmlns:a14="http://schemas.microsoft.com/office/drawing/2010/main" val="0"/>
              </a:ext>
            </a:extLst>
          </a:blip>
          <a:srcRect b="92428"/>
          <a:stretch/>
        </p:blipFill>
        <p:spPr>
          <a:xfrm>
            <a:off x="0" y="12096"/>
            <a:ext cx="9144000" cy="389467"/>
          </a:xfrm>
          <a:prstGeom prst="rect">
            <a:avLst/>
          </a:prstGeom>
          <a:effectLst>
            <a:outerShdw blurRad="50800" dist="38100" dir="5400000" algn="t" rotWithShape="0">
              <a:prstClr val="black">
                <a:alpha val="40000"/>
              </a:prstClr>
            </a:outerShdw>
          </a:effectLst>
        </p:spPr>
      </p:pic>
      <p:sp>
        <p:nvSpPr>
          <p:cNvPr id="5" name="TextBox 4"/>
          <p:cNvSpPr txBox="1"/>
          <p:nvPr userDrawn="1"/>
        </p:nvSpPr>
        <p:spPr>
          <a:xfrm>
            <a:off x="83918" y="52940"/>
            <a:ext cx="2586129" cy="307777"/>
          </a:xfrm>
          <a:prstGeom prst="rect">
            <a:avLst/>
          </a:prstGeom>
          <a:noFill/>
        </p:spPr>
        <p:txBody>
          <a:bodyPr wrap="square" rtlCol="0">
            <a:spAutoFit/>
          </a:bodyPr>
          <a:lstStyle/>
          <a:p>
            <a:r>
              <a:rPr lang="en-US" sz="1400" dirty="0">
                <a:solidFill>
                  <a:schemeClr val="bg1"/>
                </a:solidFill>
                <a:effectLst>
                  <a:outerShdw blurRad="50800" dist="38100" dir="2700000" algn="tl" rotWithShape="0">
                    <a:prstClr val="black">
                      <a:alpha val="40000"/>
                    </a:prstClr>
                  </a:outerShdw>
                </a:effectLst>
                <a:latin typeface="Lucida Grande"/>
                <a:cs typeface="Lucida Grande"/>
              </a:rPr>
              <a:t>LECTURE</a:t>
            </a:r>
            <a:r>
              <a:rPr lang="en-US" sz="1400" baseline="0" dirty="0">
                <a:solidFill>
                  <a:schemeClr val="bg1"/>
                </a:solidFill>
                <a:effectLst>
                  <a:outerShdw blurRad="50800" dist="38100" dir="2700000" algn="tl" rotWithShape="0">
                    <a:prstClr val="black">
                      <a:alpha val="40000"/>
                    </a:prstClr>
                  </a:outerShdw>
                </a:effectLst>
                <a:latin typeface="Lucida Grande"/>
                <a:cs typeface="Lucida Grande"/>
              </a:rPr>
              <a:t> NAME</a:t>
            </a:r>
            <a:endParaRPr lang="en-US" sz="1400" dirty="0">
              <a:solidFill>
                <a:schemeClr val="bg1"/>
              </a:solidFill>
              <a:effectLst>
                <a:outerShdw blurRad="50800" dist="38100" dir="2700000" algn="tl" rotWithShape="0">
                  <a:prstClr val="black">
                    <a:alpha val="40000"/>
                  </a:prstClr>
                </a:outerShdw>
              </a:effectLst>
              <a:latin typeface="Lucida Grande"/>
              <a:cs typeface="Lucida Grande"/>
            </a:endParaRPr>
          </a:p>
        </p:txBody>
      </p:sp>
      <p:sp>
        <p:nvSpPr>
          <p:cNvPr id="6" name="TextBox 5"/>
          <p:cNvSpPr txBox="1"/>
          <p:nvPr userDrawn="1"/>
        </p:nvSpPr>
        <p:spPr>
          <a:xfrm>
            <a:off x="7253071" y="-3374"/>
            <a:ext cx="1620762" cy="261610"/>
          </a:xfrm>
          <a:prstGeom prst="rect">
            <a:avLst/>
          </a:prstGeom>
          <a:noFill/>
        </p:spPr>
        <p:txBody>
          <a:bodyPr wrap="square" rtlCol="0">
            <a:spAutoFit/>
          </a:bodyPr>
          <a:lstStyle/>
          <a:p>
            <a:pPr marL="0" algn="ctr">
              <a:lnSpc>
                <a:spcPct val="100000"/>
              </a:lnSpc>
              <a:spcBef>
                <a:spcPts val="0"/>
              </a:spcBef>
              <a:spcAft>
                <a:spcPts val="0"/>
              </a:spcAft>
            </a:pPr>
            <a:r>
              <a:rPr lang="en-US" sz="1100" baseline="0" dirty="0">
                <a:solidFill>
                  <a:srgbClr val="FFFFFF"/>
                </a:solidFill>
                <a:effectLst>
                  <a:outerShdw blurRad="50800" dist="38100" dir="2700000" algn="tl" rotWithShape="0">
                    <a:prstClr val="black">
                      <a:alpha val="40000"/>
                    </a:prstClr>
                  </a:outerShdw>
                </a:effectLst>
              </a:rPr>
              <a:t>PYTHON FOR</a:t>
            </a:r>
          </a:p>
        </p:txBody>
      </p:sp>
      <p:sp>
        <p:nvSpPr>
          <p:cNvPr id="7" name="TextBox 6"/>
          <p:cNvSpPr txBox="1"/>
          <p:nvPr userDrawn="1"/>
        </p:nvSpPr>
        <p:spPr>
          <a:xfrm>
            <a:off x="7466609" y="126322"/>
            <a:ext cx="1203476" cy="553998"/>
          </a:xfrm>
          <a:prstGeom prst="rect">
            <a:avLst/>
          </a:prstGeom>
          <a:noFill/>
        </p:spPr>
        <p:txBody>
          <a:bodyPr wrap="square"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aseline="0" dirty="0">
                <a:solidFill>
                  <a:srgbClr val="FFFFFF"/>
                </a:solidFill>
                <a:effectLst>
                  <a:outerShdw blurRad="50800" dist="38100" dir="2700000" algn="tl" rotWithShape="0">
                    <a:prstClr val="black">
                      <a:alpha val="40000"/>
                    </a:prstClr>
                  </a:outerShdw>
                </a:effectLst>
              </a:rPr>
              <a:t>EVERYBODY</a:t>
            </a:r>
            <a:endParaRPr lang="en-US" sz="1100" dirty="0">
              <a:solidFill>
                <a:srgbClr val="FFFFFF"/>
              </a:solidFill>
              <a:effectLst>
                <a:outerShdw blurRad="50800" dist="38100" dir="2700000" algn="tl" rotWithShape="0">
                  <a:prstClr val="black">
                    <a:alpha val="40000"/>
                  </a:prstClr>
                </a:outerShdw>
              </a:effectLst>
            </a:endParaRPr>
          </a:p>
          <a:p>
            <a:endParaRPr lang="en-US" dirty="0"/>
          </a:p>
        </p:txBody>
      </p:sp>
    </p:spTree>
    <p:extLst>
      <p:ext uri="{BB962C8B-B14F-4D97-AF65-F5344CB8AC3E}">
        <p14:creationId xmlns:p14="http://schemas.microsoft.com/office/powerpoint/2010/main" val="338871190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a:t>Click to edit Master title style</a:t>
            </a:r>
            <a:endParaRPr lang="en-US" dirty="0"/>
          </a:p>
        </p:txBody>
      </p:sp>
      <p:sp>
        <p:nvSpPr>
          <p:cNvPr id="3" name="Content Placeholder 2"/>
          <p:cNvSpPr>
            <a:spLocks noGrp="1"/>
          </p:cNvSpPr>
          <p:nvPr>
            <p:ph sz="half" idx="1"/>
          </p:nvPr>
        </p:nvSpPr>
        <p:spPr>
          <a:xfrm>
            <a:off x="812800" y="2133602"/>
            <a:ext cx="7179733" cy="6034617"/>
          </a:xfrm>
          <a:prstGeom prst="rect">
            <a:avLst/>
          </a:prstGeo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263467" y="2133602"/>
            <a:ext cx="7179733" cy="6034617"/>
          </a:xfrm>
          <a:prstGeom prst="rect">
            <a:avLst/>
          </a:prstGeo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7263135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a:t>Click to edit Master title style</a:t>
            </a:r>
            <a:endParaRPr lang="en-US" dirty="0"/>
          </a:p>
        </p:txBody>
      </p:sp>
      <p:sp>
        <p:nvSpPr>
          <p:cNvPr id="3" name="Text Placeholder 2"/>
          <p:cNvSpPr>
            <a:spLocks noGrp="1"/>
          </p:cNvSpPr>
          <p:nvPr>
            <p:ph type="body" idx="1"/>
          </p:nvPr>
        </p:nvSpPr>
        <p:spPr>
          <a:xfrm>
            <a:off x="812800" y="2046818"/>
            <a:ext cx="7182556" cy="853017"/>
          </a:xfrm>
          <a:prstGeom prst="rect">
            <a:avLst/>
          </a:prstGeo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a:t>Click to edit Master text styles</a:t>
            </a:r>
          </a:p>
        </p:txBody>
      </p:sp>
      <p:sp>
        <p:nvSpPr>
          <p:cNvPr id="4" name="Content Placeholder 3"/>
          <p:cNvSpPr>
            <a:spLocks noGrp="1"/>
          </p:cNvSpPr>
          <p:nvPr>
            <p:ph sz="half" idx="2"/>
          </p:nvPr>
        </p:nvSpPr>
        <p:spPr>
          <a:xfrm>
            <a:off x="812800" y="3232187"/>
            <a:ext cx="7182556" cy="5268384"/>
          </a:xfrm>
          <a:prstGeom prst="rect">
            <a:avLst/>
          </a:prstGeo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257825" y="2046818"/>
            <a:ext cx="7185378" cy="853017"/>
          </a:xfrm>
          <a:prstGeom prst="rect">
            <a:avLst/>
          </a:prstGeo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a:t>Click to edit Master text styles</a:t>
            </a:r>
          </a:p>
        </p:txBody>
      </p:sp>
      <p:sp>
        <p:nvSpPr>
          <p:cNvPr id="6" name="Content Placeholder 5"/>
          <p:cNvSpPr>
            <a:spLocks noGrp="1"/>
          </p:cNvSpPr>
          <p:nvPr>
            <p:ph sz="quarter" idx="4"/>
          </p:nvPr>
        </p:nvSpPr>
        <p:spPr>
          <a:xfrm>
            <a:off x="8257823" y="3232187"/>
            <a:ext cx="7185378" cy="5268384"/>
          </a:xfrm>
          <a:prstGeom prst="rect">
            <a:avLst/>
          </a:prstGeo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861686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a:t>Click to edit Master title style</a:t>
            </a:r>
            <a:endParaRPr lang="en-US" dirty="0"/>
          </a:p>
        </p:txBody>
      </p:sp>
    </p:spTree>
    <p:extLst>
      <p:ext uri="{BB962C8B-B14F-4D97-AF65-F5344CB8AC3E}">
        <p14:creationId xmlns:p14="http://schemas.microsoft.com/office/powerpoint/2010/main" val="161596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3679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a:t>Click to edit Master title style</a:t>
            </a:r>
            <a:endParaRPr lang="en-US" dirty="0"/>
          </a:p>
        </p:txBody>
      </p:sp>
      <p:sp>
        <p:nvSpPr>
          <p:cNvPr id="3" name="Content Placeholder 2"/>
          <p:cNvSpPr>
            <a:spLocks noGrp="1"/>
          </p:cNvSpPr>
          <p:nvPr>
            <p:ph idx="1"/>
          </p:nvPr>
        </p:nvSpPr>
        <p:spPr>
          <a:xfrm>
            <a:off x="6355644" y="888975"/>
            <a:ext cx="9087556" cy="7493140"/>
          </a:xfrm>
          <a:prstGeom prst="rect">
            <a:avLst/>
          </a:prstGeo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803" y="2127365"/>
            <a:ext cx="5348112" cy="6254750"/>
          </a:xfrm>
          <a:prstGeom prst="rect">
            <a:avLst/>
          </a:prstGeo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a:t>Click to edit Master text styles</a:t>
            </a:r>
          </a:p>
        </p:txBody>
      </p:sp>
    </p:spTree>
    <p:extLst>
      <p:ext uri="{BB962C8B-B14F-4D97-AF65-F5344CB8AC3E}">
        <p14:creationId xmlns:p14="http://schemas.microsoft.com/office/powerpoint/2010/main" val="5876227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a:t>Click to edit Master title style</a:t>
            </a:r>
            <a:endParaRPr lang="en-US" dirty="0"/>
          </a:p>
        </p:txBody>
      </p:sp>
      <p:sp>
        <p:nvSpPr>
          <p:cNvPr id="3" name="Picture Placeholder 2"/>
          <p:cNvSpPr>
            <a:spLocks noGrp="1"/>
          </p:cNvSpPr>
          <p:nvPr>
            <p:ph type="pic" idx="1"/>
          </p:nvPr>
        </p:nvSpPr>
        <p:spPr>
          <a:xfrm>
            <a:off x="3186290" y="817033"/>
            <a:ext cx="9753600" cy="5486400"/>
          </a:xfrm>
          <a:prstGeom prst="rect">
            <a:avLst/>
          </a:prstGeo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a:t>Drag picture to placeholder or click icon to add</a:t>
            </a:r>
          </a:p>
        </p:txBody>
      </p:sp>
      <p:sp>
        <p:nvSpPr>
          <p:cNvPr id="4" name="Text Placeholder 3"/>
          <p:cNvSpPr>
            <a:spLocks noGrp="1"/>
          </p:cNvSpPr>
          <p:nvPr>
            <p:ph type="body" sz="half" idx="2"/>
          </p:nvPr>
        </p:nvSpPr>
        <p:spPr>
          <a:xfrm>
            <a:off x="3186290" y="7156451"/>
            <a:ext cx="9753600" cy="1073150"/>
          </a:xfrm>
          <a:prstGeom prst="rect">
            <a:avLst/>
          </a:prstGeo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a:t>Click to edit Master text styles</a:t>
            </a:r>
          </a:p>
        </p:txBody>
      </p:sp>
    </p:spTree>
    <p:extLst>
      <p:ext uri="{BB962C8B-B14F-4D97-AF65-F5344CB8AC3E}">
        <p14:creationId xmlns:p14="http://schemas.microsoft.com/office/powerpoint/2010/main" val="71919743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sp>
        <p:nvSpPr>
          <p:cNvPr id="21" name="Text Placeholder 2"/>
          <p:cNvSpPr>
            <a:spLocks noGrp="1"/>
          </p:cNvSpPr>
          <p:nvPr>
            <p:ph type="body" idx="1"/>
          </p:nvPr>
        </p:nvSpPr>
        <p:spPr>
          <a:xfrm>
            <a:off x="812800" y="2133602"/>
            <a:ext cx="14630400" cy="6034617"/>
          </a:xfrm>
          <a:prstGeom prst="rect">
            <a:avLst/>
          </a:prstGeom>
        </p:spPr>
        <p:txBody>
          <a:bodyPr vert="horz" lIns="162553" tIns="81276" rIns="162553" bIns="812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0281414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04" r:id="rId14"/>
    <p:sldLayoutId id="2147483705" r:id="rId15"/>
  </p:sldLayoutIdLst>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es.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hyperlink" Target="www.pythonlearn.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hyperlink" Target="mailto:stephen.marquard@uct.ac.z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dr-chuck.com/"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3.jpg"/><Relationship Id="rId4" Type="http://schemas.openxmlformats.org/officeDocument/2006/relationships/hyperlink" Target="http://open.umich.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py4inf.com/code/mbox-short.tx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632178" y="3044878"/>
            <a:ext cx="14991644" cy="1247721"/>
          </a:xfrm>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err="1">
                <a:solidFill>
                  <a:srgbClr val="FFD966"/>
                </a:solidFill>
                <a:latin typeface="Arial" charset="0"/>
                <a:ea typeface="Arial" charset="0"/>
                <a:cs typeface="Arial" charset="0"/>
                <a:sym typeface="Cabin"/>
              </a:rPr>
              <a:t>Lectura</a:t>
            </a:r>
            <a:r>
              <a:rPr lang="en-US" sz="7600" u="none" strike="noStrike" cap="none" dirty="0">
                <a:solidFill>
                  <a:srgbClr val="FFD966"/>
                </a:solidFill>
                <a:latin typeface="Arial" charset="0"/>
                <a:ea typeface="Arial" charset="0"/>
                <a:cs typeface="Arial" charset="0"/>
                <a:sym typeface="Cabin"/>
              </a:rPr>
              <a:t> de </a:t>
            </a:r>
            <a:r>
              <a:rPr lang="en-US" sz="7600" u="none" strike="noStrike" cap="none" dirty="0" err="1">
                <a:solidFill>
                  <a:srgbClr val="FFD966"/>
                </a:solidFill>
                <a:latin typeface="Arial" charset="0"/>
                <a:ea typeface="Arial" charset="0"/>
                <a:cs typeface="Arial" charset="0"/>
                <a:sym typeface="Cabin"/>
              </a:rPr>
              <a:t>Archivos</a:t>
            </a:r>
            <a:endParaRPr lang="en-US" sz="7600" u="none" strike="noStrike" cap="none" dirty="0">
              <a:solidFill>
                <a:srgbClr val="FFD966"/>
              </a:solidFill>
              <a:latin typeface="Arial" charset="0"/>
              <a:ea typeface="Arial" charset="0"/>
              <a:cs typeface="Arial" charset="0"/>
              <a:sym typeface="Cabin"/>
            </a:endParaRPr>
          </a:p>
        </p:txBody>
      </p:sp>
      <p:sp>
        <p:nvSpPr>
          <p:cNvPr id="205" name="Shape 205"/>
          <p:cNvSpPr txBox="1">
            <a:spLocks noGrp="1"/>
          </p:cNvSpPr>
          <p:nvPr>
            <p:ph idx="1"/>
          </p:nvPr>
        </p:nvSpPr>
        <p:spPr>
          <a:xfrm>
            <a:off x="812800" y="4292598"/>
            <a:ext cx="14630400" cy="4085171"/>
          </a:xfrm>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800" u="none" strike="noStrike" cap="none" dirty="0">
                <a:solidFill>
                  <a:schemeClr val="lt1"/>
                </a:solidFill>
                <a:latin typeface="Arial" charset="0"/>
                <a:ea typeface="Arial" charset="0"/>
                <a:cs typeface="Arial" charset="0"/>
                <a:sym typeface="Cabin"/>
              </a:rPr>
              <a:t>Cap</a:t>
            </a:r>
            <a:r>
              <a:rPr lang="es-MX" sz="4800" u="none" strike="noStrike" cap="none" dirty="0" err="1">
                <a:solidFill>
                  <a:schemeClr val="lt1"/>
                </a:solidFill>
                <a:latin typeface="Arial" charset="0"/>
                <a:ea typeface="Arial" charset="0"/>
                <a:cs typeface="Arial" charset="0"/>
                <a:sym typeface="Cabin"/>
              </a:rPr>
              <a:t>ítulo</a:t>
            </a:r>
            <a:r>
              <a:rPr lang="en-US" sz="4800" u="none" strike="noStrike" cap="none" dirty="0">
                <a:solidFill>
                  <a:schemeClr val="lt1"/>
                </a:solidFill>
                <a:latin typeface="Arial" charset="0"/>
                <a:ea typeface="Arial" charset="0"/>
                <a:cs typeface="Arial" charset="0"/>
                <a:sym typeface="Cabin"/>
              </a:rPr>
              <a:t> 7</a:t>
            </a:r>
          </a:p>
        </p:txBody>
      </p:sp>
      <p:sp>
        <p:nvSpPr>
          <p:cNvPr id="206" name="Shape 206"/>
          <p:cNvSpPr txBox="1"/>
          <p:nvPr/>
        </p:nvSpPr>
        <p:spPr>
          <a:xfrm>
            <a:off x="3865625" y="6973885"/>
            <a:ext cx="7926300" cy="1016099"/>
          </a:xfrm>
          <a:prstGeom prst="rect">
            <a:avLst/>
          </a:prstGeom>
          <a:noFill/>
          <a:ln>
            <a:noFill/>
          </a:ln>
        </p:spPr>
        <p:txBody>
          <a:bodyPr lIns="0" tIns="0" rIns="0" bIns="0" anchor="ctr" anchorCtr="0">
            <a:noAutofit/>
          </a:bodyPr>
          <a:lstStyle/>
          <a:p>
            <a:pPr marL="0" marR="0" lvl="0" indent="0" algn="ctr" defTabSz="914400" rtl="0" eaLnBrk="1" fontAlgn="auto" latinLnBrk="0" hangingPunct="1">
              <a:lnSpc>
                <a:spcPct val="100000"/>
              </a:lnSpc>
              <a:spcBef>
                <a:spcPts val="0"/>
              </a:spcBef>
              <a:spcAft>
                <a:spcPts val="0"/>
              </a:spcAft>
              <a:buClr>
                <a:srgbClr val="FFFF00"/>
              </a:buClr>
              <a:buSzPct val="25000"/>
              <a:buFont typeface="Cabin"/>
              <a:buNone/>
              <a:tabLst/>
              <a:defRPr/>
            </a:pPr>
            <a:r>
              <a:rPr kumimoji="0" lang="en-US" sz="3200" b="0" i="0" u="none" strike="noStrike" kern="0" cap="none" spc="0" normalizeH="0" baseline="0" noProof="0" dirty="0">
                <a:ln>
                  <a:noFill/>
                </a:ln>
                <a:solidFill>
                  <a:srgbClr val="FFFF00"/>
                </a:solidFill>
                <a:effectLst/>
                <a:uLnTx/>
                <a:uFillTx/>
                <a:latin typeface="Arial" charset="0"/>
                <a:ea typeface="Arial" charset="0"/>
                <a:cs typeface="Arial" charset="0"/>
                <a:sym typeface="Cabin"/>
              </a:rPr>
              <a:t>Python para </a:t>
            </a:r>
            <a:r>
              <a:rPr kumimoji="0" lang="en-US" sz="3200" b="0" i="0" u="none" strike="noStrike" kern="0" cap="none" spc="0" normalizeH="0" baseline="0" noProof="0" dirty="0" err="1">
                <a:ln>
                  <a:noFill/>
                </a:ln>
                <a:solidFill>
                  <a:srgbClr val="FFFF00"/>
                </a:solidFill>
                <a:effectLst/>
                <a:uLnTx/>
                <a:uFillTx/>
                <a:latin typeface="Arial" charset="0"/>
                <a:ea typeface="Arial" charset="0"/>
                <a:cs typeface="Arial" charset="0"/>
                <a:sym typeface="Cabin"/>
              </a:rPr>
              <a:t>Todos</a:t>
            </a:r>
            <a:endParaRPr kumimoji="0" lang="en-US" sz="3200" b="0" i="0" u="none" strike="noStrike" kern="0" cap="none" spc="0" normalizeH="0" baseline="0" noProof="0" dirty="0">
              <a:ln>
                <a:noFill/>
              </a:ln>
              <a:solidFill>
                <a:srgbClr val="FFFF00"/>
              </a:solidFill>
              <a:effectLst/>
              <a:uLnTx/>
              <a:uFillTx/>
              <a:latin typeface="Arial" charset="0"/>
              <a:ea typeface="Arial" charset="0"/>
              <a:cs typeface="Arial" charset="0"/>
              <a:sym typeface="Cabin"/>
            </a:endParaRPr>
          </a:p>
          <a:p>
            <a:pPr marL="0" marR="0" lvl="0" indent="0" algn="ctr" defTabSz="914400" rtl="0" eaLnBrk="1" fontAlgn="auto" latinLnBrk="0" hangingPunct="1">
              <a:lnSpc>
                <a:spcPct val="100000"/>
              </a:lnSpc>
              <a:spcBef>
                <a:spcPts val="0"/>
              </a:spcBef>
              <a:spcAft>
                <a:spcPts val="0"/>
              </a:spcAft>
              <a:buClr>
                <a:srgbClr val="FFFF00"/>
              </a:buClr>
              <a:buSzPct val="25000"/>
              <a:buFont typeface="Cabin"/>
              <a:buNone/>
              <a:tabLst/>
              <a:defRPr/>
            </a:pPr>
            <a:r>
              <a:rPr kumimoji="0" lang="en-US" sz="3200" b="0" i="0" u="sng" strike="noStrike" kern="0" cap="none" spc="0" normalizeH="0" baseline="0" noProof="0" dirty="0">
                <a:ln>
                  <a:noFill/>
                </a:ln>
                <a:solidFill>
                  <a:srgbClr val="FFFF00"/>
                </a:solidFill>
                <a:effectLst/>
                <a:uLnTx/>
                <a:uFillTx/>
                <a:latin typeface="Arial" charset="0"/>
                <a:ea typeface="Arial" charset="0"/>
                <a:cs typeface="Arial" charset="0"/>
                <a:sym typeface="Cabin"/>
                <a:hlinkClick r:id="rId3" action="ppaction://hlinkfile"/>
              </a:rPr>
              <a:t>es.py4e.com</a:t>
            </a:r>
            <a:endParaRPr kumimoji="0" lang="en-US" sz="3200" b="0" i="0" u="sng" strike="noStrike" kern="0" cap="none" spc="0" normalizeH="0" baseline="0" noProof="0" dirty="0">
              <a:ln>
                <a:noFill/>
              </a:ln>
              <a:solidFill>
                <a:srgbClr val="FFFF00"/>
              </a:solidFill>
              <a:effectLst/>
              <a:uLnTx/>
              <a:uFillTx/>
              <a:latin typeface="Arial" charset="0"/>
              <a:ea typeface="Arial" charset="0"/>
              <a:cs typeface="Arial" charset="0"/>
              <a:sym typeface="Cabin"/>
              <a:hlinkClick r:id="rId4"/>
            </a:endParaRPr>
          </a:p>
        </p:txBody>
      </p:sp>
      <p:pic>
        <p:nvPicPr>
          <p:cNvPr id="207" name="Shape 207"/>
          <p:cNvPicPr preferRelativeResize="0"/>
          <p:nvPr/>
        </p:nvPicPr>
        <p:blipFill rotWithShape="1">
          <a:blip r:embed="rId5">
            <a:alphaModFix/>
          </a:blip>
          <a:srcRect/>
          <a:stretch/>
        </p:blipFill>
        <p:spPr>
          <a:xfrm>
            <a:off x="13739812" y="7332660"/>
            <a:ext cx="1968599" cy="668400"/>
          </a:xfrm>
          <a:prstGeom prst="rect">
            <a:avLst/>
          </a:prstGeom>
          <a:noFill/>
          <a:ln>
            <a:noFill/>
          </a:ln>
        </p:spPr>
      </p:pic>
      <p:pic>
        <p:nvPicPr>
          <p:cNvPr id="208" name="Shape 208"/>
          <p:cNvPicPr preferRelativeResize="0"/>
          <p:nvPr/>
        </p:nvPicPr>
        <p:blipFill rotWithShape="1">
          <a:blip r:embed="rId6">
            <a:alphaModFix/>
          </a:blip>
          <a:srcRect/>
          <a:stretch/>
        </p:blipFill>
        <p:spPr>
          <a:xfrm>
            <a:off x="635250" y="6947585"/>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err="1">
                <a:solidFill>
                  <a:srgbClr val="FFD966"/>
                </a:solidFill>
                <a:latin typeface="Arial" charset="0"/>
                <a:ea typeface="Arial" charset="0"/>
                <a:cs typeface="Arial" charset="0"/>
                <a:sym typeface="Cabin"/>
              </a:rPr>
              <a:t>Procesamiento</a:t>
            </a:r>
            <a:r>
              <a:rPr lang="en-US" sz="7600" u="none" strike="noStrike" cap="none" dirty="0">
                <a:solidFill>
                  <a:srgbClr val="FFD966"/>
                </a:solidFill>
                <a:latin typeface="Arial" charset="0"/>
                <a:ea typeface="Arial" charset="0"/>
                <a:cs typeface="Arial" charset="0"/>
                <a:sym typeface="Cabin"/>
              </a:rPr>
              <a:t> de </a:t>
            </a:r>
            <a:r>
              <a:rPr lang="en-US" sz="7600" u="none" strike="noStrike" cap="none" dirty="0" err="1">
                <a:solidFill>
                  <a:srgbClr val="FFD966"/>
                </a:solidFill>
                <a:latin typeface="Arial" charset="0"/>
                <a:ea typeface="Arial" charset="0"/>
                <a:cs typeface="Arial" charset="0"/>
                <a:sym typeface="Cabin"/>
              </a:rPr>
              <a:t>Archivos</a:t>
            </a:r>
            <a:endParaRPr lang="en-US" sz="7600" u="none" strike="noStrike" cap="none" dirty="0">
              <a:solidFill>
                <a:srgbClr val="FFD966"/>
              </a:solidFill>
              <a:latin typeface="Arial" charset="0"/>
              <a:ea typeface="Arial" charset="0"/>
              <a:cs typeface="Arial" charset="0"/>
              <a:sym typeface="Cabin"/>
            </a:endParaRPr>
          </a:p>
        </p:txBody>
      </p:sp>
      <p:sp>
        <p:nvSpPr>
          <p:cNvPr id="281" name="Shape 281"/>
          <p:cNvSpPr txBox="1">
            <a:spLocks noGrp="1"/>
          </p:cNvSpPr>
          <p:nvPr>
            <p:ph idx="1"/>
          </p:nvPr>
        </p:nvSpPr>
        <p:spPr>
          <a:xfrm>
            <a:off x="1155700" y="2695025"/>
            <a:ext cx="13932000" cy="1225550"/>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n-US" sz="3600" u="none" strike="noStrike" cap="none" dirty="0">
                <a:solidFill>
                  <a:schemeClr val="lt1"/>
                </a:solidFill>
                <a:latin typeface="Arial" charset="0"/>
                <a:ea typeface="Arial" charset="0"/>
                <a:cs typeface="Arial" charset="0"/>
                <a:sym typeface="Cabin"/>
              </a:rPr>
              <a:t>Un </a:t>
            </a:r>
            <a:r>
              <a:rPr lang="en-US" sz="3600" u="none" strike="noStrike" cap="none" dirty="0" err="1">
                <a:solidFill>
                  <a:schemeClr val="lt1"/>
                </a:solidFill>
                <a:latin typeface="Arial" charset="0"/>
                <a:ea typeface="Arial" charset="0"/>
                <a:cs typeface="Arial" charset="0"/>
                <a:sym typeface="Cabin"/>
              </a:rPr>
              <a:t>archivo</a:t>
            </a:r>
            <a:r>
              <a:rPr lang="en-US" sz="3600" u="none" strike="noStrike" cap="none" dirty="0">
                <a:solidFill>
                  <a:schemeClr val="lt1"/>
                </a:solidFill>
                <a:latin typeface="Arial" charset="0"/>
                <a:ea typeface="Arial" charset="0"/>
                <a:cs typeface="Arial" charset="0"/>
                <a:sym typeface="Cabin"/>
              </a:rPr>
              <a:t> de </a:t>
            </a:r>
            <a:r>
              <a:rPr lang="en-US" sz="3600" u="none" strike="noStrike" cap="none" dirty="0" err="1">
                <a:solidFill>
                  <a:schemeClr val="lt1"/>
                </a:solidFill>
                <a:latin typeface="Arial" charset="0"/>
                <a:ea typeface="Arial" charset="0"/>
                <a:cs typeface="Arial" charset="0"/>
                <a:sym typeface="Cabin"/>
              </a:rPr>
              <a:t>texto</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tiene</a:t>
            </a:r>
            <a:r>
              <a:rPr lang="en-US" sz="3600" u="none" strike="noStrike" cap="none" dirty="0">
                <a:solidFill>
                  <a:schemeClr val="lt1"/>
                </a:solidFill>
                <a:latin typeface="Arial" charset="0"/>
                <a:ea typeface="Arial" charset="0"/>
                <a:cs typeface="Arial" charset="0"/>
                <a:sym typeface="Cabin"/>
              </a:rPr>
              <a:t> </a:t>
            </a:r>
            <a:r>
              <a:rPr lang="en-US" sz="3600" dirty="0" err="1">
                <a:solidFill>
                  <a:srgbClr val="00FFFF"/>
                </a:solidFill>
                <a:latin typeface="Arial" charset="0"/>
                <a:ea typeface="Arial" charset="0"/>
                <a:cs typeface="Arial" charset="0"/>
                <a:sym typeface="Cabin"/>
              </a:rPr>
              <a:t>saltos</a:t>
            </a:r>
            <a:r>
              <a:rPr lang="en-US" sz="3600" dirty="0">
                <a:solidFill>
                  <a:srgbClr val="00FFFF"/>
                </a:solidFill>
                <a:latin typeface="Arial" charset="0"/>
                <a:ea typeface="Arial" charset="0"/>
                <a:cs typeface="Arial" charset="0"/>
                <a:sym typeface="Cabin"/>
              </a:rPr>
              <a:t> de </a:t>
            </a:r>
            <a:r>
              <a:rPr lang="en-US" sz="3600" dirty="0" err="1">
                <a:solidFill>
                  <a:srgbClr val="00FFFF"/>
                </a:solidFill>
                <a:latin typeface="Arial" charset="0"/>
                <a:ea typeface="Arial" charset="0"/>
                <a:cs typeface="Arial" charset="0"/>
                <a:sym typeface="Cabin"/>
              </a:rPr>
              <a:t>líneas</a:t>
            </a:r>
            <a:r>
              <a:rPr lang="en-US" sz="3600" u="none" strike="noStrike" cap="none" dirty="0">
                <a:solidFill>
                  <a:schemeClr val="lt1"/>
                </a:solidFill>
                <a:latin typeface="Arial" charset="0"/>
                <a:ea typeface="Arial" charset="0"/>
                <a:cs typeface="Arial" charset="0"/>
                <a:sym typeface="Cabin"/>
              </a:rPr>
              <a:t> al final de </a:t>
            </a:r>
            <a:r>
              <a:rPr lang="en-US" sz="3600" u="none" strike="noStrike" cap="none" dirty="0" err="1">
                <a:solidFill>
                  <a:schemeClr val="lt1"/>
                </a:solidFill>
                <a:latin typeface="Arial" charset="0"/>
                <a:ea typeface="Arial" charset="0"/>
                <a:cs typeface="Arial" charset="0"/>
                <a:sym typeface="Cabin"/>
              </a:rPr>
              <a:t>cada</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línea</a:t>
            </a:r>
            <a:endParaRPr lang="en-US" sz="3600" u="none" strike="noStrike" cap="none" dirty="0">
              <a:solidFill>
                <a:schemeClr val="lt1"/>
              </a:solidFill>
              <a:latin typeface="Arial" charset="0"/>
              <a:ea typeface="Arial" charset="0"/>
              <a:cs typeface="Arial" charset="0"/>
              <a:sym typeface="Cabin"/>
            </a:endParaRPr>
          </a:p>
        </p:txBody>
      </p:sp>
      <p:sp>
        <p:nvSpPr>
          <p:cNvPr id="282" name="Shape 282"/>
          <p:cNvSpPr txBox="1"/>
          <p:nvPr/>
        </p:nvSpPr>
        <p:spPr>
          <a:xfrm>
            <a:off x="1851475" y="3937000"/>
            <a:ext cx="13010999" cy="3479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r>
              <a:rPr lang="en-US" sz="2400" i="0" u="none" strike="noStrike" cap="none" dirty="0">
                <a:solidFill>
                  <a:srgbClr val="FF00FF"/>
                </a:solidFill>
                <a:latin typeface="Courier"/>
                <a:ea typeface="Courier"/>
                <a:cs typeface="Courier"/>
                <a:sym typeface="Courier New"/>
              </a:rPr>
              <a:t> Sat Jan  5 09:14:16 2008</a:t>
            </a:r>
            <a:r>
              <a:rPr lang="en-US" sz="2400" i="0" u="none" strike="noStrike" cap="none"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Return-Path: &lt;</a:t>
            </a:r>
            <a:r>
              <a:rPr lang="en-US" sz="2400" i="0" u="none" strike="noStrike" cap="none" dirty="0" err="1">
                <a:solidFill>
                  <a:srgbClr val="FF00FF"/>
                </a:solidFill>
                <a:latin typeface="Courier"/>
                <a:ea typeface="Courier"/>
                <a:cs typeface="Courier"/>
                <a:sym typeface="Courier New"/>
              </a:rPr>
              <a:t>postmaster@collab.sakaiproject.org</a:t>
            </a:r>
            <a:r>
              <a:rPr lang="en-US" sz="2400" i="0" u="none" strike="noStrike" cap="none" dirty="0">
                <a:solidFill>
                  <a:srgbClr val="FF00FF"/>
                </a:solidFill>
                <a:latin typeface="Courier"/>
                <a:ea typeface="Courier"/>
                <a:cs typeface="Courier"/>
                <a:sym typeface="Courier New"/>
              </a:rPr>
              <a:t>&gt;</a:t>
            </a:r>
            <a:r>
              <a:rPr lang="en-US" sz="2400" i="0" u="none" strike="noStrike" cap="none"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Date: Sat, 5 Jan 2008 09:12:18 -0500</a:t>
            </a:r>
            <a:r>
              <a:rPr lang="en-US" sz="2400" i="0" u="none" strike="noStrike" cap="none"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To: </a:t>
            </a:r>
            <a:r>
              <a:rPr lang="en-US" sz="2400" i="0" u="none" strike="noStrike" cap="none" dirty="0" err="1">
                <a:solidFill>
                  <a:srgbClr val="FF00FF"/>
                </a:solidFill>
                <a:latin typeface="Courier"/>
                <a:ea typeface="Courier"/>
                <a:cs typeface="Courier"/>
                <a:sym typeface="Courier New"/>
              </a:rPr>
              <a:t>source@collab.sakaiproject.org</a:t>
            </a:r>
            <a:r>
              <a:rPr lang="en-US" sz="2400" i="0" u="none" strike="noStrike" cap="none"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r>
              <a:rPr lang="en-US" sz="2400" i="0" u="none" strike="noStrike" cap="none" dirty="0">
                <a:solidFill>
                  <a:srgbClr val="00FFFF"/>
                </a:solidFill>
                <a:latin typeface="Courier"/>
                <a:ea typeface="Courier"/>
                <a:cs typeface="Courier"/>
                <a:sym typeface="Courier New"/>
              </a:rPr>
              <a:t>\</a:t>
            </a:r>
            <a:r>
              <a:rPr lang="en-US" sz="2400"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Subject: [</a:t>
            </a:r>
            <a:r>
              <a:rPr lang="en-US" sz="2400" i="0" u="none" strike="noStrike" cap="none" dirty="0" err="1">
                <a:solidFill>
                  <a:srgbClr val="FF00FF"/>
                </a:solidFill>
                <a:latin typeface="Courier"/>
                <a:ea typeface="Courier"/>
                <a:cs typeface="Courier"/>
                <a:sym typeface="Courier New"/>
              </a:rPr>
              <a:t>sakai</a:t>
            </a:r>
            <a:r>
              <a:rPr lang="en-US" sz="2400" i="0" u="none" strike="noStrike" cap="none" dirty="0">
                <a:solidFill>
                  <a:srgbClr val="FF00FF"/>
                </a:solidFill>
                <a:latin typeface="Courier"/>
                <a:ea typeface="Courier"/>
                <a:cs typeface="Courier"/>
                <a:sym typeface="Courier New"/>
              </a:rPr>
              <a:t>] </a:t>
            </a:r>
            <a:r>
              <a:rPr lang="en-US" sz="2400" i="0" u="none" strike="noStrike" cap="none" dirty="0" err="1">
                <a:solidFill>
                  <a:srgbClr val="FF00FF"/>
                </a:solidFill>
                <a:latin typeface="Courier"/>
                <a:ea typeface="Courier"/>
                <a:cs typeface="Courier"/>
                <a:sym typeface="Courier New"/>
              </a:rPr>
              <a:t>svn</a:t>
            </a:r>
            <a:r>
              <a:rPr lang="en-US" sz="2400" i="0" u="none" strike="noStrike" cap="none" dirty="0">
                <a:solidFill>
                  <a:srgbClr val="FF00FF"/>
                </a:solidFill>
                <a:latin typeface="Courier"/>
                <a:ea typeface="Courier"/>
                <a:cs typeface="Courier"/>
                <a:sym typeface="Courier New"/>
              </a:rPr>
              <a:t> commit: r39772 - content/branches/</a:t>
            </a:r>
            <a:r>
              <a:rPr lang="en-US" sz="2400" i="0" u="none" strike="noStrike" cap="none"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dirty="0">
                <a:solidFill>
                  <a:srgbClr val="00FFFF"/>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Details:</a:t>
            </a:r>
            <a:r>
              <a:rPr lang="en-US" sz="2400" dirty="0">
                <a:solidFill>
                  <a:srgbClr val="FF00FF"/>
                </a:solidFill>
                <a:latin typeface="Courier"/>
                <a:ea typeface="Courier"/>
                <a:cs typeface="Courier"/>
                <a:sym typeface="Courier New"/>
              </a:rPr>
              <a:t> </a:t>
            </a:r>
            <a:r>
              <a:rPr lang="en-US" sz="2400" i="0" u="none" strike="noStrike" cap="none" dirty="0">
                <a:solidFill>
                  <a:srgbClr val="FF00FF"/>
                </a:solidFill>
                <a:latin typeface="Courier"/>
                <a:ea typeface="Courier"/>
                <a:cs typeface="Courier"/>
                <a:sym typeface="Courier New"/>
              </a:rPr>
              <a:t>http://</a:t>
            </a:r>
            <a:r>
              <a:rPr lang="en-US" sz="2400" i="0" u="none" strike="noStrike" cap="none" dirty="0" err="1">
                <a:solidFill>
                  <a:srgbClr val="FF00FF"/>
                </a:solidFill>
                <a:latin typeface="Courier"/>
                <a:ea typeface="Courier"/>
                <a:cs typeface="Courier"/>
                <a:sym typeface="Courier New"/>
              </a:rPr>
              <a:t>source.sakaiproject.org</a:t>
            </a:r>
            <a:r>
              <a:rPr lang="en-US" sz="2400" i="0" u="none" strike="noStrike" cap="none" dirty="0">
                <a:solidFill>
                  <a:srgbClr val="FF00FF"/>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viewsvn</a:t>
            </a:r>
            <a:r>
              <a:rPr lang="en-US" sz="2400" i="0" u="none" strike="noStrike" cap="none" dirty="0">
                <a:solidFill>
                  <a:srgbClr val="FF00FF"/>
                </a:solidFill>
                <a:latin typeface="Courier"/>
                <a:ea typeface="Courier"/>
                <a:cs typeface="Courier"/>
                <a:sym typeface="Courier New"/>
              </a:rPr>
              <a:t>/?view=</a:t>
            </a:r>
            <a:r>
              <a:rPr lang="en-US" sz="2400" i="0" u="none" strike="noStrike" cap="none" dirty="0" err="1">
                <a:solidFill>
                  <a:srgbClr val="FF00FF"/>
                </a:solidFill>
                <a:latin typeface="Courier"/>
                <a:ea typeface="Courier"/>
                <a:cs typeface="Courier"/>
                <a:sym typeface="Courier New"/>
              </a:rPr>
              <a:t>rev&amp;rev</a:t>
            </a:r>
            <a:r>
              <a:rPr lang="en-US" sz="2400" i="0" u="none" strike="noStrike" cap="none" dirty="0">
                <a:solidFill>
                  <a:srgbClr val="FF00FF"/>
                </a:solidFill>
                <a:latin typeface="Courier"/>
                <a:ea typeface="Courier"/>
                <a:cs typeface="Courier"/>
                <a:sym typeface="Courier New"/>
              </a:rPr>
              <a:t>=39772</a:t>
            </a:r>
            <a:r>
              <a:rPr lang="en-US" sz="2400" i="0" u="none" strike="noStrike" cap="none" dirty="0">
                <a:solidFill>
                  <a:srgbClr val="00FFFF"/>
                </a:solidFill>
                <a:latin typeface="Courier"/>
                <a:ea typeface="Courier"/>
                <a:cs typeface="Courier"/>
                <a:sym typeface="Courier New"/>
              </a:rPr>
              <a:t>\</a:t>
            </a:r>
            <a:r>
              <a:rPr lang="en-US" sz="2400" dirty="0">
                <a:solidFill>
                  <a:srgbClr val="00FFFF"/>
                </a:solidFill>
                <a:latin typeface="Courier"/>
                <a:ea typeface="Courier"/>
                <a:cs typeface="Courier"/>
                <a:sym typeface="Courier New"/>
              </a:rPr>
              <a:t>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FFD966"/>
                </a:solidFill>
              </a:rPr>
              <a:t>Leyendo</a:t>
            </a:r>
            <a:r>
              <a:rPr lang="en-US" dirty="0">
                <a:solidFill>
                  <a:srgbClr val="FFD966"/>
                </a:solidFill>
              </a:rPr>
              <a:t> </a:t>
            </a:r>
            <a:r>
              <a:rPr lang="en-US" dirty="0" err="1">
                <a:solidFill>
                  <a:srgbClr val="FFD966"/>
                </a:solidFill>
              </a:rPr>
              <a:t>Archivos</a:t>
            </a:r>
            <a:r>
              <a:rPr lang="en-US" dirty="0">
                <a:solidFill>
                  <a:srgbClr val="FFD966"/>
                </a:solidFill>
              </a:rPr>
              <a:t> </a:t>
            </a:r>
            <a:r>
              <a:rPr lang="en-US" dirty="0" err="1">
                <a:solidFill>
                  <a:srgbClr val="FFD966"/>
                </a:solidFill>
              </a:rPr>
              <a:t>en</a:t>
            </a:r>
            <a:r>
              <a:rPr lang="en-US" dirty="0">
                <a:solidFill>
                  <a:srgbClr val="FFD966"/>
                </a:solidFill>
              </a:rPr>
              <a:t> Python</a:t>
            </a:r>
          </a:p>
        </p:txBody>
      </p:sp>
    </p:spTree>
    <p:extLst>
      <p:ext uri="{BB962C8B-B14F-4D97-AF65-F5344CB8AC3E}">
        <p14:creationId xmlns:p14="http://schemas.microsoft.com/office/powerpoint/2010/main" val="66483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MX" sz="7600" dirty="0">
                <a:solidFill>
                  <a:srgbClr val="FFD966"/>
                </a:solidFill>
                <a:latin typeface="Arial" charset="0"/>
                <a:ea typeface="Arial" charset="0"/>
                <a:cs typeface="Arial" charset="0"/>
                <a:sym typeface="Cabin"/>
              </a:rPr>
              <a:t>M</a:t>
            </a:r>
            <a:r>
              <a:rPr lang="en-US" sz="7600" dirty="0" err="1">
                <a:solidFill>
                  <a:srgbClr val="FFD966"/>
                </a:solidFill>
                <a:latin typeface="Arial" charset="0"/>
                <a:ea typeface="Arial" charset="0"/>
                <a:cs typeface="Arial" charset="0"/>
                <a:sym typeface="Cabin"/>
              </a:rPr>
              <a:t>anejador</a:t>
            </a:r>
            <a:r>
              <a:rPr lang="en-US" sz="7600" dirty="0">
                <a:solidFill>
                  <a:srgbClr val="FFD966"/>
                </a:solidFill>
                <a:latin typeface="Arial" charset="0"/>
                <a:ea typeface="Arial" charset="0"/>
                <a:cs typeface="Arial" charset="0"/>
                <a:sym typeface="Cabin"/>
              </a:rPr>
              <a:t> de </a:t>
            </a:r>
            <a:r>
              <a:rPr lang="en-US" sz="7600" dirty="0" err="1">
                <a:solidFill>
                  <a:srgbClr val="FFD966"/>
                </a:solidFill>
                <a:latin typeface="Arial" charset="0"/>
                <a:ea typeface="Arial" charset="0"/>
                <a:cs typeface="Arial" charset="0"/>
                <a:sym typeface="Cabin"/>
              </a:rPr>
              <a:t>Archivos</a:t>
            </a:r>
            <a:r>
              <a:rPr lang="en-US" sz="7600" dirty="0">
                <a:solidFill>
                  <a:srgbClr val="FFD966"/>
                </a:solidFill>
                <a:latin typeface="Arial" charset="0"/>
                <a:ea typeface="Arial" charset="0"/>
                <a:cs typeface="Arial" charset="0"/>
                <a:sym typeface="Cabin"/>
              </a:rPr>
              <a:t> </a:t>
            </a:r>
            <a:r>
              <a:rPr lang="en-US" sz="7600" dirty="0" err="1">
                <a:solidFill>
                  <a:srgbClr val="FFD966"/>
                </a:solidFill>
                <a:latin typeface="Arial" charset="0"/>
                <a:ea typeface="Arial" charset="0"/>
                <a:cs typeface="Arial" charset="0"/>
                <a:sym typeface="Cabin"/>
              </a:rPr>
              <a:t>como</a:t>
            </a:r>
            <a:r>
              <a:rPr lang="en-US" sz="7600" dirty="0">
                <a:solidFill>
                  <a:srgbClr val="FFD966"/>
                </a:solidFill>
                <a:latin typeface="Arial" charset="0"/>
                <a:ea typeface="Arial" charset="0"/>
                <a:cs typeface="Arial" charset="0"/>
                <a:sym typeface="Cabin"/>
              </a:rPr>
              <a:t> una </a:t>
            </a:r>
            <a:r>
              <a:rPr lang="en-US" sz="7600" dirty="0" err="1">
                <a:solidFill>
                  <a:srgbClr val="FFD966"/>
                </a:solidFill>
                <a:latin typeface="Arial" charset="0"/>
                <a:ea typeface="Arial" charset="0"/>
                <a:cs typeface="Arial" charset="0"/>
                <a:sym typeface="Cabin"/>
              </a:rPr>
              <a:t>Secuencia</a:t>
            </a:r>
            <a:endParaRPr lang="en-US" sz="7600" u="none" strike="noStrike" cap="none" dirty="0">
              <a:solidFill>
                <a:srgbClr val="FFD966"/>
              </a:solidFill>
              <a:latin typeface="Arial" charset="0"/>
              <a:ea typeface="Arial" charset="0"/>
              <a:cs typeface="Arial" charset="0"/>
              <a:sym typeface="Cabin"/>
            </a:endParaRPr>
          </a:p>
        </p:txBody>
      </p:sp>
      <p:sp>
        <p:nvSpPr>
          <p:cNvPr id="288" name="Shape 288"/>
          <p:cNvSpPr txBox="1">
            <a:spLocks noGrp="1"/>
          </p:cNvSpPr>
          <p:nvPr>
            <p:ph idx="1"/>
          </p:nvPr>
        </p:nvSpPr>
        <p:spPr>
          <a:xfrm>
            <a:off x="150091" y="2603500"/>
            <a:ext cx="8852449" cy="5702399"/>
          </a:xfrm>
          <a:prstGeom prst="rect">
            <a:avLst/>
          </a:prstGeom>
          <a:noFill/>
          <a:ln>
            <a:noFill/>
          </a:ln>
        </p:spPr>
        <p:txBody>
          <a:bodyPr lIns="38100" tIns="38100" rIns="38100" bIns="38100" anchor="ctr" anchorCtr="0">
            <a:noAutofit/>
          </a:bodyPr>
          <a:lstStyle/>
          <a:p>
            <a:pPr marL="749300" lvl="0" indent="-358394">
              <a:spcBef>
                <a:spcPts val="0"/>
              </a:spcBef>
              <a:buClr>
                <a:schemeClr val="lt1"/>
              </a:buClr>
              <a:buSzPct val="100000"/>
              <a:buFont typeface="Cabin"/>
              <a:buChar char="•"/>
            </a:pPr>
            <a:r>
              <a:rPr lang="es-419" sz="3400" dirty="0">
                <a:solidFill>
                  <a:schemeClr val="lt1"/>
                </a:solidFill>
                <a:latin typeface="Arial" charset="0"/>
                <a:ea typeface="Arial" charset="0"/>
                <a:cs typeface="Arial" charset="0"/>
                <a:sym typeface="Cabin"/>
              </a:rPr>
              <a:t>Un </a:t>
            </a:r>
            <a:r>
              <a:rPr lang="es-419" sz="3400" dirty="0">
                <a:solidFill>
                  <a:srgbClr val="FF7F00"/>
                </a:solidFill>
                <a:latin typeface="Arial" charset="0"/>
                <a:ea typeface="Arial" charset="0"/>
                <a:cs typeface="Arial" charset="0"/>
                <a:sym typeface="Cabin"/>
              </a:rPr>
              <a:t>manejador de archivos</a:t>
            </a:r>
            <a:r>
              <a:rPr lang="es-419" sz="3400" dirty="0">
                <a:solidFill>
                  <a:schemeClr val="lt1"/>
                </a:solidFill>
                <a:latin typeface="Arial" charset="0"/>
                <a:ea typeface="Arial" charset="0"/>
                <a:cs typeface="Arial" charset="0"/>
                <a:sym typeface="Cabin"/>
              </a:rPr>
              <a:t> abierto en modo de lectura puede ser tratado como una </a:t>
            </a:r>
            <a:r>
              <a:rPr lang="es-419" sz="3400" dirty="0">
                <a:solidFill>
                  <a:srgbClr val="00FFFF"/>
                </a:solidFill>
                <a:latin typeface="Arial" charset="0"/>
                <a:ea typeface="Arial" charset="0"/>
                <a:cs typeface="Arial" charset="0"/>
                <a:sym typeface="Cabin"/>
              </a:rPr>
              <a:t>secuencia</a:t>
            </a:r>
            <a:r>
              <a:rPr lang="es-419" sz="3400" dirty="0">
                <a:solidFill>
                  <a:schemeClr val="lt1"/>
                </a:solidFill>
                <a:latin typeface="Arial" charset="0"/>
                <a:ea typeface="Arial" charset="0"/>
                <a:cs typeface="Arial" charset="0"/>
                <a:sym typeface="Cabin"/>
              </a:rPr>
              <a:t> de cadenas donde cada </a:t>
            </a:r>
            <a:r>
              <a:rPr lang="es-MX" sz="3400" dirty="0">
                <a:solidFill>
                  <a:schemeClr val="lt1"/>
                </a:solidFill>
                <a:latin typeface="Arial" charset="0"/>
                <a:ea typeface="Arial" charset="0"/>
                <a:cs typeface="Arial" charset="0"/>
                <a:sym typeface="Cabin"/>
              </a:rPr>
              <a:t>línea en el archivo es una cadena en la secuencia</a:t>
            </a:r>
            <a:endParaRPr lang="es-419" sz="3400" dirty="0">
              <a:solidFill>
                <a:schemeClr val="lt1"/>
              </a:solidFill>
              <a:latin typeface="Arial" charset="0"/>
              <a:ea typeface="Arial" charset="0"/>
              <a:cs typeface="Arial" charset="0"/>
              <a:sym typeface="Cabin"/>
            </a:endParaRPr>
          </a:p>
          <a:p>
            <a:pPr marL="749300" lvl="0" indent="-358394">
              <a:spcBef>
                <a:spcPts val="3500"/>
              </a:spcBef>
              <a:buClr>
                <a:schemeClr val="lt1"/>
              </a:buClr>
              <a:buSzPct val="100000"/>
              <a:buFont typeface="Cabin"/>
              <a:buChar char="•"/>
            </a:pPr>
            <a:r>
              <a:rPr lang="es-419" sz="3400" dirty="0">
                <a:solidFill>
                  <a:schemeClr val="lt1"/>
                </a:solidFill>
                <a:latin typeface="Arial" charset="0"/>
                <a:ea typeface="Arial" charset="0"/>
                <a:cs typeface="Arial" charset="0"/>
                <a:sym typeface="Cabin"/>
              </a:rPr>
              <a:t>Podemos usar la sentencia </a:t>
            </a:r>
            <a:r>
              <a:rPr lang="es-419" sz="3400" dirty="0" err="1">
                <a:solidFill>
                  <a:srgbClr val="FFFF00"/>
                </a:solidFill>
                <a:latin typeface="Arial" charset="0"/>
                <a:ea typeface="Arial" charset="0"/>
                <a:cs typeface="Arial" charset="0"/>
                <a:sym typeface="Cabin"/>
              </a:rPr>
              <a:t>for</a:t>
            </a:r>
            <a:r>
              <a:rPr lang="es-419" sz="3400" dirty="0">
                <a:solidFill>
                  <a:srgbClr val="00FF00"/>
                </a:solidFill>
                <a:latin typeface="Arial" charset="0"/>
                <a:ea typeface="Arial" charset="0"/>
                <a:cs typeface="Arial" charset="0"/>
                <a:sym typeface="Cabin"/>
              </a:rPr>
              <a:t> </a:t>
            </a:r>
            <a:r>
              <a:rPr lang="es-419" sz="3400" dirty="0">
                <a:solidFill>
                  <a:schemeClr val="lt1"/>
                </a:solidFill>
                <a:latin typeface="Arial" charset="0"/>
                <a:ea typeface="Arial" charset="0"/>
                <a:cs typeface="Arial" charset="0"/>
                <a:sym typeface="Cabin"/>
              </a:rPr>
              <a:t>para iterar a través de una </a:t>
            </a:r>
            <a:r>
              <a:rPr lang="es-419" sz="3400" dirty="0">
                <a:solidFill>
                  <a:srgbClr val="00FFFF"/>
                </a:solidFill>
                <a:latin typeface="Arial" charset="0"/>
                <a:ea typeface="Arial" charset="0"/>
                <a:cs typeface="Arial" charset="0"/>
                <a:sym typeface="Cabin"/>
              </a:rPr>
              <a:t>secuencia</a:t>
            </a:r>
          </a:p>
          <a:p>
            <a:pPr marL="749300" lvl="0" indent="-358394">
              <a:spcBef>
                <a:spcPts val="3500"/>
              </a:spcBef>
              <a:buClr>
                <a:schemeClr val="lt1"/>
              </a:buClr>
              <a:buSzPct val="100000"/>
              <a:buFont typeface="Cabin"/>
              <a:buChar char="•"/>
            </a:pPr>
            <a:r>
              <a:rPr lang="es-419" sz="3400" dirty="0">
                <a:solidFill>
                  <a:schemeClr val="lt1"/>
                </a:solidFill>
                <a:latin typeface="Arial" charset="0"/>
                <a:ea typeface="Arial" charset="0"/>
                <a:cs typeface="Arial" charset="0"/>
                <a:sym typeface="Cabin"/>
              </a:rPr>
              <a:t>Recuerda - una </a:t>
            </a:r>
            <a:r>
              <a:rPr lang="es-419" sz="3400" dirty="0">
                <a:solidFill>
                  <a:srgbClr val="00FFFF"/>
                </a:solidFill>
                <a:latin typeface="Arial" charset="0"/>
                <a:ea typeface="Arial" charset="0"/>
                <a:cs typeface="Arial" charset="0"/>
                <a:sym typeface="Cabin"/>
              </a:rPr>
              <a:t>secuencia</a:t>
            </a:r>
            <a:r>
              <a:rPr lang="es-419" sz="3400" dirty="0">
                <a:solidFill>
                  <a:schemeClr val="lt1"/>
                </a:solidFill>
                <a:latin typeface="Arial" charset="0"/>
                <a:ea typeface="Arial" charset="0"/>
                <a:cs typeface="Arial" charset="0"/>
                <a:sym typeface="Cabin"/>
              </a:rPr>
              <a:t> es un conjunto ordenado</a:t>
            </a:r>
          </a:p>
        </p:txBody>
      </p:sp>
      <p:sp>
        <p:nvSpPr>
          <p:cNvPr id="289" name="Shape 289"/>
          <p:cNvSpPr txBox="1"/>
          <p:nvPr/>
        </p:nvSpPr>
        <p:spPr>
          <a:xfrm>
            <a:off x="9102436" y="3490925"/>
            <a:ext cx="7003473" cy="2728500"/>
          </a:xfrm>
          <a:prstGeom prst="rect">
            <a:avLst/>
          </a:prstGeom>
          <a:noFill/>
          <a:ln>
            <a:noFill/>
          </a:ln>
        </p:spPr>
        <p:txBody>
          <a:bodyPr lIns="0" tIns="0" rIns="0" bIns="0" anchor="ctr" anchorCtr="0">
            <a:noAutofit/>
          </a:bodyPr>
          <a:lstStyle/>
          <a:p>
            <a:pPr lvl="0">
              <a:buClr>
                <a:srgbClr val="FF7F00"/>
              </a:buClr>
              <a:buSzPct val="25000"/>
            </a:pPr>
            <a:r>
              <a:rPr lang="es-419" sz="3400" dirty="0" err="1">
                <a:solidFill>
                  <a:srgbClr val="FF7F00"/>
                </a:solidFill>
                <a:latin typeface="Courier New"/>
                <a:ea typeface="Courier New"/>
                <a:cs typeface="Courier New"/>
                <a:sym typeface="Courier New"/>
              </a:rPr>
              <a:t>archivox</a:t>
            </a:r>
            <a:r>
              <a:rPr lang="es-419" sz="3400" dirty="0">
                <a:solidFill>
                  <a:schemeClr val="lt1"/>
                </a:solidFill>
                <a:latin typeface="Courier New"/>
                <a:ea typeface="Courier New"/>
                <a:cs typeface="Courier New"/>
                <a:sym typeface="Courier New"/>
              </a:rPr>
              <a:t> = </a:t>
            </a:r>
            <a:r>
              <a:rPr lang="es-419" sz="3400" dirty="0">
                <a:solidFill>
                  <a:srgbClr val="FF00FF"/>
                </a:solidFill>
                <a:latin typeface="Courier New"/>
                <a:ea typeface="Courier New"/>
                <a:cs typeface="Courier New"/>
                <a:sym typeface="Courier New"/>
              </a:rPr>
              <a:t>open</a:t>
            </a:r>
            <a:r>
              <a:rPr lang="es-419" sz="3400" dirty="0">
                <a:solidFill>
                  <a:schemeClr val="lt1"/>
                </a:solidFill>
                <a:latin typeface="Courier New"/>
                <a:ea typeface="Courier New"/>
                <a:cs typeface="Courier New"/>
                <a:sym typeface="Courier New"/>
              </a:rPr>
              <a:t>('mbox.txt')</a:t>
            </a:r>
          </a:p>
          <a:p>
            <a:pPr lvl="0">
              <a:buClr>
                <a:srgbClr val="FFFF00"/>
              </a:buClr>
              <a:buSzPct val="25000"/>
            </a:pPr>
            <a:r>
              <a:rPr lang="es-419" sz="3400" dirty="0" err="1">
                <a:solidFill>
                  <a:srgbClr val="FFFF00"/>
                </a:solidFill>
                <a:latin typeface="Courier New"/>
                <a:ea typeface="Courier New"/>
                <a:cs typeface="Courier New"/>
                <a:sym typeface="Courier New"/>
              </a:rPr>
              <a:t>for</a:t>
            </a:r>
            <a:r>
              <a:rPr lang="es-419" sz="3400" dirty="0">
                <a:solidFill>
                  <a:srgbClr val="00FF00"/>
                </a:solidFill>
                <a:latin typeface="Courier New"/>
                <a:ea typeface="Courier New"/>
                <a:cs typeface="Courier New"/>
                <a:sym typeface="Courier New"/>
              </a:rPr>
              <a:t> queso</a:t>
            </a:r>
            <a:r>
              <a:rPr lang="es-419" sz="3400" dirty="0">
                <a:solidFill>
                  <a:schemeClr val="lt1"/>
                </a:solidFill>
                <a:latin typeface="Courier New"/>
                <a:ea typeface="Courier New"/>
                <a:cs typeface="Courier New"/>
                <a:sym typeface="Courier New"/>
              </a:rPr>
              <a:t> </a:t>
            </a:r>
            <a:r>
              <a:rPr lang="es-419" sz="3400" dirty="0">
                <a:solidFill>
                  <a:srgbClr val="FFFF00"/>
                </a:solidFill>
                <a:latin typeface="Courier New"/>
                <a:ea typeface="Courier New"/>
                <a:cs typeface="Courier New"/>
                <a:sym typeface="Courier New"/>
              </a:rPr>
              <a:t>in</a:t>
            </a:r>
            <a:r>
              <a:rPr lang="es-419" sz="3400" dirty="0">
                <a:solidFill>
                  <a:schemeClr val="lt1"/>
                </a:solidFill>
                <a:latin typeface="Courier New"/>
                <a:ea typeface="Courier New"/>
                <a:cs typeface="Courier New"/>
                <a:sym typeface="Courier New"/>
              </a:rPr>
              <a:t> </a:t>
            </a:r>
            <a:r>
              <a:rPr lang="es-419" sz="3400" dirty="0" err="1">
                <a:solidFill>
                  <a:srgbClr val="FF7F00"/>
                </a:solidFill>
                <a:latin typeface="Courier New"/>
                <a:ea typeface="Courier New"/>
                <a:cs typeface="Courier New"/>
                <a:sym typeface="Courier New"/>
              </a:rPr>
              <a:t>archivox</a:t>
            </a:r>
            <a:r>
              <a:rPr lang="es-419" sz="3400" dirty="0">
                <a:solidFill>
                  <a:srgbClr val="FF7F00"/>
                </a:solidFill>
                <a:latin typeface="Courier New"/>
                <a:ea typeface="Courier New"/>
                <a:cs typeface="Courier New"/>
                <a:sym typeface="Courier New"/>
              </a:rPr>
              <a:t> </a:t>
            </a:r>
            <a:r>
              <a:rPr lang="es-419" sz="3400" dirty="0">
                <a:solidFill>
                  <a:schemeClr val="lt1"/>
                </a:solidFill>
                <a:latin typeface="Courier New"/>
                <a:ea typeface="Courier New"/>
                <a:cs typeface="Courier New"/>
                <a:sym typeface="Courier New"/>
              </a:rPr>
              <a:t>:</a:t>
            </a:r>
          </a:p>
          <a:p>
            <a:pPr lvl="0">
              <a:buClr>
                <a:schemeClr val="lt1"/>
              </a:buClr>
              <a:buSzPct val="25000"/>
            </a:pPr>
            <a:r>
              <a:rPr lang="es-419" sz="3400" dirty="0">
                <a:solidFill>
                  <a:schemeClr val="lt1"/>
                </a:solidFill>
                <a:latin typeface="Courier New"/>
                <a:ea typeface="Courier New"/>
                <a:cs typeface="Courier New"/>
                <a:sym typeface="Courier New"/>
              </a:rPr>
              <a:t>    </a:t>
            </a:r>
            <a:r>
              <a:rPr lang="es-419" sz="3400" dirty="0" err="1">
                <a:solidFill>
                  <a:srgbClr val="FFFF00"/>
                </a:solidFill>
                <a:latin typeface="Courier New"/>
                <a:ea typeface="Courier New"/>
                <a:cs typeface="Courier New"/>
                <a:sym typeface="Courier New"/>
              </a:rPr>
              <a:t>print</a:t>
            </a:r>
            <a:r>
              <a:rPr lang="es-419" sz="3400" dirty="0">
                <a:solidFill>
                  <a:schemeClr val="lt1"/>
                </a:solidFill>
                <a:latin typeface="Courier New"/>
                <a:ea typeface="Courier New"/>
                <a:cs typeface="Courier New"/>
                <a:sym typeface="Courier New"/>
              </a:rPr>
              <a:t>(</a:t>
            </a:r>
            <a:r>
              <a:rPr lang="es-419" sz="3400" dirty="0">
                <a:solidFill>
                  <a:srgbClr val="00FF00"/>
                </a:solidFill>
                <a:latin typeface="Courier New"/>
                <a:ea typeface="Courier New"/>
                <a:cs typeface="Courier New"/>
                <a:sym typeface="Courier New"/>
              </a:rPr>
              <a:t>queso</a:t>
            </a:r>
            <a:r>
              <a:rPr lang="es-419" sz="3400" dirty="0">
                <a:solidFill>
                  <a:schemeClr val="bg1"/>
                </a:solidFill>
                <a:latin typeface="Courier New"/>
                <a:ea typeface="Courier New"/>
                <a:cs typeface="Courier New"/>
                <a:sym typeface="Courier New"/>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7600" u="none" strike="noStrike" cap="none" dirty="0" err="1">
                <a:solidFill>
                  <a:srgbClr val="FFD966"/>
                </a:solidFill>
                <a:latin typeface="Arial" charset="0"/>
                <a:ea typeface="Arial" charset="0"/>
                <a:cs typeface="Arial" charset="0"/>
                <a:sym typeface="Cabin"/>
              </a:rPr>
              <a:t>Conteo</a:t>
            </a:r>
            <a:r>
              <a:rPr lang="en-US" sz="7600" u="none" strike="noStrike" cap="none" dirty="0">
                <a:solidFill>
                  <a:srgbClr val="FFD966"/>
                </a:solidFill>
                <a:latin typeface="Arial" charset="0"/>
                <a:ea typeface="Arial" charset="0"/>
                <a:cs typeface="Arial" charset="0"/>
                <a:sym typeface="Cabin"/>
              </a:rPr>
              <a:t> de </a:t>
            </a:r>
            <a:r>
              <a:rPr lang="en-US" sz="7600" u="none" strike="noStrike" cap="none" dirty="0" err="1">
                <a:solidFill>
                  <a:srgbClr val="FFD966"/>
                </a:solidFill>
                <a:latin typeface="Arial" charset="0"/>
                <a:ea typeface="Arial" charset="0"/>
                <a:cs typeface="Arial" charset="0"/>
                <a:sym typeface="Cabin"/>
              </a:rPr>
              <a:t>Líneas</a:t>
            </a:r>
            <a:r>
              <a:rPr lang="en-US" sz="7600" u="none" strike="noStrike" cap="none" dirty="0">
                <a:solidFill>
                  <a:srgbClr val="FFD966"/>
                </a:solidFill>
                <a:latin typeface="Arial" charset="0"/>
                <a:ea typeface="Arial" charset="0"/>
                <a:cs typeface="Arial" charset="0"/>
                <a:sym typeface="Cabin"/>
              </a:rPr>
              <a:t> </a:t>
            </a:r>
            <a:r>
              <a:rPr lang="en-US" sz="7600" u="none" strike="noStrike" cap="none" dirty="0" err="1">
                <a:solidFill>
                  <a:srgbClr val="FFD966"/>
                </a:solidFill>
                <a:latin typeface="Arial" charset="0"/>
                <a:ea typeface="Arial" charset="0"/>
                <a:cs typeface="Arial" charset="0"/>
                <a:sym typeface="Cabin"/>
              </a:rPr>
              <a:t>en</a:t>
            </a:r>
            <a:r>
              <a:rPr lang="en-US" sz="7600" u="none" strike="noStrike" cap="none" dirty="0">
                <a:solidFill>
                  <a:srgbClr val="FFD966"/>
                </a:solidFill>
                <a:latin typeface="Arial" charset="0"/>
                <a:ea typeface="Arial" charset="0"/>
                <a:cs typeface="Arial" charset="0"/>
                <a:sym typeface="Cabin"/>
              </a:rPr>
              <a:t> un </a:t>
            </a:r>
            <a:r>
              <a:rPr lang="en-US" sz="7600" u="none" strike="noStrike" cap="none" dirty="0" err="1">
                <a:solidFill>
                  <a:srgbClr val="FFD966"/>
                </a:solidFill>
                <a:latin typeface="Arial" charset="0"/>
                <a:ea typeface="Arial" charset="0"/>
                <a:cs typeface="Arial" charset="0"/>
                <a:sym typeface="Cabin"/>
              </a:rPr>
              <a:t>Archivo</a:t>
            </a:r>
            <a:endParaRPr lang="en-US" sz="7600" u="none" strike="noStrike" cap="none" dirty="0">
              <a:solidFill>
                <a:srgbClr val="FFD966"/>
              </a:solidFill>
              <a:latin typeface="Arial" charset="0"/>
              <a:ea typeface="Arial" charset="0"/>
              <a:cs typeface="Arial" charset="0"/>
              <a:sym typeface="Cabin"/>
            </a:endParaRPr>
          </a:p>
        </p:txBody>
      </p:sp>
      <p:sp>
        <p:nvSpPr>
          <p:cNvPr id="295" name="Shape 295"/>
          <p:cNvSpPr txBox="1">
            <a:spLocks noGrp="1"/>
          </p:cNvSpPr>
          <p:nvPr>
            <p:ph idx="1"/>
          </p:nvPr>
        </p:nvSpPr>
        <p:spPr>
          <a:xfrm>
            <a:off x="906319" y="2603500"/>
            <a:ext cx="6873875" cy="4787209"/>
          </a:xfrm>
          <a:prstGeom prst="rect">
            <a:avLst/>
          </a:prstGeom>
          <a:noFill/>
          <a:ln>
            <a:noFill/>
          </a:ln>
        </p:spPr>
        <p:txBody>
          <a:bodyPr lIns="38100" tIns="38100" rIns="38100" bIns="38100" anchor="ctr" anchorCtr="0">
            <a:noAutofit/>
          </a:bodyPr>
          <a:lstStyle/>
          <a:p>
            <a:pPr marL="749300" lvl="0" indent="-358394">
              <a:spcBef>
                <a:spcPts val="0"/>
              </a:spcBef>
              <a:buClr>
                <a:schemeClr val="lt1"/>
              </a:buClr>
              <a:buSzPct val="100000"/>
              <a:buFont typeface="Cabin"/>
              <a:buChar char="•"/>
            </a:pPr>
            <a:r>
              <a:rPr lang="es-419" sz="3400" dirty="0">
                <a:solidFill>
                  <a:schemeClr val="lt1"/>
                </a:solidFill>
                <a:latin typeface="Arial" charset="0"/>
                <a:ea typeface="Arial" charset="0"/>
                <a:cs typeface="Arial" charset="0"/>
                <a:sym typeface="Cabin"/>
              </a:rPr>
              <a:t>Abre un </a:t>
            </a:r>
            <a:r>
              <a:rPr lang="es-419" sz="3400" dirty="0">
                <a:solidFill>
                  <a:srgbClr val="00FF00"/>
                </a:solidFill>
                <a:latin typeface="Arial" charset="0"/>
                <a:ea typeface="Arial" charset="0"/>
                <a:cs typeface="Arial" charset="0"/>
                <a:sym typeface="Cabin"/>
              </a:rPr>
              <a:t>archivo</a:t>
            </a:r>
            <a:r>
              <a:rPr lang="es-419" sz="3400" dirty="0">
                <a:solidFill>
                  <a:schemeClr val="lt1"/>
                </a:solidFill>
                <a:latin typeface="Arial" charset="0"/>
                <a:ea typeface="Arial" charset="0"/>
                <a:cs typeface="Arial" charset="0"/>
                <a:sym typeface="Cabin"/>
              </a:rPr>
              <a:t> en modo de lectura</a:t>
            </a:r>
          </a:p>
          <a:p>
            <a:pPr marL="749300" lvl="0" indent="-358394">
              <a:spcBef>
                <a:spcPts val="3500"/>
              </a:spcBef>
              <a:buClr>
                <a:schemeClr val="lt1"/>
              </a:buClr>
              <a:buSzPct val="100000"/>
              <a:buFont typeface="Cabin"/>
              <a:buChar char="•"/>
            </a:pPr>
            <a:r>
              <a:rPr lang="es-419" sz="3400" dirty="0">
                <a:solidFill>
                  <a:schemeClr val="lt1"/>
                </a:solidFill>
                <a:latin typeface="Arial" charset="0"/>
                <a:ea typeface="Arial" charset="0"/>
                <a:cs typeface="Arial" charset="0"/>
                <a:sym typeface="Cabin"/>
              </a:rPr>
              <a:t>Utiliza un bucle </a:t>
            </a:r>
            <a:r>
              <a:rPr lang="es-419" sz="3400" dirty="0" err="1">
                <a:solidFill>
                  <a:srgbClr val="FFFF00"/>
                </a:solidFill>
                <a:latin typeface="Arial" charset="0"/>
                <a:ea typeface="Arial" charset="0"/>
                <a:cs typeface="Arial" charset="0"/>
                <a:sym typeface="Cabin"/>
              </a:rPr>
              <a:t>for</a:t>
            </a:r>
            <a:r>
              <a:rPr lang="es-419" sz="3400" dirty="0">
                <a:solidFill>
                  <a:schemeClr val="lt1"/>
                </a:solidFill>
                <a:latin typeface="Arial" charset="0"/>
                <a:ea typeface="Arial" charset="0"/>
                <a:cs typeface="Arial" charset="0"/>
                <a:sym typeface="Cabin"/>
              </a:rPr>
              <a:t> para leer cada línea</a:t>
            </a:r>
          </a:p>
          <a:p>
            <a:pPr marL="749300" lvl="0" indent="-358394">
              <a:spcBef>
                <a:spcPts val="3500"/>
              </a:spcBef>
              <a:buClr>
                <a:srgbClr val="FF7F00"/>
              </a:buClr>
              <a:buSzPct val="100000"/>
              <a:buFont typeface="Cabin"/>
              <a:buChar char="•"/>
            </a:pPr>
            <a:r>
              <a:rPr lang="es-419" sz="3400" dirty="0">
                <a:solidFill>
                  <a:srgbClr val="FF7F00"/>
                </a:solidFill>
                <a:latin typeface="Arial" charset="0"/>
                <a:ea typeface="Arial" charset="0"/>
                <a:cs typeface="Arial" charset="0"/>
                <a:sym typeface="Cabin"/>
              </a:rPr>
              <a:t>Cuenta</a:t>
            </a:r>
            <a:r>
              <a:rPr lang="es-419" sz="3400" dirty="0">
                <a:solidFill>
                  <a:schemeClr val="lt1"/>
                </a:solidFill>
                <a:latin typeface="Arial" charset="0"/>
                <a:ea typeface="Arial" charset="0"/>
                <a:cs typeface="Arial" charset="0"/>
                <a:sym typeface="Cabin"/>
              </a:rPr>
              <a:t> las líneas e imprime el número total de líneas</a:t>
            </a:r>
          </a:p>
        </p:txBody>
      </p:sp>
      <p:sp>
        <p:nvSpPr>
          <p:cNvPr id="296" name="Shape 296"/>
          <p:cNvSpPr txBox="1"/>
          <p:nvPr/>
        </p:nvSpPr>
        <p:spPr>
          <a:xfrm>
            <a:off x="8226427" y="2819350"/>
            <a:ext cx="8029573" cy="4787999"/>
          </a:xfrm>
          <a:prstGeom prst="rect">
            <a:avLst/>
          </a:prstGeom>
          <a:noFill/>
          <a:ln>
            <a:noFill/>
          </a:ln>
        </p:spPr>
        <p:txBody>
          <a:bodyPr lIns="0" tIns="0" rIns="0" bIns="0" anchor="ctr" anchorCtr="0">
            <a:noAutofit/>
          </a:bodyPr>
          <a:lstStyle/>
          <a:p>
            <a:pPr lvl="0">
              <a:buClr>
                <a:srgbClr val="00FF00"/>
              </a:buClr>
              <a:buSzPct val="25000"/>
            </a:pPr>
            <a:r>
              <a:rPr lang="es-419" sz="3000" dirty="0" err="1">
                <a:solidFill>
                  <a:srgbClr val="00FF00"/>
                </a:solidFill>
                <a:latin typeface="Courier New"/>
                <a:ea typeface="Courier New"/>
                <a:cs typeface="Courier New"/>
                <a:sym typeface="Courier New"/>
              </a:rPr>
              <a:t>man_a</a:t>
            </a:r>
            <a:r>
              <a:rPr lang="es-419" sz="3000" dirty="0">
                <a:solidFill>
                  <a:schemeClr val="lt1"/>
                </a:solidFill>
                <a:latin typeface="Courier New"/>
                <a:ea typeface="Courier New"/>
                <a:cs typeface="Courier New"/>
                <a:sym typeface="Courier New"/>
              </a:rPr>
              <a:t> = </a:t>
            </a:r>
            <a:r>
              <a:rPr lang="es-419" sz="3000" dirty="0">
                <a:solidFill>
                  <a:srgbClr val="FF00FF"/>
                </a:solidFill>
                <a:latin typeface="Courier New"/>
                <a:ea typeface="Courier New"/>
                <a:cs typeface="Courier New"/>
                <a:sym typeface="Courier New"/>
              </a:rPr>
              <a:t>open</a:t>
            </a:r>
            <a:r>
              <a:rPr lang="es-419" sz="3000" dirty="0">
                <a:solidFill>
                  <a:schemeClr val="lt1"/>
                </a:solidFill>
                <a:latin typeface="Courier New"/>
                <a:ea typeface="Courier New"/>
                <a:cs typeface="Courier New"/>
                <a:sym typeface="Courier New"/>
              </a:rPr>
              <a:t>('mbox.txt’)</a:t>
            </a:r>
          </a:p>
          <a:p>
            <a:pPr lvl="0">
              <a:buClr>
                <a:srgbClr val="FF7F00"/>
              </a:buClr>
              <a:buSzPct val="25000"/>
            </a:pPr>
            <a:r>
              <a:rPr lang="es-419" sz="3000" dirty="0">
                <a:solidFill>
                  <a:srgbClr val="FF7F00"/>
                </a:solidFill>
                <a:latin typeface="Courier New"/>
                <a:ea typeface="Courier New"/>
                <a:cs typeface="Courier New"/>
                <a:sym typeface="Courier New"/>
              </a:rPr>
              <a:t>contador</a:t>
            </a:r>
            <a:r>
              <a:rPr lang="es-419" sz="3000" dirty="0">
                <a:solidFill>
                  <a:schemeClr val="lt1"/>
                </a:solidFill>
                <a:latin typeface="Courier New"/>
                <a:ea typeface="Courier New"/>
                <a:cs typeface="Courier New"/>
                <a:sym typeface="Courier New"/>
              </a:rPr>
              <a:t> = 0</a:t>
            </a:r>
          </a:p>
          <a:p>
            <a:pPr lvl="0">
              <a:buClr>
                <a:srgbClr val="FFFF00"/>
              </a:buClr>
              <a:buSzPct val="25000"/>
            </a:pPr>
            <a:r>
              <a:rPr lang="es-419" sz="3000" dirty="0" err="1">
                <a:solidFill>
                  <a:srgbClr val="FFFF00"/>
                </a:solidFill>
                <a:latin typeface="Courier New"/>
                <a:ea typeface="Courier New"/>
                <a:cs typeface="Courier New"/>
                <a:sym typeface="Courier New"/>
              </a:rPr>
              <a:t>for</a:t>
            </a: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linea</a:t>
            </a:r>
            <a:r>
              <a:rPr lang="es-419" sz="3000" dirty="0">
                <a:solidFill>
                  <a:schemeClr val="lt1"/>
                </a:solidFill>
                <a:latin typeface="Courier New"/>
                <a:ea typeface="Courier New"/>
                <a:cs typeface="Courier New"/>
                <a:sym typeface="Courier New"/>
              </a:rPr>
              <a:t> </a:t>
            </a:r>
            <a:r>
              <a:rPr lang="es-419" sz="3000" dirty="0">
                <a:solidFill>
                  <a:srgbClr val="FFFF00"/>
                </a:solidFill>
                <a:latin typeface="Courier New"/>
                <a:ea typeface="Courier New"/>
                <a:cs typeface="Courier New"/>
                <a:sym typeface="Courier New"/>
              </a:rPr>
              <a:t>in</a:t>
            </a: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man_a</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a:solidFill>
                  <a:srgbClr val="FF7F00"/>
                </a:solidFill>
                <a:latin typeface="Courier New"/>
                <a:ea typeface="Courier New"/>
                <a:cs typeface="Courier New"/>
                <a:sym typeface="Courier New"/>
              </a:rPr>
              <a:t>contador</a:t>
            </a:r>
            <a:r>
              <a:rPr lang="es-419" sz="3000" dirty="0">
                <a:solidFill>
                  <a:schemeClr val="lt1"/>
                </a:solidFill>
                <a:latin typeface="Courier New"/>
                <a:ea typeface="Courier New"/>
                <a:cs typeface="Courier New"/>
                <a:sym typeface="Courier New"/>
              </a:rPr>
              <a:t> = </a:t>
            </a:r>
            <a:r>
              <a:rPr lang="es-419" sz="3000" dirty="0">
                <a:solidFill>
                  <a:srgbClr val="FF7F00"/>
                </a:solidFill>
                <a:latin typeface="Courier New"/>
                <a:ea typeface="Courier New"/>
                <a:cs typeface="Courier New"/>
                <a:sym typeface="Courier New"/>
              </a:rPr>
              <a:t>contador</a:t>
            </a:r>
            <a:r>
              <a:rPr lang="es-419" sz="3000" dirty="0">
                <a:solidFill>
                  <a:schemeClr val="lt1"/>
                </a:solidFill>
                <a:latin typeface="Courier New"/>
                <a:ea typeface="Courier New"/>
                <a:cs typeface="Courier New"/>
                <a:sym typeface="Courier New"/>
              </a:rPr>
              <a:t> + 1</a:t>
            </a:r>
          </a:p>
          <a:p>
            <a:pPr lvl="0">
              <a:buClr>
                <a:srgbClr val="FFFF00"/>
              </a:buClr>
              <a:buSzPct val="25000"/>
            </a:pPr>
            <a:r>
              <a:rPr lang="es-419" sz="3000" dirty="0" err="1">
                <a:solidFill>
                  <a:srgbClr val="FFFF00"/>
                </a:solidFill>
                <a:latin typeface="Courier New"/>
                <a:ea typeface="Courier New"/>
                <a:cs typeface="Courier New"/>
                <a:sym typeface="Courier New"/>
              </a:rPr>
              <a:t>print</a:t>
            </a:r>
            <a:r>
              <a:rPr lang="es-419" sz="3000" dirty="0">
                <a:solidFill>
                  <a:schemeClr val="lt1"/>
                </a:solidFill>
                <a:latin typeface="Courier New"/>
                <a:ea typeface="Courier New"/>
                <a:cs typeface="Courier New"/>
                <a:sym typeface="Courier New"/>
              </a:rPr>
              <a:t>('Total de Líneas:', </a:t>
            </a:r>
            <a:r>
              <a:rPr lang="es-419" sz="3000" dirty="0">
                <a:solidFill>
                  <a:srgbClr val="FF7F00"/>
                </a:solidFill>
                <a:latin typeface="Courier New"/>
                <a:ea typeface="Courier New"/>
                <a:cs typeface="Courier New"/>
                <a:sym typeface="Courier New"/>
              </a:rPr>
              <a:t>contador</a:t>
            </a:r>
            <a:r>
              <a:rPr lang="es-419" sz="3000" dirty="0">
                <a:solidFill>
                  <a:schemeClr val="bg1"/>
                </a:solidFill>
                <a:latin typeface="Courier New"/>
                <a:ea typeface="Courier New"/>
                <a:cs typeface="Courier New"/>
                <a:sym typeface="Courier New"/>
              </a:rPr>
              <a:t>)</a:t>
            </a:r>
          </a:p>
          <a:p>
            <a:pPr lvl="0" algn="ctr"/>
            <a:endParaRPr lang="es-419" sz="3000" dirty="0">
              <a:solidFill>
                <a:srgbClr val="FF7F00"/>
              </a:solidFill>
              <a:latin typeface="Courier New"/>
              <a:ea typeface="Courier New"/>
              <a:cs typeface="Courier New"/>
              <a:sym typeface="Courier New"/>
            </a:endParaRPr>
          </a:p>
          <a:p>
            <a:pPr lvl="0" algn="ctr"/>
            <a:endParaRPr lang="es-419" sz="3000" dirty="0">
              <a:solidFill>
                <a:srgbClr val="FF7F00"/>
              </a:solidFill>
              <a:latin typeface="Courier New"/>
              <a:ea typeface="Courier New"/>
              <a:cs typeface="Courier New"/>
              <a:sym typeface="Courier New"/>
            </a:endParaRPr>
          </a:p>
          <a:p>
            <a:pPr lvl="0">
              <a:buClr>
                <a:schemeClr val="lt1"/>
              </a:buClr>
              <a:buSzPct val="25000"/>
            </a:pPr>
            <a:r>
              <a:rPr lang="es-419" sz="3000" dirty="0">
                <a:solidFill>
                  <a:schemeClr val="lt1"/>
                </a:solidFill>
                <a:latin typeface="Courier New"/>
                <a:ea typeface="Courier New"/>
                <a:cs typeface="Courier New"/>
                <a:sym typeface="Courier New"/>
              </a:rPr>
              <a:t>$</a:t>
            </a:r>
            <a:r>
              <a:rPr lang="es-419" sz="3000" dirty="0">
                <a:solidFill>
                  <a:srgbClr val="00FF00"/>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python</a:t>
            </a:r>
            <a:r>
              <a:rPr lang="es-419" sz="3000" dirty="0">
                <a:solidFill>
                  <a:srgbClr val="00FF00"/>
                </a:solidFill>
                <a:latin typeface="Courier New"/>
                <a:ea typeface="Courier New"/>
                <a:cs typeface="Courier New"/>
                <a:sym typeface="Courier New"/>
              </a:rPr>
              <a:t> abrir.py</a:t>
            </a:r>
          </a:p>
          <a:p>
            <a:pPr lvl="0">
              <a:buClr>
                <a:schemeClr val="lt1"/>
              </a:buClr>
              <a:buSzPct val="25000"/>
            </a:pPr>
            <a:r>
              <a:rPr lang="es-419" sz="3000" dirty="0">
                <a:solidFill>
                  <a:schemeClr val="lt1"/>
                </a:solidFill>
                <a:latin typeface="Courier New"/>
                <a:ea typeface="Courier New"/>
                <a:cs typeface="Courier New"/>
                <a:sym typeface="Courier New"/>
              </a:rPr>
              <a:t>Total de Líneas: 132045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err="1">
                <a:solidFill>
                  <a:srgbClr val="FFD966"/>
                </a:solidFill>
                <a:latin typeface="Arial" charset="0"/>
                <a:ea typeface="Arial" charset="0"/>
                <a:cs typeface="Arial" charset="0"/>
                <a:sym typeface="Cabin"/>
              </a:rPr>
              <a:t>Leyendo</a:t>
            </a:r>
            <a:r>
              <a:rPr lang="en-US" sz="7600" u="none" strike="noStrike" cap="none" dirty="0">
                <a:solidFill>
                  <a:srgbClr val="FFD966"/>
                </a:solidFill>
                <a:latin typeface="Arial" charset="0"/>
                <a:ea typeface="Arial" charset="0"/>
                <a:cs typeface="Arial" charset="0"/>
                <a:sym typeface="Cabin"/>
              </a:rPr>
              <a:t> el </a:t>
            </a:r>
            <a:r>
              <a:rPr lang="en-US" sz="7600" u="none" strike="noStrike" cap="none" dirty="0" err="1">
                <a:solidFill>
                  <a:srgbClr val="FFD966"/>
                </a:solidFill>
                <a:latin typeface="Arial" charset="0"/>
                <a:ea typeface="Arial" charset="0"/>
                <a:cs typeface="Arial" charset="0"/>
                <a:sym typeface="Cabin"/>
              </a:rPr>
              <a:t>Archivo</a:t>
            </a:r>
            <a:r>
              <a:rPr lang="en-US" sz="7600" u="none" strike="noStrike" cap="none" dirty="0">
                <a:solidFill>
                  <a:srgbClr val="FFD966"/>
                </a:solidFill>
                <a:latin typeface="Arial" charset="0"/>
                <a:ea typeface="Arial" charset="0"/>
                <a:cs typeface="Arial" charset="0"/>
                <a:sym typeface="Cabin"/>
              </a:rPr>
              <a:t> *</a:t>
            </a:r>
            <a:r>
              <a:rPr lang="en-US" sz="7600" u="none" strike="noStrike" cap="none" dirty="0" err="1">
                <a:solidFill>
                  <a:srgbClr val="FFD966"/>
                </a:solidFill>
                <a:latin typeface="Arial" charset="0"/>
                <a:ea typeface="Arial" charset="0"/>
                <a:cs typeface="Arial" charset="0"/>
                <a:sym typeface="Cabin"/>
              </a:rPr>
              <a:t>Entero</a:t>
            </a:r>
            <a:r>
              <a:rPr lang="en-US" sz="7600" u="none" strike="noStrike" cap="none" dirty="0">
                <a:solidFill>
                  <a:srgbClr val="FFD966"/>
                </a:solidFill>
                <a:latin typeface="Arial" charset="0"/>
                <a:ea typeface="Arial" charset="0"/>
                <a:cs typeface="Arial" charset="0"/>
                <a:sym typeface="Cabin"/>
              </a:rPr>
              <a:t>*</a:t>
            </a:r>
          </a:p>
        </p:txBody>
      </p:sp>
      <p:sp>
        <p:nvSpPr>
          <p:cNvPr id="302" name="Shape 302"/>
          <p:cNvSpPr txBox="1">
            <a:spLocks noGrp="1"/>
          </p:cNvSpPr>
          <p:nvPr>
            <p:ph idx="1"/>
          </p:nvPr>
        </p:nvSpPr>
        <p:spPr>
          <a:xfrm>
            <a:off x="1155700" y="2603500"/>
            <a:ext cx="5145088" cy="3345677"/>
          </a:xfrm>
          <a:prstGeom prst="rect">
            <a:avLst/>
          </a:prstGeom>
          <a:noFill/>
          <a:ln>
            <a:noFill/>
          </a:ln>
        </p:spPr>
        <p:txBody>
          <a:bodyPr lIns="38100" tIns="38100" rIns="38100" bIns="38100" anchor="ctr" anchorCtr="0">
            <a:noAutofit/>
          </a:bodyPr>
          <a:lstStyle/>
          <a:p>
            <a:pPr marL="390906" lvl="0">
              <a:spcBef>
                <a:spcPts val="0"/>
              </a:spcBef>
              <a:buClr>
                <a:schemeClr val="lt1"/>
              </a:buClr>
              <a:buSzPct val="100000"/>
            </a:pPr>
            <a:r>
              <a:rPr lang="es-419" sz="3400" dirty="0">
                <a:solidFill>
                  <a:schemeClr val="lt1"/>
                </a:solidFill>
                <a:latin typeface="Arial" charset="0"/>
                <a:ea typeface="Arial" charset="0"/>
                <a:cs typeface="Arial" charset="0"/>
                <a:sym typeface="Cabin"/>
              </a:rPr>
              <a:t>Podemos </a:t>
            </a:r>
            <a:r>
              <a:rPr lang="es-419" sz="3400" dirty="0">
                <a:solidFill>
                  <a:srgbClr val="FF7F00"/>
                </a:solidFill>
                <a:latin typeface="Arial" charset="0"/>
                <a:ea typeface="Arial" charset="0"/>
                <a:cs typeface="Arial" charset="0"/>
                <a:sym typeface="Cabin"/>
              </a:rPr>
              <a:t>leer</a:t>
            </a:r>
            <a:r>
              <a:rPr lang="es-419" sz="3400" dirty="0">
                <a:solidFill>
                  <a:schemeClr val="lt1"/>
                </a:solidFill>
                <a:latin typeface="Arial" charset="0"/>
                <a:ea typeface="Arial" charset="0"/>
                <a:cs typeface="Arial" charset="0"/>
                <a:sym typeface="Cabin"/>
              </a:rPr>
              <a:t> un archivo entero (saltos de líneas y todo lo demás) dentro de una </a:t>
            </a:r>
            <a:r>
              <a:rPr lang="es-419" sz="3400" dirty="0">
                <a:solidFill>
                  <a:srgbClr val="00FFFF"/>
                </a:solidFill>
                <a:latin typeface="Arial" charset="0"/>
                <a:ea typeface="Arial" charset="0"/>
                <a:cs typeface="Arial" charset="0"/>
                <a:sym typeface="Cabin"/>
              </a:rPr>
              <a:t>sola cadena</a:t>
            </a:r>
          </a:p>
        </p:txBody>
      </p:sp>
      <p:sp>
        <p:nvSpPr>
          <p:cNvPr id="303" name="Shape 303"/>
          <p:cNvSpPr txBox="1"/>
          <p:nvPr/>
        </p:nvSpPr>
        <p:spPr>
          <a:xfrm>
            <a:off x="7449875" y="2671475"/>
            <a:ext cx="8280600" cy="3464699"/>
          </a:xfrm>
          <a:prstGeom prst="rect">
            <a:avLst/>
          </a:prstGeom>
          <a:noFill/>
          <a:ln>
            <a:noFill/>
          </a:ln>
        </p:spPr>
        <p:txBody>
          <a:bodyPr lIns="0" tIns="0" rIns="0" bIns="0" anchor="ctr" anchorCtr="0">
            <a:noAutofit/>
          </a:bodyPr>
          <a:lstStyle/>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00FF00"/>
                </a:solidFill>
                <a:latin typeface="Courier New"/>
                <a:ea typeface="Courier New"/>
                <a:cs typeface="Courier New"/>
                <a:sym typeface="Courier New"/>
              </a:rPr>
              <a:t>man_a</a:t>
            </a:r>
            <a:r>
              <a:rPr lang="es-419" sz="3000" dirty="0">
                <a:solidFill>
                  <a:schemeClr val="lt1"/>
                </a:solidFill>
                <a:latin typeface="Courier New"/>
                <a:ea typeface="Courier New"/>
                <a:cs typeface="Courier New"/>
                <a:sym typeface="Courier New"/>
              </a:rPr>
              <a:t> = </a:t>
            </a:r>
            <a:r>
              <a:rPr lang="es-419" sz="3000" dirty="0">
                <a:solidFill>
                  <a:srgbClr val="FF00FF"/>
                </a:solidFill>
                <a:latin typeface="Courier New"/>
                <a:ea typeface="Courier New"/>
                <a:cs typeface="Courier New"/>
                <a:sym typeface="Courier New"/>
              </a:rPr>
              <a:t>open</a:t>
            </a:r>
            <a:r>
              <a:rPr lang="es-419" sz="3000" dirty="0">
                <a:solidFill>
                  <a:schemeClr val="lt1"/>
                </a:solidFill>
                <a:latin typeface="Courier New"/>
                <a:ea typeface="Courier New"/>
                <a:cs typeface="Courier New"/>
                <a:sym typeface="Courier New"/>
              </a:rPr>
              <a:t>('mbox-short.txt')</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00FFFF"/>
                </a:solidFill>
                <a:latin typeface="Courier New"/>
                <a:ea typeface="Courier New"/>
                <a:cs typeface="Courier New"/>
                <a:sym typeface="Courier New"/>
              </a:rPr>
              <a:t>ent</a:t>
            </a:r>
            <a:r>
              <a:rPr lang="es-419" sz="3000" dirty="0">
                <a:solidFill>
                  <a:schemeClr val="lt1"/>
                </a:solidFill>
                <a:latin typeface="Courier New"/>
                <a:ea typeface="Courier New"/>
                <a:cs typeface="Courier New"/>
                <a:sym typeface="Courier New"/>
              </a:rPr>
              <a:t> = </a:t>
            </a:r>
            <a:r>
              <a:rPr lang="es-419" sz="3000" dirty="0" err="1">
                <a:solidFill>
                  <a:srgbClr val="00FF00"/>
                </a:solidFill>
                <a:latin typeface="Courier New"/>
                <a:ea typeface="Courier New"/>
                <a:cs typeface="Courier New"/>
                <a:sym typeface="Courier New"/>
              </a:rPr>
              <a:t>man_a</a:t>
            </a:r>
            <a:r>
              <a:rPr lang="es-419" sz="3000" dirty="0" err="1">
                <a:solidFill>
                  <a:srgbClr val="FF7F00"/>
                </a:solidFill>
                <a:latin typeface="Courier New"/>
                <a:ea typeface="Courier New"/>
                <a:cs typeface="Courier New"/>
                <a:sym typeface="Courier New"/>
              </a:rPr>
              <a:t>.read</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FFFF00"/>
                </a:solidFill>
                <a:latin typeface="Courier New"/>
                <a:ea typeface="Courier New"/>
                <a:cs typeface="Courier New"/>
                <a:sym typeface="Courier New"/>
              </a:rPr>
              <a:t>print</a:t>
            </a:r>
            <a:r>
              <a:rPr lang="es-419" sz="3000" dirty="0">
                <a:solidFill>
                  <a:schemeClr val="lt1"/>
                </a:solidFill>
                <a:latin typeface="Courier New"/>
                <a:ea typeface="Courier New"/>
                <a:cs typeface="Courier New"/>
                <a:sym typeface="Courier New"/>
              </a:rPr>
              <a:t>(</a:t>
            </a:r>
            <a:r>
              <a:rPr lang="es-419" sz="3000" dirty="0" err="1">
                <a:solidFill>
                  <a:srgbClr val="FF00FF"/>
                </a:solidFill>
                <a:latin typeface="Courier New"/>
                <a:ea typeface="Courier New"/>
                <a:cs typeface="Courier New"/>
                <a:sym typeface="Courier New"/>
              </a:rPr>
              <a:t>len</a:t>
            </a:r>
            <a:r>
              <a:rPr lang="es-419" sz="3000" dirty="0">
                <a:solidFill>
                  <a:schemeClr val="lt1"/>
                </a:solidFill>
                <a:latin typeface="Courier New"/>
                <a:ea typeface="Courier New"/>
                <a:cs typeface="Courier New"/>
                <a:sym typeface="Courier New"/>
              </a:rPr>
              <a:t>(</a:t>
            </a:r>
            <a:r>
              <a:rPr lang="es-419" sz="3000" dirty="0" err="1">
                <a:solidFill>
                  <a:srgbClr val="00FFFF"/>
                </a:solidFill>
                <a:latin typeface="Courier New"/>
                <a:ea typeface="Courier New"/>
                <a:cs typeface="Courier New"/>
                <a:sym typeface="Courier New"/>
              </a:rPr>
              <a:t>ent</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94626</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FFFF00"/>
                </a:solidFill>
                <a:latin typeface="Courier New"/>
                <a:ea typeface="Courier New"/>
                <a:cs typeface="Courier New"/>
                <a:sym typeface="Courier New"/>
              </a:rPr>
              <a:t>print</a:t>
            </a:r>
            <a:r>
              <a:rPr lang="es-419" sz="3000" dirty="0">
                <a:solidFill>
                  <a:schemeClr val="lt1"/>
                </a:solidFill>
                <a:latin typeface="Courier New"/>
                <a:ea typeface="Courier New"/>
                <a:cs typeface="Courier New"/>
                <a:sym typeface="Courier New"/>
              </a:rPr>
              <a:t>(</a:t>
            </a:r>
            <a:r>
              <a:rPr lang="es-419" sz="3000" dirty="0" err="1">
                <a:solidFill>
                  <a:srgbClr val="00FFFF"/>
                </a:solidFill>
                <a:latin typeface="Courier New"/>
                <a:ea typeface="Courier New"/>
                <a:cs typeface="Courier New"/>
                <a:sym typeface="Courier New"/>
              </a:rPr>
              <a:t>ent</a:t>
            </a:r>
            <a:r>
              <a:rPr lang="es-419" sz="3000" dirty="0">
                <a:solidFill>
                  <a:schemeClr val="lt1"/>
                </a:solidFill>
                <a:latin typeface="Courier New"/>
                <a:ea typeface="Courier New"/>
                <a:cs typeface="Courier New"/>
                <a:sym typeface="Courier New"/>
              </a:rPr>
              <a:t>[:20])</a:t>
            </a:r>
          </a:p>
          <a:p>
            <a:pPr lvl="0">
              <a:buClr>
                <a:schemeClr val="lt1"/>
              </a:buClr>
              <a:buSzPct val="25000"/>
            </a:pPr>
            <a:r>
              <a:rPr lang="es-419" sz="3000" dirty="0" err="1">
                <a:solidFill>
                  <a:schemeClr val="lt1"/>
                </a:solidFill>
                <a:latin typeface="Courier New"/>
                <a:ea typeface="Courier New"/>
                <a:cs typeface="Courier New"/>
                <a:sym typeface="Courier New"/>
              </a:rPr>
              <a:t>From</a:t>
            </a:r>
            <a:r>
              <a:rPr lang="es-419" sz="3000" dirty="0">
                <a:solidFill>
                  <a:schemeClr val="lt1"/>
                </a:solidFill>
                <a:latin typeface="Courier New"/>
                <a:ea typeface="Courier New"/>
                <a:cs typeface="Courier New"/>
                <a:sym typeface="Courier New"/>
              </a:rPr>
              <a:t> </a:t>
            </a:r>
            <a:r>
              <a:rPr lang="es-419" sz="3000" dirty="0" err="1">
                <a:solidFill>
                  <a:schemeClr val="lt1"/>
                </a:solidFill>
                <a:latin typeface="Courier New"/>
                <a:ea typeface="Courier New"/>
                <a:cs typeface="Courier New"/>
                <a:sym typeface="Courier New"/>
              </a:rPr>
              <a:t>stephen.marquar</a:t>
            </a:r>
            <a:endParaRPr lang="es-419" sz="3000" dirty="0">
              <a:solidFill>
                <a:schemeClr val="lt1"/>
              </a:solidFill>
              <a:latin typeface="Courier New"/>
              <a:ea typeface="Courier New"/>
              <a:cs typeface="Courier New"/>
              <a:sym typeface="Courier New"/>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187036" y="905084"/>
            <a:ext cx="15856528" cy="124772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charset="0"/>
                <a:ea typeface="Arial" charset="0"/>
                <a:cs typeface="Arial" charset="0"/>
                <a:sym typeface="Cabin"/>
              </a:rPr>
              <a:t>Búsqueda</a:t>
            </a:r>
            <a:r>
              <a:rPr lang="en-US" sz="7600" u="none" strike="noStrike" cap="none" dirty="0">
                <a:solidFill>
                  <a:srgbClr val="FFD966"/>
                </a:solidFill>
                <a:latin typeface="Arial" charset="0"/>
                <a:ea typeface="Arial" charset="0"/>
                <a:cs typeface="Arial" charset="0"/>
                <a:sym typeface="Cabin"/>
              </a:rPr>
              <a:t> a </a:t>
            </a:r>
            <a:r>
              <a:rPr lang="en-US" sz="7600" u="none" strike="noStrike" cap="none" dirty="0" err="1">
                <a:solidFill>
                  <a:srgbClr val="FFD966"/>
                </a:solidFill>
                <a:latin typeface="Arial" charset="0"/>
                <a:ea typeface="Arial" charset="0"/>
                <a:cs typeface="Arial" charset="0"/>
                <a:sym typeface="Cabin"/>
              </a:rPr>
              <a:t>Través</a:t>
            </a:r>
            <a:r>
              <a:rPr lang="en-US" sz="7600" u="none" strike="noStrike" cap="none" dirty="0">
                <a:solidFill>
                  <a:srgbClr val="FFD966"/>
                </a:solidFill>
                <a:latin typeface="Arial" charset="0"/>
                <a:ea typeface="Arial" charset="0"/>
                <a:cs typeface="Arial" charset="0"/>
                <a:sym typeface="Cabin"/>
              </a:rPr>
              <a:t> de un </a:t>
            </a:r>
            <a:r>
              <a:rPr lang="en-US" sz="7600" u="none" strike="noStrike" cap="none" dirty="0" err="1">
                <a:solidFill>
                  <a:srgbClr val="FFD966"/>
                </a:solidFill>
                <a:latin typeface="Arial" charset="0"/>
                <a:ea typeface="Arial" charset="0"/>
                <a:cs typeface="Arial" charset="0"/>
                <a:sym typeface="Cabin"/>
              </a:rPr>
              <a:t>Archivo</a:t>
            </a:r>
            <a:endParaRPr lang="en-US" sz="7600" u="none" strike="noStrike" cap="none" dirty="0">
              <a:solidFill>
                <a:srgbClr val="FFD966"/>
              </a:solidFill>
              <a:latin typeface="Arial" charset="0"/>
              <a:ea typeface="Arial" charset="0"/>
              <a:cs typeface="Arial" charset="0"/>
              <a:sym typeface="Cabin"/>
            </a:endParaRPr>
          </a:p>
        </p:txBody>
      </p:sp>
      <p:sp>
        <p:nvSpPr>
          <p:cNvPr id="309" name="Shape 309"/>
          <p:cNvSpPr txBox="1">
            <a:spLocks noGrp="1"/>
          </p:cNvSpPr>
          <p:nvPr>
            <p:ph idx="1"/>
          </p:nvPr>
        </p:nvSpPr>
        <p:spPr>
          <a:xfrm>
            <a:off x="1155700" y="2892894"/>
            <a:ext cx="6116638" cy="2890719"/>
          </a:xfrm>
          <a:prstGeom prst="rect">
            <a:avLst/>
          </a:prstGeom>
          <a:noFill/>
          <a:ln>
            <a:noFill/>
          </a:ln>
        </p:spPr>
        <p:txBody>
          <a:bodyPr lIns="38100" tIns="38100" rIns="38100" bIns="38100" anchor="ctr" anchorCtr="0">
            <a:noAutofit/>
          </a:bodyPr>
          <a:lstStyle/>
          <a:p>
            <a:pPr marL="390906" lvl="0">
              <a:spcBef>
                <a:spcPts val="0"/>
              </a:spcBef>
              <a:buClr>
                <a:schemeClr val="lt1"/>
              </a:buClr>
              <a:buSzPct val="100000"/>
            </a:pPr>
            <a:r>
              <a:rPr lang="es-419" sz="3400" dirty="0">
                <a:solidFill>
                  <a:schemeClr val="lt1"/>
                </a:solidFill>
                <a:latin typeface="Arial" charset="0"/>
                <a:ea typeface="Arial" charset="0"/>
                <a:cs typeface="Arial" charset="0"/>
                <a:sym typeface="Cabin"/>
              </a:rPr>
              <a:t>Podemos poner una sentencia </a:t>
            </a:r>
            <a:r>
              <a:rPr lang="es-419" sz="3400" dirty="0" err="1">
                <a:solidFill>
                  <a:srgbClr val="FFFF00"/>
                </a:solidFill>
                <a:latin typeface="Arial" charset="0"/>
                <a:ea typeface="Arial" charset="0"/>
                <a:cs typeface="Arial" charset="0"/>
                <a:sym typeface="Cabin"/>
              </a:rPr>
              <a:t>if</a:t>
            </a:r>
            <a:r>
              <a:rPr lang="es-419" sz="3400" dirty="0">
                <a:solidFill>
                  <a:srgbClr val="FFFF00"/>
                </a:solidFill>
                <a:latin typeface="Arial" charset="0"/>
                <a:ea typeface="Arial" charset="0"/>
                <a:cs typeface="Arial" charset="0"/>
                <a:sym typeface="Cabin"/>
              </a:rPr>
              <a:t> </a:t>
            </a:r>
            <a:r>
              <a:rPr lang="es-419" sz="3400" dirty="0">
                <a:solidFill>
                  <a:schemeClr val="lt1"/>
                </a:solidFill>
                <a:latin typeface="Arial" charset="0"/>
                <a:ea typeface="Arial" charset="0"/>
                <a:cs typeface="Arial" charset="0"/>
                <a:sym typeface="Cabin"/>
              </a:rPr>
              <a:t>nuestro bucle </a:t>
            </a:r>
            <a:r>
              <a:rPr lang="es-419" sz="3400" dirty="0" err="1">
                <a:solidFill>
                  <a:srgbClr val="FFFF00"/>
                </a:solidFill>
                <a:latin typeface="Arial" charset="0"/>
                <a:ea typeface="Arial" charset="0"/>
                <a:cs typeface="Arial" charset="0"/>
                <a:sym typeface="Cabin"/>
              </a:rPr>
              <a:t>for</a:t>
            </a:r>
            <a:r>
              <a:rPr lang="es-419" sz="3400" dirty="0">
                <a:solidFill>
                  <a:schemeClr val="lt1"/>
                </a:solidFill>
                <a:latin typeface="Arial" charset="0"/>
                <a:ea typeface="Arial" charset="0"/>
                <a:cs typeface="Arial" charset="0"/>
                <a:sym typeface="Cabin"/>
              </a:rPr>
              <a:t> para únicamente imprimir líneas que satisfacen cierta característica</a:t>
            </a:r>
          </a:p>
        </p:txBody>
      </p:sp>
      <p:sp>
        <p:nvSpPr>
          <p:cNvPr id="310" name="Shape 310"/>
          <p:cNvSpPr txBox="1"/>
          <p:nvPr/>
        </p:nvSpPr>
        <p:spPr>
          <a:xfrm>
            <a:off x="8049525" y="3161700"/>
            <a:ext cx="7276200" cy="2444699"/>
          </a:xfrm>
          <a:prstGeom prst="rect">
            <a:avLst/>
          </a:prstGeom>
          <a:noFill/>
          <a:ln>
            <a:noFill/>
          </a:ln>
        </p:spPr>
        <p:txBody>
          <a:bodyPr lIns="0" tIns="0" rIns="0" bIns="0" anchor="ctr" anchorCtr="0">
            <a:noAutofit/>
          </a:bodyPr>
          <a:lstStyle/>
          <a:p>
            <a:pPr lvl="0">
              <a:buClr>
                <a:srgbClr val="00FF00"/>
              </a:buClr>
              <a:buSzPct val="25000"/>
            </a:pPr>
            <a:r>
              <a:rPr lang="es-419" sz="2800" dirty="0" err="1">
                <a:solidFill>
                  <a:srgbClr val="00FF00"/>
                </a:solidFill>
                <a:latin typeface="Courier New"/>
                <a:ea typeface="Courier New"/>
                <a:cs typeface="Courier New"/>
                <a:sym typeface="Courier New"/>
              </a:rPr>
              <a:t>man_a</a:t>
            </a:r>
            <a:r>
              <a:rPr lang="es-419" sz="2800" dirty="0">
                <a:solidFill>
                  <a:schemeClr val="lt1"/>
                </a:solidFill>
                <a:latin typeface="Courier New"/>
                <a:ea typeface="Courier New"/>
                <a:cs typeface="Courier New"/>
                <a:sym typeface="Courier New"/>
              </a:rPr>
              <a:t> = </a:t>
            </a:r>
            <a:r>
              <a:rPr lang="es-419" sz="2800" dirty="0">
                <a:solidFill>
                  <a:srgbClr val="FF00FF"/>
                </a:solidFill>
                <a:latin typeface="Courier New"/>
                <a:ea typeface="Courier New"/>
                <a:cs typeface="Courier New"/>
                <a:sym typeface="Courier New"/>
              </a:rPr>
              <a:t>open</a:t>
            </a:r>
            <a:r>
              <a:rPr lang="es-419" sz="2800" dirty="0">
                <a:solidFill>
                  <a:schemeClr val="lt1"/>
                </a:solidFill>
                <a:latin typeface="Courier New"/>
                <a:ea typeface="Courier New"/>
                <a:cs typeface="Courier New"/>
                <a:sym typeface="Courier New"/>
              </a:rPr>
              <a:t>('mbox-short.txt')</a:t>
            </a:r>
          </a:p>
          <a:p>
            <a:pPr lvl="0">
              <a:buClr>
                <a:srgbClr val="FFFF00"/>
              </a:buClr>
              <a:buSzPct val="25000"/>
            </a:pPr>
            <a:r>
              <a:rPr lang="es-419" sz="2800" dirty="0" err="1">
                <a:solidFill>
                  <a:srgbClr val="FFFF00"/>
                </a:solidFill>
                <a:latin typeface="Courier New"/>
                <a:ea typeface="Courier New"/>
                <a:cs typeface="Courier New"/>
                <a:sym typeface="Courier New"/>
              </a:rPr>
              <a:t>for</a:t>
            </a:r>
            <a:r>
              <a:rPr lang="es-419" sz="2800" dirty="0">
                <a:solidFill>
                  <a:schemeClr val="lt1"/>
                </a:solidFill>
                <a:latin typeface="Courier New"/>
                <a:ea typeface="Courier New"/>
                <a:cs typeface="Courier New"/>
                <a:sym typeface="Courier New"/>
              </a:rPr>
              <a:t> </a:t>
            </a:r>
            <a:r>
              <a:rPr lang="es-419" sz="2800" dirty="0" err="1">
                <a:solidFill>
                  <a:srgbClr val="00FF00"/>
                </a:solidFill>
                <a:latin typeface="Courier New"/>
                <a:ea typeface="Courier New"/>
                <a:cs typeface="Courier New"/>
                <a:sym typeface="Courier New"/>
              </a:rPr>
              <a:t>linea</a:t>
            </a:r>
            <a:r>
              <a:rPr lang="es-419" sz="2800" dirty="0">
                <a:solidFill>
                  <a:schemeClr val="lt1"/>
                </a:solidFill>
                <a:latin typeface="Courier New"/>
                <a:ea typeface="Courier New"/>
                <a:cs typeface="Courier New"/>
                <a:sym typeface="Courier New"/>
              </a:rPr>
              <a:t> </a:t>
            </a:r>
            <a:r>
              <a:rPr lang="es-419" sz="2800" dirty="0">
                <a:solidFill>
                  <a:srgbClr val="FFFF00"/>
                </a:solidFill>
                <a:latin typeface="Courier New"/>
                <a:ea typeface="Courier New"/>
                <a:cs typeface="Courier New"/>
                <a:sym typeface="Courier New"/>
              </a:rPr>
              <a:t>in</a:t>
            </a:r>
            <a:r>
              <a:rPr lang="es-419" sz="2800" dirty="0">
                <a:solidFill>
                  <a:schemeClr val="lt1"/>
                </a:solidFill>
                <a:latin typeface="Courier New"/>
                <a:ea typeface="Courier New"/>
                <a:cs typeface="Courier New"/>
                <a:sym typeface="Courier New"/>
              </a:rPr>
              <a:t> </a:t>
            </a:r>
            <a:r>
              <a:rPr lang="es-419" sz="2800" dirty="0" err="1">
                <a:solidFill>
                  <a:srgbClr val="00FF00"/>
                </a:solidFill>
                <a:latin typeface="Courier New"/>
                <a:ea typeface="Courier New"/>
                <a:cs typeface="Courier New"/>
                <a:sym typeface="Courier New"/>
              </a:rPr>
              <a:t>man_a</a:t>
            </a:r>
            <a:r>
              <a:rPr lang="es-419" sz="2800" dirty="0">
                <a:solidFill>
                  <a:schemeClr val="lt1"/>
                </a:solidFill>
                <a:latin typeface="Courier New"/>
                <a:ea typeface="Courier New"/>
                <a:cs typeface="Courier New"/>
                <a:sym typeface="Courier New"/>
              </a:rPr>
              <a:t>:</a:t>
            </a:r>
          </a:p>
          <a:p>
            <a:pPr lvl="0">
              <a:buClr>
                <a:schemeClr val="lt1"/>
              </a:buClr>
              <a:buSzPct val="25000"/>
            </a:pPr>
            <a:r>
              <a:rPr lang="es-419" sz="2800" dirty="0">
                <a:solidFill>
                  <a:schemeClr val="lt1"/>
                </a:solidFill>
                <a:latin typeface="Courier New"/>
                <a:ea typeface="Courier New"/>
                <a:cs typeface="Courier New"/>
                <a:sym typeface="Courier New"/>
              </a:rPr>
              <a:t>    </a:t>
            </a:r>
            <a:r>
              <a:rPr lang="es-419" sz="2800" dirty="0" err="1">
                <a:solidFill>
                  <a:srgbClr val="FFFF00"/>
                </a:solidFill>
                <a:latin typeface="Courier New"/>
                <a:ea typeface="Courier New"/>
                <a:cs typeface="Courier New"/>
                <a:sym typeface="Courier New"/>
              </a:rPr>
              <a:t>if</a:t>
            </a:r>
            <a:r>
              <a:rPr lang="es-419" sz="2800" dirty="0">
                <a:solidFill>
                  <a:schemeClr val="lt1"/>
                </a:solidFill>
                <a:latin typeface="Courier New"/>
                <a:ea typeface="Courier New"/>
                <a:cs typeface="Courier New"/>
                <a:sym typeface="Courier New"/>
              </a:rPr>
              <a:t> </a:t>
            </a:r>
            <a:r>
              <a:rPr lang="es-419" sz="2800" dirty="0" err="1">
                <a:solidFill>
                  <a:srgbClr val="00FF00"/>
                </a:solidFill>
                <a:latin typeface="Courier New"/>
                <a:ea typeface="Courier New"/>
                <a:cs typeface="Courier New"/>
                <a:sym typeface="Courier New"/>
              </a:rPr>
              <a:t>linea</a:t>
            </a:r>
            <a:r>
              <a:rPr lang="es-419" sz="2800" dirty="0" err="1">
                <a:solidFill>
                  <a:srgbClr val="FF00FF"/>
                </a:solidFill>
                <a:latin typeface="Courier New"/>
                <a:ea typeface="Courier New"/>
                <a:cs typeface="Courier New"/>
                <a:sym typeface="Courier New"/>
              </a:rPr>
              <a:t>.startswith</a:t>
            </a:r>
            <a:r>
              <a:rPr lang="es-419" sz="2800" dirty="0">
                <a:solidFill>
                  <a:schemeClr val="lt1"/>
                </a:solidFill>
                <a:latin typeface="Courier New"/>
                <a:ea typeface="Courier New"/>
                <a:cs typeface="Courier New"/>
                <a:sym typeface="Courier New"/>
              </a:rPr>
              <a:t>('</a:t>
            </a:r>
            <a:r>
              <a:rPr lang="es-419" sz="2800" dirty="0" err="1">
                <a:solidFill>
                  <a:schemeClr val="lt1"/>
                </a:solidFill>
                <a:latin typeface="Courier New"/>
                <a:ea typeface="Courier New"/>
                <a:cs typeface="Courier New"/>
                <a:sym typeface="Courier New"/>
              </a:rPr>
              <a:t>From</a:t>
            </a:r>
            <a:r>
              <a:rPr lang="es-419" sz="2800" dirty="0">
                <a:solidFill>
                  <a:schemeClr val="lt1"/>
                </a:solidFill>
                <a:latin typeface="Courier New"/>
                <a:ea typeface="Courier New"/>
                <a:cs typeface="Courier New"/>
                <a:sym typeface="Courier New"/>
              </a:rPr>
              <a:t>:') :</a:t>
            </a:r>
          </a:p>
          <a:p>
            <a:pPr lvl="0">
              <a:buClr>
                <a:schemeClr val="lt1"/>
              </a:buClr>
              <a:buSzPct val="25000"/>
            </a:pPr>
            <a:r>
              <a:rPr lang="es-419" sz="2800" dirty="0">
                <a:solidFill>
                  <a:schemeClr val="lt1"/>
                </a:solidFill>
                <a:latin typeface="Courier New"/>
                <a:ea typeface="Courier New"/>
                <a:cs typeface="Courier New"/>
                <a:sym typeface="Courier New"/>
              </a:rPr>
              <a:t>        </a:t>
            </a:r>
            <a:r>
              <a:rPr lang="es-419" sz="2800" dirty="0" err="1">
                <a:solidFill>
                  <a:srgbClr val="FFFF00"/>
                </a:solidFill>
                <a:latin typeface="Courier New"/>
                <a:ea typeface="Courier New"/>
                <a:cs typeface="Courier New"/>
                <a:sym typeface="Courier New"/>
              </a:rPr>
              <a:t>print</a:t>
            </a:r>
            <a:r>
              <a:rPr lang="es-419" sz="2800" dirty="0">
                <a:solidFill>
                  <a:schemeClr val="lt1"/>
                </a:solidFill>
                <a:latin typeface="Courier New"/>
                <a:ea typeface="Courier New"/>
                <a:cs typeface="Courier New"/>
                <a:sym typeface="Courier New"/>
              </a:rPr>
              <a:t>(</a:t>
            </a:r>
            <a:r>
              <a:rPr lang="es-419" sz="2800" dirty="0" err="1">
                <a:solidFill>
                  <a:srgbClr val="00FF00"/>
                </a:solidFill>
                <a:latin typeface="Courier New"/>
                <a:ea typeface="Courier New"/>
                <a:cs typeface="Courier New"/>
                <a:sym typeface="Courier New"/>
              </a:rPr>
              <a:t>linea</a:t>
            </a:r>
            <a:r>
              <a:rPr lang="es-419" sz="2800" dirty="0">
                <a:solidFill>
                  <a:schemeClr val="bg1"/>
                </a:solidFill>
                <a:latin typeface="Courier New"/>
                <a:ea typeface="Courier New"/>
                <a:cs typeface="Courier New"/>
                <a:sym typeface="Courier New"/>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1155700" y="789708"/>
            <a:ext cx="13247638"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dirty="0">
                <a:solidFill>
                  <a:srgbClr val="FFD966"/>
                </a:solidFill>
                <a:latin typeface="Arial" charset="0"/>
                <a:ea typeface="Arial" charset="0"/>
                <a:cs typeface="Arial" charset="0"/>
                <a:sym typeface="Cabin"/>
              </a:rPr>
              <a:t>¡</a:t>
            </a:r>
            <a:r>
              <a:rPr lang="en-US" sz="7600" dirty="0" err="1">
                <a:solidFill>
                  <a:srgbClr val="FFD966"/>
                </a:solidFill>
                <a:latin typeface="Arial" charset="0"/>
                <a:ea typeface="Arial" charset="0"/>
                <a:cs typeface="Arial" charset="0"/>
                <a:sym typeface="Cabin"/>
              </a:rPr>
              <a:t>Uy</a:t>
            </a:r>
            <a:r>
              <a:rPr lang="en-US" sz="7600" u="none" strike="noStrike" cap="none" dirty="0">
                <a:solidFill>
                  <a:srgbClr val="FFD966"/>
                </a:solidFill>
                <a:latin typeface="Arial" charset="0"/>
                <a:ea typeface="Arial" charset="0"/>
                <a:cs typeface="Arial" charset="0"/>
                <a:sym typeface="Cabin"/>
              </a:rPr>
              <a:t>!</a:t>
            </a:r>
          </a:p>
        </p:txBody>
      </p:sp>
      <p:sp>
        <p:nvSpPr>
          <p:cNvPr id="316" name="Shape 316"/>
          <p:cNvSpPr txBox="1"/>
          <p:nvPr/>
        </p:nvSpPr>
        <p:spPr>
          <a:xfrm>
            <a:off x="1246825" y="3253025"/>
            <a:ext cx="5270400"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a:t>
            </a:r>
            <a:r>
              <a:rPr lang="en-US" sz="3600" u="none" strike="noStrike" cap="none" dirty="0" err="1">
                <a:solidFill>
                  <a:schemeClr val="lt1"/>
                </a:solidFill>
                <a:latin typeface="Arial" charset="0"/>
                <a:ea typeface="Arial" charset="0"/>
                <a:cs typeface="Arial" charset="0"/>
                <a:sym typeface="Cabin"/>
              </a:rPr>
              <a:t>Qué</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están</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haciendo</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ahí</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todas</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esas</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líneas</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en</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blanco</a:t>
            </a:r>
            <a:r>
              <a:rPr lang="en-US" sz="3600" dirty="0">
                <a:solidFill>
                  <a:schemeClr val="lt1"/>
                </a:solidFill>
                <a:latin typeface="Arial" charset="0"/>
                <a:ea typeface="Arial" charset="0"/>
                <a:cs typeface="Arial" charset="0"/>
                <a:sym typeface="Cabin"/>
              </a:rPr>
              <a:t>?</a:t>
            </a:r>
            <a:endParaRPr lang="en-US" sz="3600" u="none" strike="noStrike" cap="none" dirty="0">
              <a:solidFill>
                <a:schemeClr val="lt1"/>
              </a:solidFill>
              <a:latin typeface="Arial" charset="0"/>
              <a:ea typeface="Arial" charset="0"/>
              <a:cs typeface="Arial" charset="0"/>
              <a:sym typeface="Cabin"/>
            </a:endParaRPr>
          </a:p>
        </p:txBody>
      </p:sp>
      <p:sp>
        <p:nvSpPr>
          <p:cNvPr id="317" name="Shape 317"/>
          <p:cNvSpPr txBox="1"/>
          <p:nvPr/>
        </p:nvSpPr>
        <p:spPr>
          <a:xfrm>
            <a:off x="7594600" y="2895600"/>
            <a:ext cx="8128000" cy="45243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stephen.marquard@uct.ac.za</a:t>
            </a:r>
            <a:endParaRPr lang="en-US" sz="3000" i="0" u="none" strike="noStrike" cap="none" dirty="0">
              <a:solidFill>
                <a:srgbClr val="FF00FF"/>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louis@media.berkeley.edu</a:t>
            </a:r>
            <a:endParaRPr lang="en-US" sz="3000" i="0" u="none" strike="noStrike" cap="none" dirty="0">
              <a:solidFill>
                <a:srgbClr val="FF00FF"/>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zqian@umich.edu</a:t>
            </a:r>
            <a:endParaRPr lang="en-US" sz="3000" i="0" u="none" strike="noStrike" cap="none" dirty="0">
              <a:solidFill>
                <a:srgbClr val="FF00FF"/>
              </a:solidFill>
              <a:latin typeface="Courier"/>
              <a:ea typeface="Courier"/>
              <a:cs typeface="Courier"/>
              <a:sym typeface="Courier New"/>
            </a:endParaRPr>
          </a:p>
          <a:p>
            <a:pPr marL="0" marR="0" lvl="0" indent="0" algn="ctr" rtl="0">
              <a:lnSpc>
                <a:spcPct val="100000"/>
              </a:lnSpc>
              <a:spcBef>
                <a:spcPts val="0"/>
              </a:spcBef>
              <a:spcAft>
                <a:spcPts val="0"/>
              </a:spcAft>
              <a:buNone/>
            </a:pPr>
            <a:endParaRPr sz="30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rjlowe@iupui.edu</a:t>
            </a:r>
            <a:endParaRPr lang="en-US" sz="30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7" name="Shape 315"/>
          <p:cNvSpPr txBox="1">
            <a:spLocks noGrp="1"/>
          </p:cNvSpPr>
          <p:nvPr>
            <p:ph type="title"/>
          </p:nvPr>
        </p:nvSpPr>
        <p:spPr>
          <a:xfrm>
            <a:off x="1155700" y="789708"/>
            <a:ext cx="13247638"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u="none" strike="noStrike" cap="none" dirty="0">
                <a:solidFill>
                  <a:srgbClr val="FFD966"/>
                </a:solidFill>
                <a:latin typeface="Arial" charset="0"/>
                <a:ea typeface="Arial" charset="0"/>
                <a:cs typeface="Arial" charset="0"/>
                <a:sym typeface="Cabin"/>
              </a:rPr>
              <a:t>¡</a:t>
            </a:r>
            <a:r>
              <a:rPr lang="en-US" sz="7600" u="none" strike="noStrike" cap="none" dirty="0" err="1">
                <a:solidFill>
                  <a:srgbClr val="FFD966"/>
                </a:solidFill>
                <a:latin typeface="Arial" charset="0"/>
                <a:ea typeface="Arial" charset="0"/>
                <a:cs typeface="Arial" charset="0"/>
                <a:sym typeface="Cabin"/>
              </a:rPr>
              <a:t>Uy</a:t>
            </a:r>
            <a:r>
              <a:rPr lang="en-US" sz="7600" u="none" strike="noStrike" cap="none" dirty="0">
                <a:solidFill>
                  <a:srgbClr val="FFD966"/>
                </a:solidFill>
                <a:latin typeface="Arial" charset="0"/>
                <a:ea typeface="Arial" charset="0"/>
                <a:cs typeface="Arial" charset="0"/>
                <a:sym typeface="Cabin"/>
              </a:rPr>
              <a:t>!</a:t>
            </a:r>
          </a:p>
        </p:txBody>
      </p:sp>
      <p:sp>
        <p:nvSpPr>
          <p:cNvPr id="325" name="Shape 325"/>
          <p:cNvSpPr txBox="1">
            <a:spLocks noGrp="1"/>
          </p:cNvSpPr>
          <p:nvPr>
            <p:ph idx="1"/>
          </p:nvPr>
        </p:nvSpPr>
        <p:spPr>
          <a:xfrm>
            <a:off x="1155700" y="3143827"/>
            <a:ext cx="5407024" cy="5702399"/>
          </a:xfrm>
          <a:prstGeom prst="rect">
            <a:avLst/>
          </a:prstGeom>
          <a:noFill/>
          <a:ln>
            <a:noFill/>
          </a:ln>
        </p:spPr>
        <p:txBody>
          <a:bodyPr lIns="38100" tIns="38100" rIns="38100" bIns="38100" anchor="ctr" anchorCtr="0">
            <a:noAutofit/>
          </a:bodyPr>
          <a:lstStyle/>
          <a:p>
            <a:pPr marL="469900" lvl="0" indent="-457200">
              <a:spcBef>
                <a:spcPts val="0"/>
              </a:spcBef>
              <a:spcAft>
                <a:spcPts val="1000"/>
              </a:spcAft>
              <a:buSzPct val="100000"/>
              <a:buFont typeface="Arial"/>
              <a:buChar char="•"/>
            </a:pPr>
            <a:r>
              <a:rPr lang="es-419" sz="3400" dirty="0">
                <a:solidFill>
                  <a:schemeClr val="lt1"/>
                </a:solidFill>
                <a:latin typeface="Arial" charset="0"/>
                <a:ea typeface="Arial" charset="0"/>
                <a:cs typeface="Arial" charset="0"/>
                <a:sym typeface="Cabin"/>
              </a:rPr>
              <a:t>Cada línea del archivo tiene un </a:t>
            </a:r>
            <a:r>
              <a:rPr lang="es-419" sz="3400" dirty="0">
                <a:solidFill>
                  <a:srgbClr val="00FF00"/>
                </a:solidFill>
                <a:latin typeface="Arial" charset="0"/>
                <a:ea typeface="Arial" charset="0"/>
                <a:cs typeface="Arial" charset="0"/>
                <a:sym typeface="Cabin"/>
              </a:rPr>
              <a:t>salto de línea</a:t>
            </a:r>
            <a:r>
              <a:rPr lang="es-419" sz="3400" dirty="0">
                <a:solidFill>
                  <a:schemeClr val="lt1"/>
                </a:solidFill>
                <a:latin typeface="Arial" charset="0"/>
                <a:ea typeface="Arial" charset="0"/>
                <a:cs typeface="Arial" charset="0"/>
                <a:sym typeface="Cabin"/>
              </a:rPr>
              <a:t> al final</a:t>
            </a:r>
          </a:p>
          <a:p>
            <a:pPr marL="469900" lvl="0" indent="-457200">
              <a:spcBef>
                <a:spcPts val="3500"/>
              </a:spcBef>
              <a:spcAft>
                <a:spcPts val="1000"/>
              </a:spcAft>
              <a:buSzPct val="100000"/>
              <a:buFont typeface="Arial"/>
              <a:buChar char="•"/>
            </a:pPr>
            <a:r>
              <a:rPr lang="es-419" sz="3400" dirty="0">
                <a:solidFill>
                  <a:schemeClr val="lt1"/>
                </a:solidFill>
                <a:latin typeface="Arial" charset="0"/>
                <a:ea typeface="Arial" charset="0"/>
                <a:cs typeface="Arial" charset="0"/>
                <a:sym typeface="Cabin"/>
              </a:rPr>
              <a:t>La sentencia </a:t>
            </a:r>
            <a:r>
              <a:rPr lang="es-419" sz="3400" dirty="0" err="1">
                <a:solidFill>
                  <a:srgbClr val="FFFF00"/>
                </a:solidFill>
                <a:latin typeface="Arial" charset="0"/>
                <a:ea typeface="Arial" charset="0"/>
                <a:cs typeface="Arial" charset="0"/>
                <a:sym typeface="Cabin"/>
              </a:rPr>
              <a:t>print</a:t>
            </a:r>
            <a:r>
              <a:rPr lang="es-419" sz="3400" dirty="0">
                <a:solidFill>
                  <a:schemeClr val="lt1"/>
                </a:solidFill>
                <a:latin typeface="Arial" charset="0"/>
                <a:ea typeface="Arial" charset="0"/>
                <a:cs typeface="Arial" charset="0"/>
                <a:sym typeface="Cabin"/>
              </a:rPr>
              <a:t> agrega un </a:t>
            </a:r>
            <a:r>
              <a:rPr lang="es-419" sz="3400" dirty="0">
                <a:solidFill>
                  <a:srgbClr val="FFFF00"/>
                </a:solidFill>
                <a:latin typeface="Arial" charset="0"/>
                <a:ea typeface="Arial" charset="0"/>
                <a:cs typeface="Arial" charset="0"/>
                <a:sym typeface="Cabin"/>
              </a:rPr>
              <a:t>salto de línea</a:t>
            </a:r>
            <a:r>
              <a:rPr lang="es-419" sz="3400" dirty="0">
                <a:solidFill>
                  <a:schemeClr val="lt1"/>
                </a:solidFill>
                <a:latin typeface="Arial" charset="0"/>
                <a:ea typeface="Arial" charset="0"/>
                <a:cs typeface="Arial" charset="0"/>
                <a:sym typeface="Cabin"/>
              </a:rPr>
              <a:t> a cada línea</a:t>
            </a:r>
          </a:p>
        </p:txBody>
      </p:sp>
      <p:sp>
        <p:nvSpPr>
          <p:cNvPr id="323" name="Shape 323"/>
          <p:cNvSpPr txBox="1"/>
          <p:nvPr/>
        </p:nvSpPr>
        <p:spPr>
          <a:xfrm>
            <a:off x="1292225" y="2539899"/>
            <a:ext cx="5270499" cy="1143000"/>
          </a:xfrm>
          <a:prstGeom prst="rect">
            <a:avLst/>
          </a:prstGeom>
          <a:noFill/>
          <a:ln>
            <a:noFill/>
          </a:ln>
        </p:spPr>
        <p:txBody>
          <a:bodyPr lIns="0" tIns="0" rIns="0" bIns="0" anchor="ctr" anchorCtr="0">
            <a:noAutofit/>
          </a:bodyPr>
          <a:lstStyle/>
          <a:p>
            <a:pPr lvl="0" algn="ctr">
              <a:buClr>
                <a:schemeClr val="lt1"/>
              </a:buClr>
              <a:buSzPct val="25000"/>
            </a:pPr>
            <a:r>
              <a:rPr lang="es-419" sz="3600" b="1" dirty="0">
                <a:solidFill>
                  <a:schemeClr val="lt1"/>
                </a:solidFill>
                <a:latin typeface="Arial" charset="0"/>
                <a:ea typeface="Arial" charset="0"/>
                <a:cs typeface="Arial" charset="0"/>
                <a:sym typeface="Cabin"/>
              </a:rPr>
              <a:t>¿Qué están haciendo ahí todas esas líneas en blanco?</a:t>
            </a:r>
          </a:p>
        </p:txBody>
      </p:sp>
      <p:sp>
        <p:nvSpPr>
          <p:cNvPr id="324" name="Shape 324"/>
          <p:cNvSpPr txBox="1"/>
          <p:nvPr/>
        </p:nvSpPr>
        <p:spPr>
          <a:xfrm>
            <a:off x="7579425" y="2900800"/>
            <a:ext cx="8127900" cy="50784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stephen.marquard@uct.ac.za</a:t>
            </a:r>
            <a:r>
              <a:rPr lang="en-US" sz="3000" i="0" u="none" strike="noStrike" cap="none" dirty="0">
                <a:solidFill>
                  <a:srgbClr val="00FF00"/>
                </a:solidFill>
                <a:latin typeface="Courier"/>
                <a:ea typeface="Courier"/>
                <a:cs typeface="Courier"/>
                <a:sym typeface="Courier New"/>
              </a:rPr>
              <a:t>\n</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louis@media.berkeley.edu</a:t>
            </a:r>
            <a:r>
              <a:rPr lang="en-US" sz="3000" i="0" u="none" strike="noStrike" cap="none" dirty="0">
                <a:solidFill>
                  <a:srgbClr val="00FF00"/>
                </a:solidFill>
                <a:latin typeface="Courier"/>
                <a:ea typeface="Courier"/>
                <a:cs typeface="Courier"/>
                <a:sym typeface="Courier New"/>
              </a:rPr>
              <a:t>\n</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zqian@umich.edu</a:t>
            </a:r>
            <a:r>
              <a:rPr lang="en-US" sz="3000" i="0" u="none" strike="noStrike" cap="none" dirty="0">
                <a:solidFill>
                  <a:srgbClr val="00FF00"/>
                </a:solidFill>
                <a:latin typeface="Courier"/>
                <a:ea typeface="Courier"/>
                <a:cs typeface="Courier"/>
                <a:sym typeface="Courier New"/>
              </a:rPr>
              <a:t>\n</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From: </a:t>
            </a:r>
            <a:r>
              <a:rPr lang="en-US" sz="3000" i="0" u="none" strike="noStrike" cap="none" dirty="0" err="1">
                <a:solidFill>
                  <a:srgbClr val="FF00FF"/>
                </a:solidFill>
                <a:latin typeface="Courier"/>
                <a:ea typeface="Courier"/>
                <a:cs typeface="Courier"/>
                <a:sym typeface="Courier New"/>
              </a:rPr>
              <a:t>rjlowe@iupui.edu</a:t>
            </a:r>
            <a:r>
              <a:rPr lang="en-US" sz="3000" i="0" u="none" strike="noStrike" cap="none" dirty="0">
                <a:solidFill>
                  <a:srgbClr val="00FF00"/>
                </a:solidFill>
                <a:latin typeface="Courier"/>
                <a:ea typeface="Courier"/>
                <a:cs typeface="Courier"/>
                <a:sym typeface="Courier New"/>
              </a:rPr>
              <a:t>\n</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\n</a:t>
            </a:r>
          </a:p>
          <a:p>
            <a:pPr marL="0" marR="0" lvl="0" indent="0" algn="l" rtl="0">
              <a:lnSpc>
                <a:spcPct val="100000"/>
              </a:lnSpc>
              <a:spcBef>
                <a:spcPts val="0"/>
              </a:spcBef>
              <a:spcAft>
                <a:spcPts val="0"/>
              </a:spcAft>
              <a:buClr>
                <a:srgbClr val="FF00FF"/>
              </a:buClr>
              <a:buSzPct val="25000"/>
              <a:buFont typeface="Cabin"/>
              <a:buNone/>
            </a:pPr>
            <a:r>
              <a:rPr lang="en-US" sz="3000" i="0" u="none" strike="noStrike" cap="none" dirty="0">
                <a:solidFill>
                  <a:srgbClr val="FF00FF"/>
                </a:solidFill>
                <a:latin typeface="Courier"/>
                <a:ea typeface="Courier"/>
                <a:cs typeface="Courier"/>
                <a:sym typeface="Courier New"/>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charset="0"/>
                <a:ea typeface="Arial" charset="0"/>
                <a:cs typeface="Arial" charset="0"/>
                <a:sym typeface="Cabin"/>
              </a:rPr>
              <a:t>Búsqueda</a:t>
            </a:r>
            <a:r>
              <a:rPr lang="en-US" sz="7600" u="none" strike="noStrike" cap="none" dirty="0">
                <a:solidFill>
                  <a:srgbClr val="FFD966"/>
                </a:solidFill>
                <a:latin typeface="Arial" charset="0"/>
                <a:ea typeface="Arial" charset="0"/>
                <a:cs typeface="Arial" charset="0"/>
                <a:sym typeface="Cabin"/>
              </a:rPr>
              <a:t> a </a:t>
            </a:r>
            <a:r>
              <a:rPr lang="en-US" sz="7600" u="none" strike="noStrike" cap="none" dirty="0" err="1">
                <a:solidFill>
                  <a:srgbClr val="FFD966"/>
                </a:solidFill>
                <a:latin typeface="Arial" charset="0"/>
                <a:ea typeface="Arial" charset="0"/>
                <a:cs typeface="Arial" charset="0"/>
                <a:sym typeface="Cabin"/>
              </a:rPr>
              <a:t>Través</a:t>
            </a:r>
            <a:r>
              <a:rPr lang="en-US" sz="7600" u="none" strike="noStrike" cap="none" dirty="0">
                <a:solidFill>
                  <a:srgbClr val="FFD966"/>
                </a:solidFill>
                <a:latin typeface="Arial" charset="0"/>
                <a:ea typeface="Arial" charset="0"/>
                <a:cs typeface="Arial" charset="0"/>
                <a:sym typeface="Cabin"/>
              </a:rPr>
              <a:t> de un </a:t>
            </a:r>
            <a:r>
              <a:rPr lang="en-US" sz="7600" u="none" strike="noStrike" cap="none" dirty="0" err="1">
                <a:solidFill>
                  <a:srgbClr val="FFD966"/>
                </a:solidFill>
                <a:latin typeface="Arial" charset="0"/>
                <a:ea typeface="Arial" charset="0"/>
                <a:cs typeface="Arial" charset="0"/>
                <a:sym typeface="Cabin"/>
              </a:rPr>
              <a:t>Archivo</a:t>
            </a:r>
            <a:r>
              <a:rPr lang="en-US" sz="7600" u="none" strike="noStrike" cap="none" dirty="0">
                <a:solidFill>
                  <a:srgbClr val="FFD966"/>
                </a:solidFill>
                <a:latin typeface="Arial" charset="0"/>
                <a:ea typeface="Arial" charset="0"/>
                <a:cs typeface="Arial" charset="0"/>
                <a:sym typeface="Cabin"/>
              </a:rPr>
              <a:t> (</a:t>
            </a:r>
            <a:r>
              <a:rPr lang="en-US" sz="7600" u="none" strike="noStrike" cap="none" dirty="0" err="1">
                <a:solidFill>
                  <a:srgbClr val="FFD966"/>
                </a:solidFill>
                <a:latin typeface="Arial" charset="0"/>
                <a:ea typeface="Arial" charset="0"/>
                <a:cs typeface="Arial" charset="0"/>
                <a:sym typeface="Cabin"/>
              </a:rPr>
              <a:t>arreglado</a:t>
            </a:r>
            <a:r>
              <a:rPr lang="en-US" sz="7600" u="none" strike="noStrike" cap="none" dirty="0">
                <a:solidFill>
                  <a:srgbClr val="FFD966"/>
                </a:solidFill>
                <a:latin typeface="Arial" charset="0"/>
                <a:ea typeface="Arial" charset="0"/>
                <a:cs typeface="Arial" charset="0"/>
                <a:sym typeface="Cabin"/>
              </a:rPr>
              <a:t>)</a:t>
            </a:r>
          </a:p>
        </p:txBody>
      </p:sp>
      <p:sp>
        <p:nvSpPr>
          <p:cNvPr id="331" name="Shape 331"/>
          <p:cNvSpPr txBox="1">
            <a:spLocks noGrp="1"/>
          </p:cNvSpPr>
          <p:nvPr>
            <p:ph idx="1"/>
          </p:nvPr>
        </p:nvSpPr>
        <p:spPr>
          <a:xfrm>
            <a:off x="425476" y="2603501"/>
            <a:ext cx="6703988" cy="5279160"/>
          </a:xfrm>
          <a:prstGeom prst="rect">
            <a:avLst/>
          </a:prstGeom>
          <a:noFill/>
          <a:ln>
            <a:noFill/>
          </a:ln>
        </p:spPr>
        <p:txBody>
          <a:bodyPr lIns="38100" tIns="38100" rIns="38100" bIns="38100" anchor="ctr" anchorCtr="0">
            <a:noAutofit/>
          </a:bodyPr>
          <a:lstStyle/>
          <a:p>
            <a:pPr marL="469900" lvl="0" indent="-457200">
              <a:spcBef>
                <a:spcPts val="0"/>
              </a:spcBef>
              <a:spcAft>
                <a:spcPts val="1000"/>
              </a:spcAft>
              <a:buSzPct val="100000"/>
              <a:buFont typeface="Arial"/>
              <a:buChar char="•"/>
            </a:pPr>
            <a:r>
              <a:rPr lang="es-419" sz="3400" dirty="0">
                <a:solidFill>
                  <a:schemeClr val="lt1"/>
                </a:solidFill>
                <a:latin typeface="Arial" charset="0"/>
                <a:ea typeface="Arial" charset="0"/>
                <a:cs typeface="Arial" charset="0"/>
                <a:sym typeface="Cabin"/>
              </a:rPr>
              <a:t>Podemos remover los espacios en blanco del lado derecho de la cadena utilizando </a:t>
            </a:r>
            <a:r>
              <a:rPr lang="es-419" sz="3400" dirty="0" err="1">
                <a:solidFill>
                  <a:srgbClr val="FF7F00"/>
                </a:solidFill>
                <a:latin typeface="Arial" charset="0"/>
                <a:ea typeface="Arial" charset="0"/>
                <a:cs typeface="Arial" charset="0"/>
                <a:sym typeface="Cabin"/>
              </a:rPr>
              <a:t>rstrip</a:t>
            </a:r>
            <a:r>
              <a:rPr lang="es-419" sz="3400" dirty="0">
                <a:solidFill>
                  <a:schemeClr val="lt1"/>
                </a:solidFill>
                <a:latin typeface="Arial" charset="0"/>
                <a:ea typeface="Arial" charset="0"/>
                <a:cs typeface="Arial" charset="0"/>
                <a:sym typeface="Cabin"/>
              </a:rPr>
              <a:t>() de la librería de cadenas (</a:t>
            </a:r>
            <a:r>
              <a:rPr lang="es-419" sz="3400" dirty="0" err="1">
                <a:solidFill>
                  <a:schemeClr val="lt1"/>
                </a:solidFill>
                <a:latin typeface="Arial" charset="0"/>
                <a:ea typeface="Arial" charset="0"/>
                <a:cs typeface="Arial" charset="0"/>
                <a:sym typeface="Cabin"/>
              </a:rPr>
              <a:t>string</a:t>
            </a:r>
            <a:r>
              <a:rPr lang="es-419" sz="3400" dirty="0">
                <a:solidFill>
                  <a:schemeClr val="lt1"/>
                </a:solidFill>
                <a:latin typeface="Arial" charset="0"/>
                <a:ea typeface="Arial" charset="0"/>
                <a:cs typeface="Arial" charset="0"/>
                <a:sym typeface="Cabin"/>
              </a:rPr>
              <a:t>)</a:t>
            </a:r>
          </a:p>
          <a:p>
            <a:pPr marL="469900" lvl="0" indent="-457200">
              <a:spcBef>
                <a:spcPts val="3500"/>
              </a:spcBef>
              <a:spcAft>
                <a:spcPts val="1000"/>
              </a:spcAft>
              <a:buSzPct val="100000"/>
              <a:buFont typeface="Arial"/>
              <a:buChar char="•"/>
            </a:pPr>
            <a:r>
              <a:rPr lang="es-419" sz="3400" dirty="0">
                <a:solidFill>
                  <a:schemeClr val="lt1"/>
                </a:solidFill>
                <a:latin typeface="Arial" charset="0"/>
                <a:ea typeface="Arial" charset="0"/>
                <a:cs typeface="Arial" charset="0"/>
                <a:sym typeface="Cabin"/>
              </a:rPr>
              <a:t>El salto de línea es considerado como un “espacio en blanco” y es </a:t>
            </a:r>
            <a:r>
              <a:rPr lang="es-419" sz="3400" dirty="0">
                <a:solidFill>
                  <a:srgbClr val="FF7F00"/>
                </a:solidFill>
                <a:latin typeface="Arial" charset="0"/>
                <a:ea typeface="Arial" charset="0"/>
                <a:cs typeface="Arial" charset="0"/>
                <a:sym typeface="Cabin"/>
              </a:rPr>
              <a:t>removido</a:t>
            </a:r>
          </a:p>
        </p:txBody>
      </p:sp>
      <p:sp>
        <p:nvSpPr>
          <p:cNvPr id="332" name="Shape 332"/>
          <p:cNvSpPr txBox="1"/>
          <p:nvPr/>
        </p:nvSpPr>
        <p:spPr>
          <a:xfrm>
            <a:off x="8491500" y="2783500"/>
            <a:ext cx="6596099" cy="2298600"/>
          </a:xfrm>
          <a:prstGeom prst="rect">
            <a:avLst/>
          </a:prstGeom>
          <a:noFill/>
          <a:ln>
            <a:noFill/>
          </a:ln>
        </p:spPr>
        <p:txBody>
          <a:bodyPr lIns="0" tIns="0" rIns="0" bIns="0" anchor="ctr" anchorCtr="0">
            <a:noAutofit/>
          </a:bodyPr>
          <a:lstStyle/>
          <a:p>
            <a:pPr lvl="0">
              <a:buClr>
                <a:srgbClr val="00FF00"/>
              </a:buClr>
              <a:buSzPct val="25000"/>
            </a:pPr>
            <a:r>
              <a:rPr lang="es-419" sz="2400" dirty="0" err="1">
                <a:solidFill>
                  <a:srgbClr val="00FF00"/>
                </a:solidFill>
                <a:latin typeface="Courier New"/>
                <a:ea typeface="Courier New"/>
                <a:cs typeface="Courier New"/>
                <a:sym typeface="Courier New"/>
              </a:rPr>
              <a:t>man_a</a:t>
            </a:r>
            <a:r>
              <a:rPr lang="es-419" sz="2400" dirty="0">
                <a:solidFill>
                  <a:schemeClr val="lt1"/>
                </a:solidFill>
                <a:latin typeface="Courier New"/>
                <a:ea typeface="Courier New"/>
                <a:cs typeface="Courier New"/>
                <a:sym typeface="Courier New"/>
              </a:rPr>
              <a:t> = </a:t>
            </a:r>
            <a:r>
              <a:rPr lang="es-419" sz="2400" dirty="0">
                <a:solidFill>
                  <a:srgbClr val="FF00FF"/>
                </a:solidFill>
                <a:latin typeface="Courier New"/>
                <a:ea typeface="Courier New"/>
                <a:cs typeface="Courier New"/>
                <a:sym typeface="Courier New"/>
              </a:rPr>
              <a:t>open</a:t>
            </a:r>
            <a:r>
              <a:rPr lang="es-419" sz="2400" dirty="0">
                <a:solidFill>
                  <a:schemeClr val="lt1"/>
                </a:solidFill>
                <a:latin typeface="Courier New"/>
                <a:ea typeface="Courier New"/>
                <a:cs typeface="Courier New"/>
                <a:sym typeface="Courier New"/>
              </a:rPr>
              <a:t>('mbox-short.txt')</a:t>
            </a:r>
          </a:p>
          <a:p>
            <a:pPr lvl="0">
              <a:buClr>
                <a:srgbClr val="FFFF00"/>
              </a:buClr>
              <a:buSzPct val="25000"/>
            </a:pPr>
            <a:r>
              <a:rPr lang="es-419" sz="2400" dirty="0" err="1">
                <a:solidFill>
                  <a:srgbClr val="FFFF00"/>
                </a:solidFill>
                <a:latin typeface="Courier New"/>
                <a:ea typeface="Courier New"/>
                <a:cs typeface="Courier New"/>
                <a:sym typeface="Courier New"/>
              </a:rPr>
              <a:t>for</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linea</a:t>
            </a:r>
            <a:r>
              <a:rPr lang="es-419" sz="2400" dirty="0">
                <a:solidFill>
                  <a:schemeClr val="lt1"/>
                </a:solidFill>
                <a:latin typeface="Courier New"/>
                <a:ea typeface="Courier New"/>
                <a:cs typeface="Courier New"/>
                <a:sym typeface="Courier New"/>
              </a:rPr>
              <a:t> </a:t>
            </a:r>
            <a:r>
              <a:rPr lang="es-419" sz="2400" dirty="0">
                <a:solidFill>
                  <a:srgbClr val="FFFF00"/>
                </a:solidFill>
                <a:latin typeface="Courier New"/>
                <a:ea typeface="Courier New"/>
                <a:cs typeface="Courier New"/>
                <a:sym typeface="Courier New"/>
              </a:rPr>
              <a:t>in</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man_a</a:t>
            </a:r>
            <a:r>
              <a:rPr lang="es-419" sz="2400" dirty="0">
                <a:solidFill>
                  <a:schemeClr val="lt1"/>
                </a:solidFill>
                <a:latin typeface="Courier New"/>
                <a:ea typeface="Courier New"/>
                <a:cs typeface="Courier New"/>
                <a:sym typeface="Courier New"/>
              </a:rPr>
              <a:t>:</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linea</a:t>
            </a:r>
            <a:r>
              <a:rPr lang="es-419" sz="2400" dirty="0">
                <a:solidFill>
                  <a:schemeClr val="lt1"/>
                </a:solidFill>
                <a:latin typeface="Courier New"/>
                <a:ea typeface="Courier New"/>
                <a:cs typeface="Courier New"/>
                <a:sym typeface="Courier New"/>
              </a:rPr>
              <a:t> = </a:t>
            </a:r>
            <a:r>
              <a:rPr lang="es-419" sz="2400" dirty="0" err="1">
                <a:solidFill>
                  <a:srgbClr val="00FF00"/>
                </a:solidFill>
                <a:latin typeface="Courier New"/>
                <a:ea typeface="Courier New"/>
                <a:cs typeface="Courier New"/>
                <a:sym typeface="Courier New"/>
              </a:rPr>
              <a:t>line</a:t>
            </a:r>
            <a:r>
              <a:rPr lang="es-419" sz="2400" dirty="0" err="1">
                <a:solidFill>
                  <a:srgbClr val="FF7F00"/>
                </a:solidFill>
                <a:latin typeface="Courier New"/>
                <a:ea typeface="Courier New"/>
                <a:cs typeface="Courier New"/>
                <a:sym typeface="Courier New"/>
              </a:rPr>
              <a:t>.rstrip</a:t>
            </a:r>
            <a:r>
              <a:rPr lang="es-419" sz="2400" dirty="0">
                <a:solidFill>
                  <a:schemeClr val="lt1"/>
                </a:solidFill>
                <a:latin typeface="Courier New"/>
                <a:ea typeface="Courier New"/>
                <a:cs typeface="Courier New"/>
                <a:sym typeface="Courier New"/>
              </a:rPr>
              <a:t>()</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if</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linea</a:t>
            </a:r>
            <a:r>
              <a:rPr lang="es-419" sz="2400" dirty="0" err="1">
                <a:solidFill>
                  <a:srgbClr val="FF00FF"/>
                </a:solidFill>
                <a:latin typeface="Courier New"/>
                <a:ea typeface="Courier New"/>
                <a:cs typeface="Courier New"/>
                <a:sym typeface="Courier New"/>
              </a:rPr>
              <a:t>.startswith</a:t>
            </a:r>
            <a:r>
              <a:rPr lang="es-419" sz="2400" dirty="0">
                <a:solidFill>
                  <a:schemeClr val="lt1"/>
                </a:solidFill>
                <a:latin typeface="Courier New"/>
                <a:ea typeface="Courier New"/>
                <a:cs typeface="Courier New"/>
                <a:sym typeface="Courier New"/>
              </a:rPr>
              <a:t>('</a:t>
            </a:r>
            <a:r>
              <a:rPr lang="es-419" sz="2400" dirty="0" err="1">
                <a:solidFill>
                  <a:schemeClr val="lt1"/>
                </a:solidFill>
                <a:latin typeface="Courier New"/>
                <a:ea typeface="Courier New"/>
                <a:cs typeface="Courier New"/>
                <a:sym typeface="Courier New"/>
              </a:rPr>
              <a:t>From</a:t>
            </a:r>
            <a:r>
              <a:rPr lang="es-419" sz="2400" dirty="0">
                <a:solidFill>
                  <a:schemeClr val="lt1"/>
                </a:solidFill>
                <a:latin typeface="Courier New"/>
                <a:ea typeface="Courier New"/>
                <a:cs typeface="Courier New"/>
                <a:sym typeface="Courier New"/>
              </a:rPr>
              <a:t>:') :</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print</a:t>
            </a:r>
            <a:r>
              <a:rPr lang="es-419" sz="2400" dirty="0">
                <a:solidFill>
                  <a:schemeClr val="lt1"/>
                </a:solidFill>
                <a:latin typeface="Courier New"/>
                <a:ea typeface="Courier New"/>
                <a:cs typeface="Courier New"/>
                <a:sym typeface="Courier New"/>
              </a:rPr>
              <a:t>(</a:t>
            </a:r>
            <a:r>
              <a:rPr lang="es-419" sz="2400" dirty="0" err="1">
                <a:solidFill>
                  <a:srgbClr val="00FF00"/>
                </a:solidFill>
                <a:latin typeface="Courier New"/>
                <a:ea typeface="Courier New"/>
                <a:cs typeface="Courier New"/>
                <a:sym typeface="Courier New"/>
              </a:rPr>
              <a:t>linea</a:t>
            </a:r>
            <a:r>
              <a:rPr lang="es-419" sz="2400" dirty="0">
                <a:solidFill>
                  <a:schemeClr val="bg1"/>
                </a:solidFill>
                <a:latin typeface="Courier New"/>
                <a:ea typeface="Courier New"/>
                <a:cs typeface="Courier New"/>
                <a:sym typeface="Courier New"/>
              </a:rPr>
              <a:t>)</a:t>
            </a:r>
          </a:p>
        </p:txBody>
      </p:sp>
      <p:sp>
        <p:nvSpPr>
          <p:cNvPr id="333" name="Shape 333"/>
          <p:cNvSpPr txBox="1"/>
          <p:nvPr/>
        </p:nvSpPr>
        <p:spPr>
          <a:xfrm>
            <a:off x="8388425" y="5391750"/>
            <a:ext cx="7442100"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From: </a:t>
            </a:r>
            <a:r>
              <a:rPr lang="en-US" sz="3200" u="none" strike="noStrike" cap="none" dirty="0" err="1">
                <a:solidFill>
                  <a:srgbClr val="FF00FF"/>
                </a:solidFill>
                <a:latin typeface="Arial" charset="0"/>
                <a:ea typeface="Arial" charset="0"/>
                <a:cs typeface="Arial" charset="0"/>
                <a:sym typeface="Cabin"/>
              </a:rPr>
              <a:t>stephen.marquard@uct.ac.za</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From: </a:t>
            </a:r>
            <a:r>
              <a:rPr lang="en-US" sz="3200" u="none" strike="noStrike" cap="none" dirty="0" err="1">
                <a:solidFill>
                  <a:srgbClr val="FF00FF"/>
                </a:solidFill>
                <a:latin typeface="Arial" charset="0"/>
                <a:ea typeface="Arial" charset="0"/>
                <a:cs typeface="Arial" charset="0"/>
                <a:sym typeface="Cabin"/>
              </a:rPr>
              <a:t>louis@media.berkeley.edu</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From: </a:t>
            </a:r>
            <a:r>
              <a:rPr lang="en-US" sz="3200" u="none" strike="noStrike" cap="none" dirty="0" err="1">
                <a:solidFill>
                  <a:srgbClr val="FF00FF"/>
                </a:solidFill>
                <a:latin typeface="Arial" charset="0"/>
                <a:ea typeface="Arial" charset="0"/>
                <a:cs typeface="Arial" charset="0"/>
                <a:sym typeface="Cabin"/>
              </a:rPr>
              <a:t>zqian@umich.edu</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From: </a:t>
            </a:r>
            <a:r>
              <a:rPr lang="en-US" sz="3200" u="none" strike="noStrike" cap="none" dirty="0" err="1">
                <a:solidFill>
                  <a:srgbClr val="FF00FF"/>
                </a:solidFill>
                <a:latin typeface="Arial" charset="0"/>
                <a:ea typeface="Arial" charset="0"/>
                <a:cs typeface="Arial" charset="0"/>
                <a:sym typeface="Cabin"/>
              </a:rPr>
              <a:t>rjlowe@iupui.edu</a:t>
            </a:r>
            <a:endParaRPr lang="en-US" sz="32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200" u="none" strike="noStrike" cap="none" dirty="0">
                <a:solidFill>
                  <a:srgbClr val="FF00FF"/>
                </a:solidFill>
                <a:latin typeface="Arial" charset="0"/>
                <a:ea typeface="Arial" charset="0"/>
                <a:cs typeface="Arial" charset="0"/>
                <a:sym typeface="Cabin"/>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charset="0"/>
                <a:ea typeface="Arial" charset="0"/>
                <a:cs typeface="Arial" charset="0"/>
                <a:sym typeface="Cabin"/>
              </a:rPr>
              <a:t>Ignorando</a:t>
            </a:r>
            <a:r>
              <a:rPr lang="en-US" sz="7600" u="none" strike="noStrike" cap="none" dirty="0">
                <a:solidFill>
                  <a:srgbClr val="FFD966"/>
                </a:solidFill>
                <a:latin typeface="Arial" charset="0"/>
                <a:ea typeface="Arial" charset="0"/>
                <a:cs typeface="Arial" charset="0"/>
                <a:sym typeface="Cabin"/>
              </a:rPr>
              <a:t> con </a:t>
            </a:r>
            <a:r>
              <a:rPr lang="en-US" sz="7600" u="none" strike="noStrike" cap="none" dirty="0">
                <a:solidFill>
                  <a:srgbClr val="FFFF00"/>
                </a:solidFill>
                <a:latin typeface="Arial" charset="0"/>
                <a:ea typeface="Arial" charset="0"/>
                <a:cs typeface="Arial" charset="0"/>
                <a:sym typeface="Cabin"/>
              </a:rPr>
              <a:t>continue</a:t>
            </a:r>
          </a:p>
        </p:txBody>
      </p:sp>
      <p:sp>
        <p:nvSpPr>
          <p:cNvPr id="339" name="Shape 339"/>
          <p:cNvSpPr txBox="1">
            <a:spLocks noGrp="1"/>
          </p:cNvSpPr>
          <p:nvPr>
            <p:ph idx="1"/>
          </p:nvPr>
        </p:nvSpPr>
        <p:spPr>
          <a:xfrm>
            <a:off x="1155700" y="3237425"/>
            <a:ext cx="4942803" cy="3123618"/>
          </a:xfrm>
          <a:prstGeom prst="rect">
            <a:avLst/>
          </a:prstGeom>
          <a:noFill/>
          <a:ln>
            <a:noFill/>
          </a:ln>
        </p:spPr>
        <p:txBody>
          <a:bodyPr lIns="38100" tIns="38100" rIns="38100" bIns="38100" anchor="ctr" anchorCtr="0">
            <a:noAutofit/>
          </a:bodyPr>
          <a:lstStyle/>
          <a:p>
            <a:pPr lvl="0">
              <a:spcBef>
                <a:spcPts val="0"/>
              </a:spcBef>
              <a:buSzPct val="100000"/>
            </a:pPr>
            <a:r>
              <a:rPr lang="es-419" sz="3600" dirty="0">
                <a:solidFill>
                  <a:schemeClr val="lt1"/>
                </a:solidFill>
                <a:latin typeface="Arial" charset="0"/>
                <a:ea typeface="Arial" charset="0"/>
                <a:cs typeface="Arial" charset="0"/>
                <a:sym typeface="Cabin"/>
              </a:rPr>
              <a:t>Podemos ignorar líneas de forma conveniente al utilizar la sentencia </a:t>
            </a:r>
            <a:r>
              <a:rPr lang="es-419" sz="3600" dirty="0" err="1">
                <a:solidFill>
                  <a:srgbClr val="FFFF00"/>
                </a:solidFill>
                <a:latin typeface="Arial" charset="0"/>
                <a:ea typeface="Arial" charset="0"/>
                <a:cs typeface="Arial" charset="0"/>
                <a:sym typeface="Cabin"/>
              </a:rPr>
              <a:t>continue</a:t>
            </a:r>
            <a:r>
              <a:rPr lang="es-419" sz="3600" dirty="0">
                <a:solidFill>
                  <a:schemeClr val="lt1"/>
                </a:solidFill>
                <a:latin typeface="Arial" charset="0"/>
                <a:ea typeface="Arial" charset="0"/>
                <a:cs typeface="Arial" charset="0"/>
                <a:sym typeface="Cabin"/>
              </a:rPr>
              <a:t> (continuar)</a:t>
            </a:r>
          </a:p>
        </p:txBody>
      </p:sp>
      <p:sp>
        <p:nvSpPr>
          <p:cNvPr id="340" name="Shape 340"/>
          <p:cNvSpPr txBox="1"/>
          <p:nvPr/>
        </p:nvSpPr>
        <p:spPr>
          <a:xfrm>
            <a:off x="6857027" y="3253850"/>
            <a:ext cx="8860199" cy="3324300"/>
          </a:xfrm>
          <a:prstGeom prst="rect">
            <a:avLst/>
          </a:prstGeom>
          <a:noFill/>
          <a:ln>
            <a:noFill/>
          </a:ln>
        </p:spPr>
        <p:txBody>
          <a:bodyPr lIns="0" tIns="0" rIns="0" bIns="0" anchor="ctr" anchorCtr="0">
            <a:noAutofit/>
          </a:bodyPr>
          <a:lstStyle/>
          <a:p>
            <a:pPr lvl="0">
              <a:buClr>
                <a:srgbClr val="00FF00"/>
              </a:buClr>
              <a:buSzPct val="25000"/>
            </a:pPr>
            <a:r>
              <a:rPr lang="es-419" sz="3000" dirty="0" err="1">
                <a:solidFill>
                  <a:srgbClr val="00FF00"/>
                </a:solidFill>
                <a:latin typeface="Courier New"/>
                <a:ea typeface="Courier New"/>
                <a:cs typeface="Courier New"/>
                <a:sym typeface="Courier New"/>
              </a:rPr>
              <a:t>man_a</a:t>
            </a:r>
            <a:r>
              <a:rPr lang="es-419" sz="3000" dirty="0">
                <a:solidFill>
                  <a:schemeClr val="lt1"/>
                </a:solidFill>
                <a:latin typeface="Courier New"/>
                <a:ea typeface="Courier New"/>
                <a:cs typeface="Courier New"/>
                <a:sym typeface="Courier New"/>
              </a:rPr>
              <a:t> = </a:t>
            </a:r>
            <a:r>
              <a:rPr lang="es-419" sz="3000" dirty="0">
                <a:solidFill>
                  <a:srgbClr val="00FF00"/>
                </a:solidFill>
                <a:latin typeface="Courier New"/>
                <a:ea typeface="Courier New"/>
                <a:cs typeface="Courier New"/>
                <a:sym typeface="Courier New"/>
              </a:rPr>
              <a:t>open</a:t>
            </a:r>
            <a:r>
              <a:rPr lang="es-419" sz="3000" dirty="0">
                <a:solidFill>
                  <a:schemeClr val="lt1"/>
                </a:solidFill>
                <a:latin typeface="Courier New"/>
                <a:ea typeface="Courier New"/>
                <a:cs typeface="Courier New"/>
                <a:sym typeface="Courier New"/>
              </a:rPr>
              <a:t>('mbox-short.txt')</a:t>
            </a:r>
          </a:p>
          <a:p>
            <a:pPr lvl="0">
              <a:buClr>
                <a:srgbClr val="FFFF00"/>
              </a:buClr>
              <a:buSzPct val="25000"/>
            </a:pPr>
            <a:r>
              <a:rPr lang="es-419" sz="3000" dirty="0" err="1">
                <a:solidFill>
                  <a:srgbClr val="FFFF00"/>
                </a:solidFill>
                <a:latin typeface="Courier New"/>
                <a:ea typeface="Courier New"/>
                <a:cs typeface="Courier New"/>
                <a:sym typeface="Courier New"/>
              </a:rPr>
              <a:t>for</a:t>
            </a: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linea</a:t>
            </a:r>
            <a:r>
              <a:rPr lang="es-419" sz="3000" dirty="0">
                <a:solidFill>
                  <a:schemeClr val="lt1"/>
                </a:solidFill>
                <a:latin typeface="Courier New"/>
                <a:ea typeface="Courier New"/>
                <a:cs typeface="Courier New"/>
                <a:sym typeface="Courier New"/>
              </a:rPr>
              <a:t> </a:t>
            </a:r>
            <a:r>
              <a:rPr lang="es-419" sz="3000" dirty="0">
                <a:solidFill>
                  <a:srgbClr val="FFFF00"/>
                </a:solidFill>
                <a:latin typeface="Courier New"/>
                <a:ea typeface="Courier New"/>
                <a:cs typeface="Courier New"/>
                <a:sym typeface="Courier New"/>
              </a:rPr>
              <a:t>in</a:t>
            </a: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man_a</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linea</a:t>
            </a:r>
            <a:r>
              <a:rPr lang="es-419" sz="3000" dirty="0">
                <a:solidFill>
                  <a:schemeClr val="lt1"/>
                </a:solidFill>
                <a:latin typeface="Courier New"/>
                <a:ea typeface="Courier New"/>
                <a:cs typeface="Courier New"/>
                <a:sym typeface="Courier New"/>
              </a:rPr>
              <a:t> = </a:t>
            </a:r>
            <a:r>
              <a:rPr lang="es-419" sz="3000" dirty="0" err="1">
                <a:solidFill>
                  <a:srgbClr val="00FF00"/>
                </a:solidFill>
                <a:latin typeface="Courier New"/>
                <a:ea typeface="Courier New"/>
                <a:cs typeface="Courier New"/>
                <a:sym typeface="Courier New"/>
              </a:rPr>
              <a:t>linea</a:t>
            </a:r>
            <a:r>
              <a:rPr lang="es-419" sz="3000" dirty="0" err="1">
                <a:solidFill>
                  <a:srgbClr val="FF00FF"/>
                </a:solidFill>
                <a:latin typeface="Courier New"/>
                <a:ea typeface="Courier New"/>
                <a:cs typeface="Courier New"/>
                <a:sym typeface="Courier New"/>
              </a:rPr>
              <a:t>.rstrip</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err="1">
                <a:solidFill>
                  <a:srgbClr val="FFFF00"/>
                </a:solidFill>
                <a:latin typeface="Courier New"/>
                <a:ea typeface="Courier New"/>
                <a:cs typeface="Courier New"/>
                <a:sym typeface="Courier New"/>
              </a:rPr>
              <a:t>if</a:t>
            </a:r>
            <a:r>
              <a:rPr lang="es-419" sz="3000" dirty="0">
                <a:solidFill>
                  <a:schemeClr val="lt1"/>
                </a:solidFill>
                <a:latin typeface="Courier New"/>
                <a:ea typeface="Courier New"/>
                <a:cs typeface="Courier New"/>
                <a:sym typeface="Courier New"/>
              </a:rPr>
              <a:t> </a:t>
            </a:r>
            <a:r>
              <a:rPr lang="es-419" sz="3000" dirty="0" err="1">
                <a:solidFill>
                  <a:srgbClr val="FFFF00"/>
                </a:solidFill>
                <a:latin typeface="Courier New"/>
                <a:ea typeface="Courier New"/>
                <a:cs typeface="Courier New"/>
                <a:sym typeface="Courier New"/>
              </a:rPr>
              <a:t>not</a:t>
            </a: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linea</a:t>
            </a:r>
            <a:r>
              <a:rPr lang="es-419" sz="3000" dirty="0" err="1">
                <a:solidFill>
                  <a:srgbClr val="FF00FF"/>
                </a:solidFill>
                <a:latin typeface="Courier New"/>
                <a:ea typeface="Courier New"/>
                <a:cs typeface="Courier New"/>
                <a:sym typeface="Courier New"/>
              </a:rPr>
              <a:t>.startswith</a:t>
            </a:r>
            <a:r>
              <a:rPr lang="es-419" sz="3000" dirty="0">
                <a:solidFill>
                  <a:schemeClr val="lt1"/>
                </a:solidFill>
                <a:latin typeface="Courier New"/>
                <a:ea typeface="Courier New"/>
                <a:cs typeface="Courier New"/>
                <a:sym typeface="Courier New"/>
              </a:rPr>
              <a:t>('</a:t>
            </a:r>
            <a:r>
              <a:rPr lang="es-419" sz="3000" dirty="0" err="1">
                <a:solidFill>
                  <a:schemeClr val="lt1"/>
                </a:solidFill>
                <a:latin typeface="Courier New"/>
                <a:ea typeface="Courier New"/>
                <a:cs typeface="Courier New"/>
                <a:sym typeface="Courier New"/>
              </a:rPr>
              <a:t>From</a:t>
            </a:r>
            <a:r>
              <a:rPr lang="es-419" sz="3000" dirty="0">
                <a:solidFill>
                  <a:schemeClr val="lt1"/>
                </a:solidFill>
                <a:latin typeface="Courier New"/>
                <a:ea typeface="Courier New"/>
                <a:cs typeface="Courier New"/>
                <a:sym typeface="Courier New"/>
              </a:rPr>
              <a:t>:') :</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err="1">
                <a:solidFill>
                  <a:srgbClr val="FFFF00"/>
                </a:solidFill>
                <a:latin typeface="Courier New"/>
                <a:ea typeface="Courier New"/>
                <a:cs typeface="Courier New"/>
                <a:sym typeface="Courier New"/>
              </a:rPr>
              <a:t>continue</a:t>
            </a:r>
            <a:endParaRPr lang="es-419" sz="3000" dirty="0">
              <a:solidFill>
                <a:srgbClr val="FFFF00"/>
              </a:solidFill>
              <a:latin typeface="Courier New"/>
              <a:ea typeface="Courier New"/>
              <a:cs typeface="Courier New"/>
              <a:sym typeface="Courier New"/>
            </a:endParaRPr>
          </a:p>
          <a:p>
            <a:pPr>
              <a:buClr>
                <a:schemeClr val="lt1"/>
              </a:buClr>
              <a:buSzPct val="25000"/>
            </a:pPr>
            <a:r>
              <a:rPr lang="es-419" sz="3000" dirty="0">
                <a:solidFill>
                  <a:schemeClr val="lt1"/>
                </a:solidFill>
                <a:latin typeface="Courier New"/>
                <a:ea typeface="Courier New"/>
                <a:cs typeface="Courier New"/>
                <a:sym typeface="Courier New"/>
              </a:rPr>
              <a:t>    </a:t>
            </a:r>
            <a:r>
              <a:rPr lang="es-419" sz="3000" dirty="0" err="1">
                <a:solidFill>
                  <a:srgbClr val="FFFF00"/>
                </a:solidFill>
                <a:latin typeface="Courier New"/>
                <a:ea typeface="Courier New"/>
                <a:cs typeface="Courier New"/>
                <a:sym typeface="Courier New"/>
              </a:rPr>
              <a:t>print</a:t>
            </a:r>
            <a:r>
              <a:rPr lang="es-419" sz="3000" dirty="0">
                <a:solidFill>
                  <a:schemeClr val="lt1"/>
                </a:solidFill>
                <a:latin typeface="Courier New"/>
                <a:ea typeface="Courier New"/>
                <a:cs typeface="Courier New"/>
                <a:sym typeface="Courier New"/>
              </a:rPr>
              <a:t>(</a:t>
            </a:r>
            <a:r>
              <a:rPr lang="es-419" sz="3000" dirty="0" err="1">
                <a:solidFill>
                  <a:srgbClr val="00FF00"/>
                </a:solidFill>
                <a:latin typeface="Courier New"/>
                <a:ea typeface="Courier New"/>
                <a:cs typeface="Courier New"/>
                <a:sym typeface="Courier New"/>
              </a:rPr>
              <a:t>linea</a:t>
            </a:r>
            <a:r>
              <a:rPr lang="es-419" sz="3000" dirty="0">
                <a:solidFill>
                  <a:schemeClr val="lt1"/>
                </a:solidFill>
                <a:latin typeface="Courier New"/>
                <a:ea typeface="Courier New"/>
                <a:cs typeface="Courier New"/>
                <a:sym typeface="Courier New"/>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18" name="Shape 212">
            <a:extLst>
              <a:ext uri="{FF2B5EF4-FFF2-40B4-BE49-F238E27FC236}">
                <a16:creationId xmlns:a16="http://schemas.microsoft.com/office/drawing/2014/main" id="{835ED170-7FA1-45B5-AC44-76726E79043B}"/>
              </a:ext>
            </a:extLst>
          </p:cNvPr>
          <p:cNvSpPr txBox="1"/>
          <p:nvPr/>
        </p:nvSpPr>
        <p:spPr>
          <a:xfrm>
            <a:off x="4724400" y="1281661"/>
            <a:ext cx="3454499" cy="6489599"/>
          </a:xfrm>
          <a:prstGeom prst="rect">
            <a:avLst/>
          </a:prstGeom>
          <a:noFill/>
          <a:ln w="76200" cap="rnd" cmpd="sng">
            <a:solidFill>
              <a:srgbClr val="FF00FF"/>
            </a:solidFill>
            <a:prstDash val="solid"/>
            <a:miter/>
            <a:headEnd type="none" w="med" len="med"/>
            <a:tailEnd type="none" w="med" len="med"/>
          </a:ln>
        </p:spPr>
        <p:txBody>
          <a:bodyPr lIns="0" tIns="0" rIns="0" bIns="0" anchor="t" anchorCtr="0">
            <a:noAutofit/>
          </a:bodyPr>
          <a:lstStyle/>
          <a:p>
            <a:pPr marL="0" marR="0" lvl="0" indent="0" algn="l" rtl="0">
              <a:lnSpc>
                <a:spcPct val="100000"/>
              </a:lnSpc>
              <a:spcBef>
                <a:spcPts val="1000"/>
              </a:spcBef>
              <a:spcAft>
                <a:spcPts val="0"/>
              </a:spcAft>
              <a:buClr>
                <a:srgbClr val="FF00FF"/>
              </a:buClr>
              <a:buSzPct val="25000"/>
              <a:buFont typeface="Cabin"/>
              <a:buNone/>
            </a:pPr>
            <a:r>
              <a:rPr lang="en-US" sz="3200" u="none" strike="noStrike" cap="none">
                <a:solidFill>
                  <a:srgbClr val="FF00FF"/>
                </a:solidFill>
                <a:latin typeface="Arial" charset="0"/>
                <a:ea typeface="Arial" charset="0"/>
                <a:cs typeface="Arial" charset="0"/>
                <a:sym typeface="Cabin"/>
              </a:rPr>
              <a:t>  Software</a:t>
            </a:r>
          </a:p>
        </p:txBody>
      </p:sp>
      <p:sp>
        <p:nvSpPr>
          <p:cNvPr id="19" name="Shape 213">
            <a:extLst>
              <a:ext uri="{FF2B5EF4-FFF2-40B4-BE49-F238E27FC236}">
                <a16:creationId xmlns:a16="http://schemas.microsoft.com/office/drawing/2014/main" id="{D7C82168-600B-46C7-B9AD-F1AB8F71E511}"/>
              </a:ext>
            </a:extLst>
          </p:cNvPr>
          <p:cNvSpPr txBox="1"/>
          <p:nvPr/>
        </p:nvSpPr>
        <p:spPr>
          <a:xfrm>
            <a:off x="928255" y="2030961"/>
            <a:ext cx="2716545" cy="2184300"/>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err="1">
                <a:solidFill>
                  <a:schemeClr val="lt1"/>
                </a:solidFill>
                <a:latin typeface="Arial" charset="0"/>
                <a:ea typeface="Arial" charset="0"/>
                <a:cs typeface="Arial" charset="0"/>
                <a:sym typeface="Cabin"/>
              </a:rPr>
              <a:t>Dispositivos</a:t>
            </a:r>
            <a:r>
              <a:rPr lang="en-US" sz="3200" u="none" strike="noStrike" cap="none" dirty="0">
                <a:solidFill>
                  <a:schemeClr val="lt1"/>
                </a:solidFill>
                <a:latin typeface="Arial" charset="0"/>
                <a:ea typeface="Arial" charset="0"/>
                <a:cs typeface="Arial" charset="0"/>
                <a:sym typeface="Cabin"/>
              </a:rPr>
              <a:t> de Entra</a:t>
            </a:r>
            <a:r>
              <a:rPr lang="en-US" sz="3200" dirty="0">
                <a:solidFill>
                  <a:schemeClr val="lt1"/>
                </a:solidFill>
                <a:latin typeface="Arial" charset="0"/>
                <a:ea typeface="Arial" charset="0"/>
                <a:cs typeface="Arial" charset="0"/>
                <a:sym typeface="Cabin"/>
              </a:rPr>
              <a:t>da y de Salida</a:t>
            </a:r>
            <a:endParaRPr lang="en-US" sz="3200" u="none" strike="noStrike" cap="none" dirty="0">
              <a:solidFill>
                <a:schemeClr val="lt1"/>
              </a:solidFill>
              <a:latin typeface="Arial" charset="0"/>
              <a:ea typeface="Arial" charset="0"/>
              <a:cs typeface="Arial" charset="0"/>
              <a:sym typeface="Cabin"/>
            </a:endParaRPr>
          </a:p>
        </p:txBody>
      </p:sp>
      <p:sp>
        <p:nvSpPr>
          <p:cNvPr id="20" name="Shape 214">
            <a:extLst>
              <a:ext uri="{FF2B5EF4-FFF2-40B4-BE49-F238E27FC236}">
                <a16:creationId xmlns:a16="http://schemas.microsoft.com/office/drawing/2014/main" id="{4C597E98-8E49-45DA-B6AE-E14FB2AF9E12}"/>
              </a:ext>
            </a:extLst>
          </p:cNvPr>
          <p:cNvSpPr txBox="1"/>
          <p:nvPr/>
        </p:nvSpPr>
        <p:spPr>
          <a:xfrm>
            <a:off x="5063952" y="2132561"/>
            <a:ext cx="2768700" cy="19811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Unidad Central de </a:t>
            </a:r>
            <a:r>
              <a:rPr lang="en-US" sz="3200" u="none" strike="noStrike" cap="none" dirty="0" err="1">
                <a:solidFill>
                  <a:schemeClr val="lt1"/>
                </a:solidFill>
                <a:latin typeface="Arial" charset="0"/>
                <a:ea typeface="Arial" charset="0"/>
                <a:cs typeface="Arial" charset="0"/>
                <a:sym typeface="Cabin"/>
              </a:rPr>
              <a:t>Procesamiento</a:t>
            </a:r>
            <a:endParaRPr lang="en-US" sz="3200" u="none" strike="noStrike" cap="none" dirty="0">
              <a:solidFill>
                <a:schemeClr val="lt1"/>
              </a:solidFill>
              <a:latin typeface="Arial" charset="0"/>
              <a:ea typeface="Arial" charset="0"/>
              <a:cs typeface="Arial" charset="0"/>
              <a:sym typeface="Cabin"/>
            </a:endParaRPr>
          </a:p>
        </p:txBody>
      </p:sp>
      <p:sp>
        <p:nvSpPr>
          <p:cNvPr id="21" name="Shape 215">
            <a:extLst>
              <a:ext uri="{FF2B5EF4-FFF2-40B4-BE49-F238E27FC236}">
                <a16:creationId xmlns:a16="http://schemas.microsoft.com/office/drawing/2014/main" id="{DF4C33CA-0F87-41CE-946C-9D4F31FF3AD4}"/>
              </a:ext>
            </a:extLst>
          </p:cNvPr>
          <p:cNvSpPr txBox="1"/>
          <p:nvPr/>
        </p:nvSpPr>
        <p:spPr>
          <a:xfrm>
            <a:off x="5066598" y="5167861"/>
            <a:ext cx="2743902" cy="2133599"/>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endParaRPr lang="es-MX" sz="3200" dirty="0">
              <a:solidFill>
                <a:schemeClr val="lt1"/>
              </a:solidFill>
              <a:latin typeface="Arial" charset="0"/>
              <a:ea typeface="Arial" charset="0"/>
              <a:cs typeface="Arial" charset="0"/>
              <a:sym typeface="Cabin"/>
            </a:endParaRPr>
          </a:p>
          <a:p>
            <a:pPr marL="0" marR="0" lvl="0" indent="0" algn="ctr" rtl="0">
              <a:lnSpc>
                <a:spcPct val="100000"/>
              </a:lnSpc>
              <a:spcBef>
                <a:spcPts val="0"/>
              </a:spcBef>
              <a:spcAft>
                <a:spcPts val="0"/>
              </a:spcAft>
              <a:buClr>
                <a:schemeClr val="lt1"/>
              </a:buClr>
              <a:buSzPct val="25000"/>
              <a:buFont typeface="Cabin"/>
              <a:buNone/>
            </a:pPr>
            <a:r>
              <a:rPr lang="es-MX" sz="3200" dirty="0">
                <a:solidFill>
                  <a:schemeClr val="lt1"/>
                </a:solidFill>
                <a:latin typeface="Arial" charset="0"/>
                <a:ea typeface="Arial" charset="0"/>
                <a:cs typeface="Arial" charset="0"/>
                <a:sym typeface="Cabin"/>
              </a:rPr>
              <a:t>M</a:t>
            </a:r>
            <a:r>
              <a:rPr lang="en-US" sz="3200" dirty="0" err="1">
                <a:solidFill>
                  <a:schemeClr val="lt1"/>
                </a:solidFill>
                <a:latin typeface="Arial" charset="0"/>
                <a:ea typeface="Arial" charset="0"/>
                <a:cs typeface="Arial" charset="0"/>
                <a:sym typeface="Cabin"/>
              </a:rPr>
              <a:t>emoria</a:t>
            </a:r>
            <a:r>
              <a:rPr lang="en-US" sz="3200" dirty="0">
                <a:solidFill>
                  <a:schemeClr val="lt1"/>
                </a:solidFill>
                <a:latin typeface="Arial" charset="0"/>
                <a:ea typeface="Arial" charset="0"/>
                <a:cs typeface="Arial" charset="0"/>
                <a:sym typeface="Cabin"/>
              </a:rPr>
              <a:t> Principal</a:t>
            </a:r>
            <a:endParaRPr lang="en-US" sz="3200" u="none" strike="noStrike" cap="none" dirty="0">
              <a:solidFill>
                <a:schemeClr val="lt1"/>
              </a:solidFill>
              <a:latin typeface="Arial" charset="0"/>
              <a:ea typeface="Arial" charset="0"/>
              <a:cs typeface="Arial" charset="0"/>
              <a:sym typeface="Cabin"/>
            </a:endParaRPr>
          </a:p>
        </p:txBody>
      </p:sp>
      <p:sp>
        <p:nvSpPr>
          <p:cNvPr id="22" name="Shape 216">
            <a:extLst>
              <a:ext uri="{FF2B5EF4-FFF2-40B4-BE49-F238E27FC236}">
                <a16:creationId xmlns:a16="http://schemas.microsoft.com/office/drawing/2014/main" id="{CEB34988-5482-44A8-AB13-C5EF03C3C422}"/>
              </a:ext>
            </a:extLst>
          </p:cNvPr>
          <p:cNvSpPr txBox="1"/>
          <p:nvPr/>
        </p:nvSpPr>
        <p:spPr>
          <a:xfrm>
            <a:off x="9893300" y="3339061"/>
            <a:ext cx="2184300" cy="2184300"/>
          </a:xfrm>
          <a:prstGeom prst="rect">
            <a:avLst/>
          </a:prstGeom>
          <a:noFill/>
          <a:ln w="76200" cap="rnd" cmpd="sng">
            <a:solidFill>
              <a:srgbClr val="00F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Memoria </a:t>
            </a:r>
            <a:r>
              <a:rPr lang="en-US" sz="3200" u="none" strike="noStrike" cap="none" dirty="0" err="1">
                <a:solidFill>
                  <a:schemeClr val="lt1"/>
                </a:solidFill>
                <a:latin typeface="Arial" charset="0"/>
                <a:ea typeface="Arial" charset="0"/>
                <a:cs typeface="Arial" charset="0"/>
                <a:sym typeface="Cabin"/>
              </a:rPr>
              <a:t>Secundaria</a:t>
            </a:r>
            <a:endParaRPr lang="en-US" sz="3200" u="none" strike="noStrike" cap="none" dirty="0">
              <a:solidFill>
                <a:schemeClr val="lt1"/>
              </a:solidFill>
              <a:latin typeface="Arial" charset="0"/>
              <a:ea typeface="Arial" charset="0"/>
              <a:cs typeface="Arial" charset="0"/>
              <a:sym typeface="Cabin"/>
            </a:endParaRPr>
          </a:p>
        </p:txBody>
      </p:sp>
      <p:cxnSp>
        <p:nvCxnSpPr>
          <p:cNvPr id="23" name="Shape 217">
            <a:extLst>
              <a:ext uri="{FF2B5EF4-FFF2-40B4-BE49-F238E27FC236}">
                <a16:creationId xmlns:a16="http://schemas.microsoft.com/office/drawing/2014/main" id="{E839A4DE-216B-4C76-9935-4C5B42E0D677}"/>
              </a:ext>
            </a:extLst>
          </p:cNvPr>
          <p:cNvCxnSpPr/>
          <p:nvPr/>
        </p:nvCxnSpPr>
        <p:spPr>
          <a:xfrm flipH="1">
            <a:off x="3659048" y="3158086"/>
            <a:ext cx="1058999" cy="17399"/>
          </a:xfrm>
          <a:prstGeom prst="straightConnector1">
            <a:avLst/>
          </a:prstGeom>
          <a:noFill/>
          <a:ln w="88900" cap="rnd" cmpd="sng">
            <a:solidFill>
              <a:srgbClr val="FFFF00"/>
            </a:solidFill>
            <a:prstDash val="solid"/>
            <a:miter/>
            <a:headEnd type="stealth" w="med" len="med"/>
            <a:tailEnd type="stealth" w="med" len="med"/>
          </a:ln>
        </p:spPr>
      </p:cxnSp>
      <p:cxnSp>
        <p:nvCxnSpPr>
          <p:cNvPr id="24" name="Shape 218">
            <a:extLst>
              <a:ext uri="{FF2B5EF4-FFF2-40B4-BE49-F238E27FC236}">
                <a16:creationId xmlns:a16="http://schemas.microsoft.com/office/drawing/2014/main" id="{10C7C0D6-3DCF-4CF3-B29B-48982F0F9326}"/>
              </a:ext>
            </a:extLst>
          </p:cNvPr>
          <p:cNvCxnSpPr/>
          <p:nvPr/>
        </p:nvCxnSpPr>
        <p:spPr>
          <a:xfrm rot="10800000">
            <a:off x="6019800" y="4142185"/>
            <a:ext cx="0" cy="971700"/>
          </a:xfrm>
          <a:prstGeom prst="straightConnector1">
            <a:avLst/>
          </a:prstGeom>
          <a:noFill/>
          <a:ln w="88900" cap="rnd" cmpd="sng">
            <a:solidFill>
              <a:srgbClr val="FFFF00"/>
            </a:solidFill>
            <a:prstDash val="solid"/>
            <a:miter/>
            <a:headEnd type="stealth" w="med" len="med"/>
            <a:tailEnd type="none" w="med" len="med"/>
          </a:ln>
        </p:spPr>
      </p:cxnSp>
      <p:cxnSp>
        <p:nvCxnSpPr>
          <p:cNvPr id="25" name="Shape 219">
            <a:extLst>
              <a:ext uri="{FF2B5EF4-FFF2-40B4-BE49-F238E27FC236}">
                <a16:creationId xmlns:a16="http://schemas.microsoft.com/office/drawing/2014/main" id="{24C1F761-5E09-4BF5-8444-70FCE1114F18}"/>
              </a:ext>
            </a:extLst>
          </p:cNvPr>
          <p:cNvCxnSpPr/>
          <p:nvPr/>
        </p:nvCxnSpPr>
        <p:spPr>
          <a:xfrm>
            <a:off x="6973886" y="4159798"/>
            <a:ext cx="0" cy="919200"/>
          </a:xfrm>
          <a:prstGeom prst="straightConnector1">
            <a:avLst/>
          </a:prstGeom>
          <a:noFill/>
          <a:ln w="88900" cap="rnd" cmpd="sng">
            <a:solidFill>
              <a:srgbClr val="FFFF00"/>
            </a:solidFill>
            <a:prstDash val="solid"/>
            <a:miter/>
            <a:headEnd type="stealth" w="med" len="med"/>
            <a:tailEnd type="none" w="med" len="med"/>
          </a:ln>
        </p:spPr>
      </p:cxnSp>
      <p:cxnSp>
        <p:nvCxnSpPr>
          <p:cNvPr id="26" name="Shape 220">
            <a:extLst>
              <a:ext uri="{FF2B5EF4-FFF2-40B4-BE49-F238E27FC236}">
                <a16:creationId xmlns:a16="http://schemas.microsoft.com/office/drawing/2014/main" id="{88DBDC3E-211A-44EA-B2F4-8E8588507F7D}"/>
              </a:ext>
            </a:extLst>
          </p:cNvPr>
          <p:cNvCxnSpPr/>
          <p:nvPr/>
        </p:nvCxnSpPr>
        <p:spPr>
          <a:xfrm flipH="1">
            <a:off x="8283575" y="3781973"/>
            <a:ext cx="1562099" cy="17399"/>
          </a:xfrm>
          <a:prstGeom prst="straightConnector1">
            <a:avLst/>
          </a:prstGeom>
          <a:noFill/>
          <a:ln w="88900" cap="rnd" cmpd="sng">
            <a:solidFill>
              <a:srgbClr val="FFFF00"/>
            </a:solidFill>
            <a:prstDash val="solid"/>
            <a:miter/>
            <a:headEnd type="stealth" w="med" len="med"/>
            <a:tailEnd type="none" w="med" len="med"/>
          </a:ln>
        </p:spPr>
      </p:cxnSp>
      <p:cxnSp>
        <p:nvCxnSpPr>
          <p:cNvPr id="27" name="Shape 221">
            <a:extLst>
              <a:ext uri="{FF2B5EF4-FFF2-40B4-BE49-F238E27FC236}">
                <a16:creationId xmlns:a16="http://schemas.microsoft.com/office/drawing/2014/main" id="{2F060C83-233E-408D-949E-C8AF944A6C97}"/>
              </a:ext>
            </a:extLst>
          </p:cNvPr>
          <p:cNvCxnSpPr/>
          <p:nvPr/>
        </p:nvCxnSpPr>
        <p:spPr>
          <a:xfrm>
            <a:off x="8248650" y="4786861"/>
            <a:ext cx="1579499" cy="0"/>
          </a:xfrm>
          <a:prstGeom prst="straightConnector1">
            <a:avLst/>
          </a:prstGeom>
          <a:noFill/>
          <a:ln w="88900" cap="rnd" cmpd="sng">
            <a:solidFill>
              <a:srgbClr val="FFFF00"/>
            </a:solidFill>
            <a:prstDash val="solid"/>
            <a:miter/>
            <a:headEnd type="stealth" w="med" len="med"/>
            <a:tailEnd type="none" w="med" len="med"/>
          </a:ln>
        </p:spPr>
      </p:cxnSp>
      <p:sp>
        <p:nvSpPr>
          <p:cNvPr id="28" name="Shape 222">
            <a:extLst>
              <a:ext uri="{FF2B5EF4-FFF2-40B4-BE49-F238E27FC236}">
                <a16:creationId xmlns:a16="http://schemas.microsoft.com/office/drawing/2014/main" id="{60C0E106-2D98-429E-9D49-35D9A423B220}"/>
              </a:ext>
            </a:extLst>
          </p:cNvPr>
          <p:cNvSpPr txBox="1"/>
          <p:nvPr/>
        </p:nvSpPr>
        <p:spPr>
          <a:xfrm>
            <a:off x="10385425" y="722861"/>
            <a:ext cx="5052000" cy="1663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dirty="0">
                <a:solidFill>
                  <a:schemeClr val="lt1"/>
                </a:solidFill>
                <a:latin typeface="Arial" charset="0"/>
                <a:ea typeface="Arial" charset="0"/>
                <a:cs typeface="Arial" charset="0"/>
                <a:sym typeface="Cabin"/>
              </a:rPr>
              <a:t>¡</a:t>
            </a:r>
            <a:r>
              <a:rPr lang="en-US" sz="3600" u="none" strike="noStrike" cap="none" dirty="0">
                <a:solidFill>
                  <a:schemeClr val="lt1"/>
                </a:solidFill>
                <a:latin typeface="Arial" charset="0"/>
                <a:ea typeface="Arial" charset="0"/>
                <a:cs typeface="Arial" charset="0"/>
                <a:sym typeface="Cabin"/>
              </a:rPr>
              <a:t>Es </a:t>
            </a:r>
            <a:r>
              <a:rPr lang="en-US" sz="3600" u="none" strike="noStrike" cap="none" dirty="0" err="1">
                <a:solidFill>
                  <a:schemeClr val="lt1"/>
                </a:solidFill>
                <a:latin typeface="Arial" charset="0"/>
                <a:ea typeface="Arial" charset="0"/>
                <a:cs typeface="Arial" charset="0"/>
                <a:sym typeface="Cabin"/>
              </a:rPr>
              <a:t>momento</a:t>
            </a:r>
            <a:r>
              <a:rPr lang="en-US" sz="3600" u="none" strike="noStrike" cap="none" dirty="0">
                <a:solidFill>
                  <a:schemeClr val="lt1"/>
                </a:solidFill>
                <a:latin typeface="Arial" charset="0"/>
                <a:ea typeface="Arial" charset="0"/>
                <a:cs typeface="Arial" charset="0"/>
                <a:sym typeface="Cabin"/>
              </a:rPr>
              <a:t> de </a:t>
            </a:r>
            <a:r>
              <a:rPr lang="en-US" sz="3600" u="none" strike="noStrike" cap="none" dirty="0" err="1">
                <a:solidFill>
                  <a:schemeClr val="lt1"/>
                </a:solidFill>
                <a:latin typeface="Arial" charset="0"/>
                <a:ea typeface="Arial" charset="0"/>
                <a:cs typeface="Arial" charset="0"/>
                <a:sym typeface="Cabin"/>
              </a:rPr>
              <a:t>ir</a:t>
            </a:r>
            <a:r>
              <a:rPr lang="en-US" sz="3600" u="none" strike="noStrike" cap="none" dirty="0">
                <a:solidFill>
                  <a:schemeClr val="lt1"/>
                </a:solidFill>
                <a:latin typeface="Arial" charset="0"/>
                <a:ea typeface="Arial" charset="0"/>
                <a:cs typeface="Arial" charset="0"/>
                <a:sym typeface="Cabin"/>
              </a:rPr>
              <a:t> a </a:t>
            </a:r>
            <a:r>
              <a:rPr lang="en-US" sz="3600" u="none" strike="noStrike" cap="none" dirty="0" err="1">
                <a:solidFill>
                  <a:schemeClr val="lt1"/>
                </a:solidFill>
                <a:latin typeface="Arial" charset="0"/>
                <a:ea typeface="Arial" charset="0"/>
                <a:cs typeface="Arial" charset="0"/>
                <a:sym typeface="Cabin"/>
              </a:rPr>
              <a:t>buscar</a:t>
            </a:r>
            <a:r>
              <a:rPr lang="en-US" sz="3600" u="none" strike="noStrike" cap="none" dirty="0">
                <a:solidFill>
                  <a:schemeClr val="lt1"/>
                </a:solidFill>
                <a:latin typeface="Arial" charset="0"/>
                <a:ea typeface="Arial" charset="0"/>
                <a:cs typeface="Arial" charset="0"/>
                <a:sym typeface="Cabin"/>
              </a:rPr>
              <a:t> </a:t>
            </a:r>
            <a:r>
              <a:rPr lang="en-US" sz="3600" dirty="0" err="1">
                <a:solidFill>
                  <a:schemeClr val="lt1"/>
                </a:solidFill>
                <a:latin typeface="Arial" charset="0"/>
                <a:ea typeface="Arial" charset="0"/>
                <a:cs typeface="Arial" charset="0"/>
                <a:sym typeface="Cabin"/>
              </a:rPr>
              <a:t>d</a:t>
            </a:r>
            <a:r>
              <a:rPr lang="en-US" sz="3600" u="none" strike="noStrike" cap="none" dirty="0" err="1">
                <a:solidFill>
                  <a:schemeClr val="lt1"/>
                </a:solidFill>
                <a:latin typeface="Arial" charset="0"/>
                <a:ea typeface="Arial" charset="0"/>
                <a:cs typeface="Arial" charset="0"/>
                <a:sym typeface="Cabin"/>
              </a:rPr>
              <a:t>atos</a:t>
            </a:r>
            <a:r>
              <a:rPr lang="en-US" sz="3600" dirty="0">
                <a:solidFill>
                  <a:schemeClr val="lt1"/>
                </a:solidFill>
                <a:latin typeface="Arial" charset="0"/>
                <a:ea typeface="Arial" charset="0"/>
                <a:cs typeface="Arial" charset="0"/>
                <a:sym typeface="Cabin"/>
              </a:rPr>
              <a:t> </a:t>
            </a:r>
            <a:r>
              <a:rPr lang="en-US" sz="3600" u="none" strike="noStrike" cap="none" dirty="0">
                <a:solidFill>
                  <a:schemeClr val="lt1"/>
                </a:solidFill>
                <a:latin typeface="Arial" charset="0"/>
                <a:ea typeface="Arial" charset="0"/>
                <a:cs typeface="Arial" charset="0"/>
                <a:sym typeface="Cabin"/>
              </a:rPr>
              <a:t>con los que </a:t>
            </a:r>
            <a:r>
              <a:rPr lang="en-US" sz="3600" u="none" strike="noStrike" cap="none" dirty="0" err="1">
                <a:solidFill>
                  <a:schemeClr val="lt1"/>
                </a:solidFill>
                <a:latin typeface="Arial" charset="0"/>
                <a:ea typeface="Arial" charset="0"/>
                <a:cs typeface="Arial" charset="0"/>
                <a:sym typeface="Cabin"/>
              </a:rPr>
              <a:t>meterse</a:t>
            </a:r>
            <a:r>
              <a:rPr lang="en-US" sz="3600" u="none" strike="noStrike" cap="none" dirty="0">
                <a:solidFill>
                  <a:schemeClr val="lt1"/>
                </a:solidFill>
                <a:latin typeface="Arial" charset="0"/>
                <a:ea typeface="Arial" charset="0"/>
                <a:cs typeface="Arial" charset="0"/>
                <a:sym typeface="Cabin"/>
              </a:rPr>
              <a:t>!</a:t>
            </a:r>
          </a:p>
        </p:txBody>
      </p:sp>
      <p:sp>
        <p:nvSpPr>
          <p:cNvPr id="29" name="Shape 223">
            <a:extLst>
              <a:ext uri="{FF2B5EF4-FFF2-40B4-BE49-F238E27FC236}">
                <a16:creationId xmlns:a16="http://schemas.microsoft.com/office/drawing/2014/main" id="{C98098FD-CB06-4348-92E0-CC193E2744DD}"/>
              </a:ext>
            </a:extLst>
          </p:cNvPr>
          <p:cNvSpPr/>
          <p:nvPr/>
        </p:nvSpPr>
        <p:spPr>
          <a:xfrm>
            <a:off x="7861101" y="1270649"/>
            <a:ext cx="1803300" cy="1269899"/>
          </a:xfrm>
          <a:prstGeom prst="wedgeEllipseCallout">
            <a:avLst>
              <a:gd name="adj1" fmla="val -66356"/>
              <a:gd name="adj2" fmla="val 96966"/>
            </a:avLst>
          </a:prstGeom>
          <a:blipFill rotWithShape="1">
            <a:blip r:embed="rId3">
              <a:alphaModFix/>
            </a:blip>
            <a:tile tx="0" ty="0" sx="100000" sy="100000" flip="none" algn="tl"/>
          </a:blipFill>
          <a:ln>
            <a:noFill/>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Cabin"/>
              <a:buNone/>
            </a:pPr>
            <a:r>
              <a:rPr lang="en-US" sz="2600" dirty="0">
                <a:latin typeface="Arial" charset="0"/>
                <a:ea typeface="Arial" charset="0"/>
                <a:cs typeface="Arial" charset="0"/>
                <a:sym typeface="Cabin"/>
              </a:rPr>
              <a:t>¿</a:t>
            </a:r>
            <a:r>
              <a:rPr lang="en-US" sz="2600" u="none" strike="noStrike" cap="none" dirty="0" err="1">
                <a:solidFill>
                  <a:srgbClr val="000000"/>
                </a:solidFill>
                <a:latin typeface="Arial" charset="0"/>
                <a:ea typeface="Arial" charset="0"/>
                <a:cs typeface="Arial" charset="0"/>
                <a:sym typeface="Cabin"/>
              </a:rPr>
              <a:t>Qué</a:t>
            </a:r>
            <a:r>
              <a:rPr lang="en-US" sz="2600" u="none" strike="noStrike" cap="none" dirty="0">
                <a:solidFill>
                  <a:srgbClr val="000000"/>
                </a:solidFill>
                <a:latin typeface="Arial" charset="0"/>
                <a:ea typeface="Arial" charset="0"/>
                <a:cs typeface="Arial" charset="0"/>
                <a:sym typeface="Cabin"/>
              </a:rPr>
              <a:t> </a:t>
            </a:r>
            <a:r>
              <a:rPr lang="en-US" sz="2600" u="none" strike="noStrike" cap="none" dirty="0" err="1">
                <a:solidFill>
                  <a:srgbClr val="000000"/>
                </a:solidFill>
                <a:latin typeface="Arial" charset="0"/>
                <a:ea typeface="Arial" charset="0"/>
                <a:cs typeface="Arial" charset="0"/>
                <a:sym typeface="Cabin"/>
              </a:rPr>
              <a:t>sigue</a:t>
            </a:r>
            <a:r>
              <a:rPr lang="en-US" sz="2600" u="none" strike="noStrike" cap="none" dirty="0">
                <a:solidFill>
                  <a:srgbClr val="000000"/>
                </a:solidFill>
                <a:latin typeface="Arial" charset="0"/>
                <a:ea typeface="Arial" charset="0"/>
                <a:cs typeface="Arial" charset="0"/>
                <a:sym typeface="Cabin"/>
              </a:rPr>
              <a:t>?</a:t>
            </a:r>
          </a:p>
        </p:txBody>
      </p:sp>
      <p:pic>
        <p:nvPicPr>
          <p:cNvPr id="30" name="Shape 224">
            <a:extLst>
              <a:ext uri="{FF2B5EF4-FFF2-40B4-BE49-F238E27FC236}">
                <a16:creationId xmlns:a16="http://schemas.microsoft.com/office/drawing/2014/main" id="{E1F0701F-F81E-43BD-9B99-7ADC2E99823E}"/>
              </a:ext>
            </a:extLst>
          </p:cNvPr>
          <p:cNvPicPr preferRelativeResize="0"/>
          <p:nvPr/>
        </p:nvPicPr>
        <p:blipFill rotWithShape="1">
          <a:blip r:embed="rId4">
            <a:alphaModFix/>
          </a:blip>
          <a:srcRect/>
          <a:stretch/>
        </p:blipFill>
        <p:spPr>
          <a:xfrm>
            <a:off x="5510211" y="5409161"/>
            <a:ext cx="457200" cy="649199"/>
          </a:xfrm>
          <a:prstGeom prst="rect">
            <a:avLst/>
          </a:prstGeom>
          <a:noFill/>
          <a:ln>
            <a:noFill/>
          </a:ln>
        </p:spPr>
      </p:pic>
      <p:sp>
        <p:nvSpPr>
          <p:cNvPr id="31" name="Shape 225">
            <a:extLst>
              <a:ext uri="{FF2B5EF4-FFF2-40B4-BE49-F238E27FC236}">
                <a16:creationId xmlns:a16="http://schemas.microsoft.com/office/drawing/2014/main" id="{093B6068-8858-49A9-8D65-2CA9EAF086E3}"/>
              </a:ext>
            </a:extLst>
          </p:cNvPr>
          <p:cNvSpPr/>
          <p:nvPr/>
        </p:nvSpPr>
        <p:spPr>
          <a:xfrm>
            <a:off x="7345267" y="5090174"/>
            <a:ext cx="2515457" cy="1269899"/>
          </a:xfrm>
          <a:prstGeom prst="wedgeEllipseCallout">
            <a:avLst>
              <a:gd name="adj1" fmla="val -37352"/>
              <a:gd name="adj2" fmla="val 64496"/>
            </a:avLst>
          </a:prstGeom>
          <a:solidFill>
            <a:schemeClr val="accent3">
              <a:lumMod val="75000"/>
            </a:schemeClr>
          </a:solidFill>
          <a:ln w="50800" cap="rnd" cmpd="sng">
            <a:solidFill>
              <a:srgbClr val="FF7F00"/>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2600" u="none" strike="noStrike" cap="none" dirty="0">
                <a:solidFill>
                  <a:srgbClr val="00FF00"/>
                </a:solidFill>
                <a:latin typeface="Arial" charset="0"/>
                <a:ea typeface="Arial" charset="0"/>
                <a:cs typeface="Arial" charset="0"/>
                <a:sym typeface="Cabin"/>
              </a:rPr>
              <a:t>if x &lt; 3: print</a:t>
            </a:r>
          </a:p>
        </p:txBody>
      </p:sp>
      <p:sp>
        <p:nvSpPr>
          <p:cNvPr id="32" name="Shape 226">
            <a:extLst>
              <a:ext uri="{FF2B5EF4-FFF2-40B4-BE49-F238E27FC236}">
                <a16:creationId xmlns:a16="http://schemas.microsoft.com/office/drawing/2014/main" id="{D55ABDD8-1498-453F-94E5-BC083FF81144}"/>
              </a:ext>
            </a:extLst>
          </p:cNvPr>
          <p:cNvSpPr txBox="1"/>
          <p:nvPr/>
        </p:nvSpPr>
        <p:spPr>
          <a:xfrm>
            <a:off x="9334500" y="6139411"/>
            <a:ext cx="4927500" cy="1650900"/>
          </a:xfrm>
          <a:prstGeom prst="rect">
            <a:avLst/>
          </a:prstGeom>
          <a:noFill/>
          <a:ln w="12700" cap="rnd" cmpd="sng">
            <a:solidFill>
              <a:schemeClr val="lt1"/>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1300" u="none" strike="noStrike" cap="none" dirty="0">
                <a:solidFill>
                  <a:srgbClr val="FF00FF"/>
                </a:solidFill>
                <a:latin typeface="Arial" charset="0"/>
                <a:ea typeface="Arial" charset="0"/>
                <a:cs typeface="Arial" charset="0"/>
                <a:sym typeface="Cabin"/>
              </a:rPr>
              <a:t>From stephen.marquard@uct.ac.za Sat Jan  5 09:14:16 2008</a:t>
            </a:r>
          </a:p>
          <a:p>
            <a:pPr marL="0" marR="0" lvl="0" indent="0" algn="l" rtl="0">
              <a:lnSpc>
                <a:spcPct val="100000"/>
              </a:lnSpc>
              <a:spcBef>
                <a:spcPts val="0"/>
              </a:spcBef>
              <a:spcAft>
                <a:spcPts val="0"/>
              </a:spcAft>
              <a:buClr>
                <a:srgbClr val="FF00FF"/>
              </a:buClr>
              <a:buSzPct val="25000"/>
              <a:buFont typeface="Cabin"/>
              <a:buNone/>
            </a:pPr>
            <a:r>
              <a:rPr lang="en-US" sz="1300" u="none" strike="noStrike" cap="none" dirty="0">
                <a:solidFill>
                  <a:srgbClr val="FF00FF"/>
                </a:solidFill>
                <a:latin typeface="Arial" charset="0"/>
                <a:ea typeface="Arial" charset="0"/>
                <a:cs typeface="Arial" charset="0"/>
                <a:sym typeface="Cabin"/>
              </a:rPr>
              <a:t>Return-Path: &lt;postmaster@collab.sakaiproject.org&gt;</a:t>
            </a:r>
          </a:p>
          <a:p>
            <a:pPr marL="0" marR="0" lvl="0" indent="0" algn="l" rtl="0">
              <a:lnSpc>
                <a:spcPct val="100000"/>
              </a:lnSpc>
              <a:spcBef>
                <a:spcPts val="0"/>
              </a:spcBef>
              <a:spcAft>
                <a:spcPts val="0"/>
              </a:spcAft>
              <a:buClr>
                <a:srgbClr val="FF00FF"/>
              </a:buClr>
              <a:buSzPct val="25000"/>
              <a:buFont typeface="Cabin"/>
              <a:buNone/>
            </a:pPr>
            <a:r>
              <a:rPr lang="en-US" sz="1300" u="none" strike="noStrike" cap="none" dirty="0">
                <a:solidFill>
                  <a:srgbClr val="FF00FF"/>
                </a:solidFill>
                <a:latin typeface="Arial" charset="0"/>
                <a:ea typeface="Arial" charset="0"/>
                <a:cs typeface="Arial" charset="0"/>
                <a:sym typeface="Cabin"/>
              </a:rPr>
              <a:t>Date: Sat, 5 Jan 2008 09:12:18 -0500To: </a:t>
            </a:r>
            <a:r>
              <a:rPr lang="en-US" sz="1300" u="none" strike="noStrike" cap="none" dirty="0" err="1">
                <a:solidFill>
                  <a:srgbClr val="FF00FF"/>
                </a:solidFill>
                <a:latin typeface="Arial" charset="0"/>
                <a:ea typeface="Arial" charset="0"/>
                <a:cs typeface="Arial" charset="0"/>
                <a:sym typeface="Cabin"/>
              </a:rPr>
              <a:t>source@collab.sakaiproject.orgFrom</a:t>
            </a:r>
            <a:r>
              <a:rPr lang="en-US" sz="1300" u="none" strike="noStrike" cap="none" dirty="0">
                <a:solidFill>
                  <a:srgbClr val="FF00FF"/>
                </a:solidFill>
                <a:latin typeface="Arial" charset="0"/>
                <a:ea typeface="Arial" charset="0"/>
                <a:cs typeface="Arial" charset="0"/>
                <a:sym typeface="Cabin"/>
              </a:rPr>
              <a:t>: </a:t>
            </a:r>
            <a:r>
              <a:rPr lang="en-US" sz="1300" u="none" strike="noStrike" cap="none" dirty="0" err="1">
                <a:solidFill>
                  <a:srgbClr val="FF00FF"/>
                </a:solidFill>
                <a:latin typeface="Arial" charset="0"/>
                <a:ea typeface="Arial" charset="0"/>
                <a:cs typeface="Arial" charset="0"/>
                <a:sym typeface="Cabin"/>
              </a:rPr>
              <a:t>stephen.marquard@uct.ac.zaSubject</a:t>
            </a:r>
            <a:r>
              <a:rPr lang="en-US" sz="1300" u="none" strike="noStrike" cap="none" dirty="0">
                <a:solidFill>
                  <a:srgbClr val="FF00FF"/>
                </a:solidFill>
                <a:latin typeface="Arial" charset="0"/>
                <a:ea typeface="Arial" charset="0"/>
                <a:cs typeface="Arial" charset="0"/>
                <a:sym typeface="Cabin"/>
              </a:rPr>
              <a:t>: [</a:t>
            </a:r>
            <a:r>
              <a:rPr lang="en-US" sz="1300" u="none" strike="noStrike" cap="none" dirty="0" err="1">
                <a:solidFill>
                  <a:srgbClr val="FF00FF"/>
                </a:solidFill>
                <a:latin typeface="Arial" charset="0"/>
                <a:ea typeface="Arial" charset="0"/>
                <a:cs typeface="Arial" charset="0"/>
                <a:sym typeface="Cabin"/>
              </a:rPr>
              <a:t>sakai</a:t>
            </a:r>
            <a:r>
              <a:rPr lang="en-US" sz="1300" u="none" strike="noStrike" cap="none" dirty="0">
                <a:solidFill>
                  <a:srgbClr val="FF00FF"/>
                </a:solidFill>
                <a:latin typeface="Arial" charset="0"/>
                <a:ea typeface="Arial" charset="0"/>
                <a:cs typeface="Arial" charset="0"/>
                <a:sym typeface="Cabin"/>
              </a:rPr>
              <a:t>] </a:t>
            </a:r>
            <a:r>
              <a:rPr lang="en-US" sz="1300" u="none" strike="noStrike" cap="none" dirty="0" err="1">
                <a:solidFill>
                  <a:srgbClr val="FF00FF"/>
                </a:solidFill>
                <a:latin typeface="Arial" charset="0"/>
                <a:ea typeface="Arial" charset="0"/>
                <a:cs typeface="Arial" charset="0"/>
                <a:sym typeface="Cabin"/>
              </a:rPr>
              <a:t>svn</a:t>
            </a:r>
            <a:r>
              <a:rPr lang="en-US" sz="1300" u="none" strike="noStrike" cap="none" dirty="0">
                <a:solidFill>
                  <a:srgbClr val="FF00FF"/>
                </a:solidFill>
                <a:latin typeface="Arial" charset="0"/>
                <a:ea typeface="Arial" charset="0"/>
                <a:cs typeface="Arial" charset="0"/>
                <a:sym typeface="Cabin"/>
              </a:rPr>
              <a:t> commit: r39772 - content/branches/Details: http://source.sakaiproject.org/viewsvn/?view=rev&amp;rev=39772</a:t>
            </a:r>
          </a:p>
          <a:p>
            <a:pPr marL="0" marR="0" lvl="0" indent="0" algn="l" rtl="0">
              <a:lnSpc>
                <a:spcPct val="100000"/>
              </a:lnSpc>
              <a:spcBef>
                <a:spcPts val="0"/>
              </a:spcBef>
              <a:spcAft>
                <a:spcPts val="0"/>
              </a:spcAft>
              <a:buClr>
                <a:srgbClr val="FF00FF"/>
              </a:buClr>
              <a:buSzPct val="25000"/>
              <a:buFont typeface="Cabin"/>
              <a:buNone/>
            </a:pPr>
            <a:r>
              <a:rPr lang="en-US" sz="1300" u="none" strike="noStrike" cap="none" dirty="0">
                <a:solidFill>
                  <a:srgbClr val="FF00FF"/>
                </a:solidFill>
                <a:latin typeface="Arial" charset="0"/>
                <a:ea typeface="Arial" charset="0"/>
                <a:cs typeface="Arial" charset="0"/>
                <a:sym typeface="Cabin"/>
              </a:rPr>
              <a:t>...</a:t>
            </a:r>
          </a:p>
        </p:txBody>
      </p:sp>
      <p:sp>
        <p:nvSpPr>
          <p:cNvPr id="33" name="Shape 227">
            <a:extLst>
              <a:ext uri="{FF2B5EF4-FFF2-40B4-BE49-F238E27FC236}">
                <a16:creationId xmlns:a16="http://schemas.microsoft.com/office/drawing/2014/main" id="{7CDD8E06-7605-44F3-8C78-A75311E3FD29}"/>
              </a:ext>
            </a:extLst>
          </p:cNvPr>
          <p:cNvSpPr/>
          <p:nvPr/>
        </p:nvSpPr>
        <p:spPr>
          <a:xfrm>
            <a:off x="12814151" y="2627911"/>
            <a:ext cx="1955699" cy="1422300"/>
          </a:xfrm>
          <a:prstGeom prst="wedgeEllipseCallout">
            <a:avLst>
              <a:gd name="adj1" fmla="val -85915"/>
              <a:gd name="adj2" fmla="val 89660"/>
            </a:avLst>
          </a:prstGeom>
          <a:blipFill rotWithShape="1">
            <a:blip r:embed="rId3">
              <a:alphaModFix/>
            </a:blip>
            <a:tile tx="0" ty="0" sx="100000" sy="100000" flip="none" algn="tl"/>
          </a:blipFill>
          <a:ln>
            <a:noFill/>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Cabin"/>
              <a:buNone/>
            </a:pPr>
            <a:r>
              <a:rPr lang="en-US" sz="2600" dirty="0" err="1">
                <a:latin typeface="Arial" charset="0"/>
                <a:ea typeface="Arial" charset="0"/>
                <a:cs typeface="Arial" charset="0"/>
                <a:sym typeface="Cabin"/>
              </a:rPr>
              <a:t>S</a:t>
            </a:r>
            <a:r>
              <a:rPr lang="en-US" sz="2600" u="none" strike="noStrike" cap="none" dirty="0" err="1">
                <a:solidFill>
                  <a:srgbClr val="000000"/>
                </a:solidFill>
                <a:latin typeface="Arial" charset="0"/>
                <a:ea typeface="Arial" charset="0"/>
                <a:cs typeface="Arial" charset="0"/>
                <a:sym typeface="Cabin"/>
              </a:rPr>
              <a:t>omos</a:t>
            </a:r>
            <a:r>
              <a:rPr lang="en-US" sz="2600" u="none" strike="noStrike" cap="none" dirty="0">
                <a:solidFill>
                  <a:srgbClr val="000000"/>
                </a:solidFill>
                <a:latin typeface="Arial" charset="0"/>
                <a:ea typeface="Arial" charset="0"/>
                <a:cs typeface="Arial" charset="0"/>
                <a:sym typeface="Cabin"/>
              </a:rPr>
              <a:t> los </a:t>
            </a:r>
            <a:r>
              <a:rPr lang="en-US" sz="2600" u="none" strike="noStrike" cap="none" dirty="0" err="1">
                <a:solidFill>
                  <a:srgbClr val="000000"/>
                </a:solidFill>
                <a:latin typeface="Arial" charset="0"/>
                <a:ea typeface="Arial" charset="0"/>
                <a:cs typeface="Arial" charset="0"/>
                <a:sym typeface="Cabin"/>
              </a:rPr>
              <a:t>archivos</a:t>
            </a:r>
            <a:endParaRPr lang="en-US" sz="2600" u="none" strike="noStrike" cap="none" dirty="0">
              <a:solidFill>
                <a:srgbClr val="000000"/>
              </a:solidFill>
              <a:latin typeface="Arial" charset="0"/>
              <a:ea typeface="Arial" charset="0"/>
              <a:cs typeface="Arial" charset="0"/>
              <a:sym typeface="Cabi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Shape 346"/>
          <p:cNvSpPr txBox="1">
            <a:spLocks noGrp="1"/>
          </p:cNvSpPr>
          <p:nvPr>
            <p:ph type="title"/>
          </p:nvPr>
        </p:nvSpPr>
        <p:spPr>
          <a:xfrm>
            <a:off x="0" y="905084"/>
            <a:ext cx="16256000" cy="124772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u="none" strike="noStrike" cap="none" dirty="0" err="1">
                <a:solidFill>
                  <a:srgbClr val="FFD966"/>
                </a:solidFill>
                <a:latin typeface="Arial" charset="0"/>
                <a:ea typeface="Arial" charset="0"/>
                <a:cs typeface="Arial" charset="0"/>
                <a:sym typeface="Cabin"/>
              </a:rPr>
              <a:t>Usando</a:t>
            </a:r>
            <a:r>
              <a:rPr lang="en-US" sz="7600" u="none" strike="noStrike" cap="none" dirty="0">
                <a:solidFill>
                  <a:schemeClr val="lt1"/>
                </a:solidFill>
                <a:latin typeface="Arial" charset="0"/>
                <a:ea typeface="Arial" charset="0"/>
                <a:cs typeface="Arial" charset="0"/>
                <a:sym typeface="Cabin"/>
              </a:rPr>
              <a:t> </a:t>
            </a:r>
            <a:r>
              <a:rPr lang="en-US" sz="7600" u="none" strike="noStrike" cap="none" dirty="0">
                <a:solidFill>
                  <a:srgbClr val="FFFF00"/>
                </a:solidFill>
                <a:latin typeface="Arial" charset="0"/>
                <a:ea typeface="Arial" charset="0"/>
                <a:cs typeface="Arial" charset="0"/>
                <a:sym typeface="Cabin"/>
              </a:rPr>
              <a:t>in</a:t>
            </a:r>
            <a:r>
              <a:rPr lang="en-US" sz="7600" dirty="0">
                <a:solidFill>
                  <a:schemeClr val="lt1"/>
                </a:solidFill>
                <a:latin typeface="Arial" charset="0"/>
                <a:ea typeface="Arial" charset="0"/>
                <a:cs typeface="Arial" charset="0"/>
                <a:sym typeface="Cabin"/>
              </a:rPr>
              <a:t> </a:t>
            </a:r>
            <a:r>
              <a:rPr lang="en-US" sz="7600" dirty="0">
                <a:solidFill>
                  <a:srgbClr val="FFD966"/>
                </a:solidFill>
                <a:latin typeface="Arial" charset="0"/>
                <a:ea typeface="Arial" charset="0"/>
                <a:cs typeface="Arial" charset="0"/>
                <a:sym typeface="Cabin"/>
              </a:rPr>
              <a:t>para </a:t>
            </a:r>
            <a:r>
              <a:rPr lang="en-US" sz="7600" dirty="0" err="1">
                <a:solidFill>
                  <a:srgbClr val="FFD966"/>
                </a:solidFill>
                <a:latin typeface="Arial" charset="0"/>
                <a:ea typeface="Arial" charset="0"/>
                <a:cs typeface="Arial" charset="0"/>
                <a:sym typeface="Cabin"/>
              </a:rPr>
              <a:t>Seleccionar</a:t>
            </a:r>
            <a:r>
              <a:rPr lang="en-US" sz="7600" dirty="0">
                <a:solidFill>
                  <a:srgbClr val="FFD966"/>
                </a:solidFill>
                <a:latin typeface="Arial" charset="0"/>
                <a:ea typeface="Arial" charset="0"/>
                <a:cs typeface="Arial" charset="0"/>
                <a:sym typeface="Cabin"/>
              </a:rPr>
              <a:t> </a:t>
            </a:r>
            <a:r>
              <a:rPr lang="en-US" sz="7600" u="none" strike="noStrike" cap="none" dirty="0" err="1">
                <a:solidFill>
                  <a:srgbClr val="00FF00"/>
                </a:solidFill>
                <a:latin typeface="Arial" charset="0"/>
                <a:ea typeface="Arial" charset="0"/>
                <a:cs typeface="Arial" charset="0"/>
                <a:sym typeface="Cabin"/>
              </a:rPr>
              <a:t>Lineas</a:t>
            </a:r>
            <a:endParaRPr lang="en-US" sz="7600" u="none" strike="noStrike" cap="none" dirty="0">
              <a:solidFill>
                <a:srgbClr val="00FF00"/>
              </a:solidFill>
              <a:latin typeface="Arial" charset="0"/>
              <a:ea typeface="Arial" charset="0"/>
              <a:cs typeface="Arial" charset="0"/>
              <a:sym typeface="Cabin"/>
            </a:endParaRPr>
          </a:p>
        </p:txBody>
      </p:sp>
      <p:sp>
        <p:nvSpPr>
          <p:cNvPr id="347" name="Shape 347"/>
          <p:cNvSpPr txBox="1">
            <a:spLocks noGrp="1"/>
          </p:cNvSpPr>
          <p:nvPr>
            <p:ph idx="1"/>
          </p:nvPr>
        </p:nvSpPr>
        <p:spPr>
          <a:xfrm>
            <a:off x="1412675" y="2820874"/>
            <a:ext cx="5892476" cy="1839913"/>
          </a:xfrm>
          <a:prstGeom prst="rect">
            <a:avLst/>
          </a:prstGeom>
          <a:noFill/>
          <a:ln>
            <a:noFill/>
          </a:ln>
        </p:spPr>
        <p:txBody>
          <a:bodyPr lIns="38100" tIns="38100" rIns="38100" bIns="38100" anchor="ctr" anchorCtr="0">
            <a:noAutofit/>
          </a:bodyPr>
          <a:lstStyle/>
          <a:p>
            <a:pPr marL="215900" lvl="0">
              <a:spcBef>
                <a:spcPts val="0"/>
              </a:spcBef>
              <a:buClr>
                <a:schemeClr val="lt1"/>
              </a:buClr>
              <a:buSzPct val="171000"/>
            </a:pPr>
            <a:r>
              <a:rPr lang="es-419" sz="3600" dirty="0">
                <a:solidFill>
                  <a:schemeClr val="lt1"/>
                </a:solidFill>
                <a:latin typeface="Arial" charset="0"/>
                <a:ea typeface="Arial" charset="0"/>
                <a:cs typeface="Arial" charset="0"/>
                <a:sym typeface="Cabin"/>
              </a:rPr>
              <a:t>Podemos buscar una cadena en cualquier parte </a:t>
            </a:r>
            <a:r>
              <a:rPr lang="es-419" sz="3600" dirty="0">
                <a:solidFill>
                  <a:srgbClr val="FFFF00"/>
                </a:solidFill>
                <a:latin typeface="Arial" charset="0"/>
                <a:ea typeface="Arial" charset="0"/>
                <a:cs typeface="Arial" charset="0"/>
                <a:sym typeface="Cabin"/>
              </a:rPr>
              <a:t>en</a:t>
            </a:r>
            <a:r>
              <a:rPr lang="es-419" sz="3600" dirty="0">
                <a:solidFill>
                  <a:schemeClr val="lt1"/>
                </a:solidFill>
                <a:latin typeface="Arial" charset="0"/>
                <a:ea typeface="Arial" charset="0"/>
                <a:cs typeface="Arial" charset="0"/>
                <a:sym typeface="Cabin"/>
              </a:rPr>
              <a:t> una </a:t>
            </a:r>
            <a:r>
              <a:rPr lang="es-419" sz="3600" dirty="0">
                <a:solidFill>
                  <a:srgbClr val="00FF00"/>
                </a:solidFill>
                <a:latin typeface="Arial" charset="0"/>
                <a:ea typeface="Arial" charset="0"/>
                <a:cs typeface="Arial" charset="0"/>
                <a:sym typeface="Cabin"/>
              </a:rPr>
              <a:t>línea</a:t>
            </a:r>
            <a:r>
              <a:rPr lang="es-419" sz="3600" dirty="0">
                <a:solidFill>
                  <a:schemeClr val="lt1"/>
                </a:solidFill>
                <a:latin typeface="Arial" charset="0"/>
                <a:ea typeface="Arial" charset="0"/>
                <a:cs typeface="Arial" charset="0"/>
                <a:sym typeface="Cabin"/>
              </a:rPr>
              <a:t> como nuestro criterio de selección</a:t>
            </a:r>
          </a:p>
        </p:txBody>
      </p:sp>
      <p:sp>
        <p:nvSpPr>
          <p:cNvPr id="348" name="Shape 348"/>
          <p:cNvSpPr txBox="1"/>
          <p:nvPr/>
        </p:nvSpPr>
        <p:spPr>
          <a:xfrm>
            <a:off x="8547100" y="2516175"/>
            <a:ext cx="6947100" cy="2655033"/>
          </a:xfrm>
          <a:prstGeom prst="rect">
            <a:avLst/>
          </a:prstGeom>
          <a:noFill/>
          <a:ln>
            <a:noFill/>
          </a:ln>
        </p:spPr>
        <p:txBody>
          <a:bodyPr lIns="0" tIns="0" rIns="0" bIns="0" anchor="ctr" anchorCtr="0">
            <a:noAutofit/>
          </a:bodyPr>
          <a:lstStyle/>
          <a:p>
            <a:pPr lvl="0">
              <a:buClr>
                <a:srgbClr val="00FF00"/>
              </a:buClr>
              <a:buSzPct val="25000"/>
            </a:pPr>
            <a:r>
              <a:rPr lang="es-419" sz="2400" dirty="0" err="1">
                <a:solidFill>
                  <a:srgbClr val="00FF00"/>
                </a:solidFill>
                <a:latin typeface="Courier New"/>
                <a:ea typeface="Courier New"/>
                <a:cs typeface="Courier New"/>
                <a:sym typeface="Courier New"/>
              </a:rPr>
              <a:t>man_a</a:t>
            </a:r>
            <a:r>
              <a:rPr lang="es-419" sz="2400" dirty="0">
                <a:solidFill>
                  <a:schemeClr val="lt1"/>
                </a:solidFill>
                <a:latin typeface="Courier New"/>
                <a:ea typeface="Courier New"/>
                <a:cs typeface="Courier New"/>
                <a:sym typeface="Courier New"/>
              </a:rPr>
              <a:t> = </a:t>
            </a:r>
            <a:r>
              <a:rPr lang="es-419" sz="2400" dirty="0">
                <a:solidFill>
                  <a:srgbClr val="FF00FF"/>
                </a:solidFill>
                <a:latin typeface="Courier New"/>
                <a:ea typeface="Courier New"/>
                <a:cs typeface="Courier New"/>
                <a:sym typeface="Courier New"/>
              </a:rPr>
              <a:t>open</a:t>
            </a:r>
            <a:r>
              <a:rPr lang="es-419" sz="2400" dirty="0">
                <a:solidFill>
                  <a:schemeClr val="lt1"/>
                </a:solidFill>
                <a:latin typeface="Courier New"/>
                <a:ea typeface="Courier New"/>
                <a:cs typeface="Courier New"/>
                <a:sym typeface="Courier New"/>
              </a:rPr>
              <a:t>('mbox-short.txt')</a:t>
            </a:r>
          </a:p>
          <a:p>
            <a:pPr lvl="0">
              <a:buClr>
                <a:srgbClr val="FFFF00"/>
              </a:buClr>
              <a:buSzPct val="25000"/>
            </a:pPr>
            <a:r>
              <a:rPr lang="es-419" sz="2400" dirty="0" err="1">
                <a:solidFill>
                  <a:srgbClr val="FFFF00"/>
                </a:solidFill>
                <a:latin typeface="Courier New"/>
                <a:ea typeface="Courier New"/>
                <a:cs typeface="Courier New"/>
                <a:sym typeface="Courier New"/>
              </a:rPr>
              <a:t>for</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linea</a:t>
            </a:r>
            <a:r>
              <a:rPr lang="es-419" sz="2400" dirty="0">
                <a:solidFill>
                  <a:schemeClr val="lt1"/>
                </a:solidFill>
                <a:latin typeface="Courier New"/>
                <a:ea typeface="Courier New"/>
                <a:cs typeface="Courier New"/>
                <a:sym typeface="Courier New"/>
              </a:rPr>
              <a:t> </a:t>
            </a:r>
            <a:r>
              <a:rPr lang="es-419" sz="2400" dirty="0">
                <a:solidFill>
                  <a:srgbClr val="FFFF00"/>
                </a:solidFill>
                <a:latin typeface="Courier New"/>
                <a:ea typeface="Courier New"/>
                <a:cs typeface="Courier New"/>
                <a:sym typeface="Courier New"/>
              </a:rPr>
              <a:t>in</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man_a</a:t>
            </a:r>
            <a:r>
              <a:rPr lang="es-419" sz="2400" dirty="0">
                <a:solidFill>
                  <a:schemeClr val="lt1"/>
                </a:solidFill>
                <a:latin typeface="Courier New"/>
                <a:ea typeface="Courier New"/>
                <a:cs typeface="Courier New"/>
                <a:sym typeface="Courier New"/>
              </a:rPr>
              <a:t>:</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linea</a:t>
            </a:r>
            <a:r>
              <a:rPr lang="es-419" sz="2400" dirty="0">
                <a:solidFill>
                  <a:schemeClr val="lt1"/>
                </a:solidFill>
                <a:latin typeface="Courier New"/>
                <a:ea typeface="Courier New"/>
                <a:cs typeface="Courier New"/>
                <a:sym typeface="Courier New"/>
              </a:rPr>
              <a:t> = </a:t>
            </a:r>
            <a:r>
              <a:rPr lang="es-419" sz="2400" dirty="0" err="1">
                <a:solidFill>
                  <a:srgbClr val="00FF00"/>
                </a:solidFill>
                <a:latin typeface="Courier New"/>
                <a:ea typeface="Courier New"/>
                <a:cs typeface="Courier New"/>
                <a:sym typeface="Courier New"/>
              </a:rPr>
              <a:t>linea</a:t>
            </a:r>
            <a:r>
              <a:rPr lang="es-419" sz="2400" dirty="0" err="1">
                <a:solidFill>
                  <a:srgbClr val="FF00FF"/>
                </a:solidFill>
                <a:latin typeface="Courier New"/>
                <a:ea typeface="Courier New"/>
                <a:cs typeface="Courier New"/>
                <a:sym typeface="Courier New"/>
              </a:rPr>
              <a:t>.rstrip</a:t>
            </a:r>
            <a:r>
              <a:rPr lang="es-419" sz="2400" dirty="0">
                <a:solidFill>
                  <a:schemeClr val="lt1"/>
                </a:solidFill>
                <a:latin typeface="Courier New"/>
                <a:ea typeface="Courier New"/>
                <a:cs typeface="Courier New"/>
                <a:sym typeface="Courier New"/>
              </a:rPr>
              <a:t>()</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if</a:t>
            </a:r>
            <a:r>
              <a:rPr lang="es-419" sz="2400" dirty="0">
                <a:solidFill>
                  <a:schemeClr val="lt1"/>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not</a:t>
            </a:r>
            <a:r>
              <a:rPr lang="es-419" sz="2400" dirty="0">
                <a:solidFill>
                  <a:schemeClr val="lt1"/>
                </a:solidFill>
                <a:latin typeface="Courier New"/>
                <a:ea typeface="Courier New"/>
                <a:cs typeface="Courier New"/>
                <a:sym typeface="Courier New"/>
              </a:rPr>
              <a:t> '</a:t>
            </a:r>
            <a:r>
              <a:rPr lang="es-419" sz="2400" dirty="0">
                <a:solidFill>
                  <a:srgbClr val="00FFFF"/>
                </a:solidFill>
                <a:latin typeface="Courier New"/>
                <a:ea typeface="Courier New"/>
                <a:cs typeface="Courier New"/>
                <a:sym typeface="Courier New"/>
              </a:rPr>
              <a:t>@uct.ac.za</a:t>
            </a:r>
            <a:r>
              <a:rPr lang="es-419" sz="2400" dirty="0">
                <a:solidFill>
                  <a:schemeClr val="lt1"/>
                </a:solidFill>
                <a:latin typeface="Courier New"/>
                <a:ea typeface="Courier New"/>
                <a:cs typeface="Courier New"/>
                <a:sym typeface="Courier New"/>
              </a:rPr>
              <a:t>' </a:t>
            </a:r>
            <a:r>
              <a:rPr lang="es-419" sz="2400" dirty="0">
                <a:solidFill>
                  <a:srgbClr val="FFFF00"/>
                </a:solidFill>
                <a:latin typeface="Courier New"/>
                <a:ea typeface="Courier New"/>
                <a:cs typeface="Courier New"/>
                <a:sym typeface="Courier New"/>
              </a:rPr>
              <a:t>in</a:t>
            </a:r>
            <a:r>
              <a:rPr lang="es-419" sz="2400" dirty="0">
                <a:solidFill>
                  <a:schemeClr val="lt1"/>
                </a:solidFill>
                <a:latin typeface="Courier New"/>
                <a:ea typeface="Courier New"/>
                <a:cs typeface="Courier New"/>
                <a:sym typeface="Courier New"/>
              </a:rPr>
              <a:t> </a:t>
            </a:r>
            <a:r>
              <a:rPr lang="es-419" sz="2400" dirty="0" err="1">
                <a:solidFill>
                  <a:srgbClr val="00FFFF"/>
                </a:solidFill>
                <a:latin typeface="Courier New"/>
                <a:ea typeface="Courier New"/>
                <a:cs typeface="Courier New"/>
                <a:sym typeface="Courier New"/>
              </a:rPr>
              <a:t>linea</a:t>
            </a:r>
            <a:r>
              <a:rPr lang="es-419" sz="2400" dirty="0">
                <a:solidFill>
                  <a:schemeClr val="lt1"/>
                </a:solidFill>
                <a:latin typeface="Courier New"/>
                <a:ea typeface="Courier New"/>
                <a:cs typeface="Courier New"/>
                <a:sym typeface="Courier New"/>
              </a:rPr>
              <a:t>: </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continue</a:t>
            </a:r>
            <a:endParaRPr lang="es-419" sz="2400" dirty="0">
              <a:solidFill>
                <a:srgbClr val="FFFF00"/>
              </a:solidFill>
              <a:latin typeface="Courier New"/>
              <a:ea typeface="Courier New"/>
              <a:cs typeface="Courier New"/>
              <a:sym typeface="Courier New"/>
            </a:endParaRP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print</a:t>
            </a:r>
            <a:r>
              <a:rPr lang="es-419" sz="2400" dirty="0">
                <a:solidFill>
                  <a:schemeClr val="lt1"/>
                </a:solidFill>
                <a:latin typeface="Courier New"/>
                <a:ea typeface="Courier New"/>
                <a:cs typeface="Courier New"/>
                <a:sym typeface="Courier New"/>
              </a:rPr>
              <a:t>(</a:t>
            </a:r>
            <a:r>
              <a:rPr lang="es-419" sz="2400" dirty="0" err="1">
                <a:solidFill>
                  <a:srgbClr val="00FF00"/>
                </a:solidFill>
                <a:latin typeface="Courier New"/>
                <a:ea typeface="Courier New"/>
                <a:cs typeface="Courier New"/>
                <a:sym typeface="Courier New"/>
              </a:rPr>
              <a:t>linea</a:t>
            </a:r>
            <a:r>
              <a:rPr lang="es-419" sz="2400" dirty="0">
                <a:solidFill>
                  <a:schemeClr val="lt1"/>
                </a:solidFill>
                <a:latin typeface="Courier New"/>
                <a:ea typeface="Courier New"/>
                <a:cs typeface="Courier New"/>
                <a:sym typeface="Courier New"/>
              </a:rPr>
              <a:t>)</a:t>
            </a:r>
            <a:endParaRPr lang="es-419" sz="2400" dirty="0">
              <a:solidFill>
                <a:srgbClr val="00FF00"/>
              </a:solidFill>
              <a:latin typeface="Courier New"/>
              <a:ea typeface="Courier New"/>
              <a:cs typeface="Courier New"/>
              <a:sym typeface="Courier New"/>
            </a:endParaRPr>
          </a:p>
        </p:txBody>
      </p:sp>
      <p:sp>
        <p:nvSpPr>
          <p:cNvPr id="349" name="Shape 349"/>
          <p:cNvSpPr txBox="1"/>
          <p:nvPr/>
        </p:nvSpPr>
        <p:spPr>
          <a:xfrm>
            <a:off x="1412675" y="5606277"/>
            <a:ext cx="13932000" cy="24144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a:t>
            </a:r>
            <a:r>
              <a:rPr lang="en-US" sz="2400" i="0" u="none" strike="noStrike" cap="none" dirty="0" err="1">
                <a:solidFill>
                  <a:srgbClr val="00FFFF"/>
                </a:solidFill>
                <a:latin typeface="Courier"/>
                <a:ea typeface="Courier"/>
                <a:cs typeface="Courier"/>
                <a:sym typeface="Courier New"/>
              </a:rPr>
              <a:t>uct.ac.za</a:t>
            </a:r>
            <a:r>
              <a:rPr lang="en-US" sz="2400" i="0" u="none" strike="noStrike" cap="none" dirty="0">
                <a:solidFill>
                  <a:srgbClr val="FF00FF"/>
                </a:solidFill>
                <a:latin typeface="Courier"/>
                <a:ea typeface="Courier"/>
                <a:cs typeface="Courier"/>
                <a:sym typeface="Courier New"/>
              </a:rPr>
              <a:t> Sat Jan  5 09:14:16 2008</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X-Authentication-Warning: set sender to </a:t>
            </a:r>
            <a:r>
              <a:rPr lang="en-US" sz="2400" i="0" u="none" strike="noStrike" cap="none" dirty="0" err="1">
                <a:solidFill>
                  <a:srgbClr val="FF00FF"/>
                </a:solidFill>
                <a:latin typeface="Courier"/>
                <a:ea typeface="Courier"/>
                <a:cs typeface="Courier"/>
                <a:sym typeface="Courier New"/>
              </a:rPr>
              <a:t>stephen.marquard@</a:t>
            </a:r>
            <a:r>
              <a:rPr lang="en-US" sz="2400" i="0" u="none" strike="noStrike" cap="none" dirty="0" err="1">
                <a:solidFill>
                  <a:srgbClr val="00FFFF"/>
                </a:solidFill>
                <a:latin typeface="Courier"/>
                <a:ea typeface="Courier"/>
                <a:cs typeface="Courier"/>
                <a:sym typeface="Courier New"/>
              </a:rPr>
              <a:t>uct.ac.za</a:t>
            </a:r>
            <a:r>
              <a:rPr lang="en-US" sz="2400" i="0" u="none" strike="noStrike" cap="none" dirty="0">
                <a:solidFill>
                  <a:srgbClr val="FF00FF"/>
                </a:solidFill>
                <a:latin typeface="Courier"/>
                <a:ea typeface="Courier"/>
                <a:cs typeface="Courier"/>
                <a:sym typeface="Courier New"/>
              </a:rPr>
              <a:t> using –f</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sng" strike="noStrike" cap="none" dirty="0">
                <a:solidFill>
                  <a:schemeClr val="hlink"/>
                </a:solidFill>
                <a:latin typeface="Courier"/>
                <a:ea typeface="Courier"/>
                <a:cs typeface="Courier"/>
                <a:sym typeface="Courier New"/>
                <a:hlinkClick r:id="rId3"/>
              </a:rPr>
              <a:t>stephen.marquard@uct.ac.za</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Author: </a:t>
            </a:r>
            <a:r>
              <a:rPr lang="en-US" sz="2400" i="0" u="sng" strike="noStrike" cap="none" dirty="0">
                <a:solidFill>
                  <a:schemeClr val="hlink"/>
                </a:solidFill>
                <a:latin typeface="Courier"/>
                <a:ea typeface="Courier"/>
                <a:cs typeface="Courier"/>
                <a:sym typeface="Courier New"/>
                <a:hlinkClick r:id="rId3"/>
              </a:rPr>
              <a:t>stephen.marquard@uct.ac.za</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david.horwitz@</a:t>
            </a:r>
            <a:r>
              <a:rPr lang="en-US" sz="2400" i="0" u="none" strike="noStrike" cap="none" dirty="0" err="1">
                <a:solidFill>
                  <a:srgbClr val="00FFFF"/>
                </a:solidFill>
                <a:latin typeface="Courier"/>
                <a:ea typeface="Courier"/>
                <a:cs typeface="Courier"/>
                <a:sym typeface="Courier New"/>
              </a:rPr>
              <a:t>uct.ac.za</a:t>
            </a:r>
            <a:r>
              <a:rPr lang="en-US" sz="2400" i="0" u="none" strike="noStrike" cap="none" dirty="0">
                <a:solidFill>
                  <a:srgbClr val="FF00FF"/>
                </a:solidFill>
                <a:latin typeface="Courier"/>
                <a:ea typeface="Courier"/>
                <a:cs typeface="Courier"/>
                <a:sym typeface="Courier New"/>
              </a:rPr>
              <a:t> Fri Jan  4 07:02:32 2008</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X-Authentication-Warning: set sender to </a:t>
            </a:r>
            <a:r>
              <a:rPr lang="en-US" sz="2400" i="0" u="none" strike="noStrike" cap="none" dirty="0" err="1">
                <a:solidFill>
                  <a:srgbClr val="FF00FF"/>
                </a:solidFill>
                <a:latin typeface="Courier"/>
                <a:ea typeface="Courier"/>
                <a:cs typeface="Courier"/>
                <a:sym typeface="Courier New"/>
              </a:rPr>
              <a:t>david.horwitz@</a:t>
            </a:r>
            <a:r>
              <a:rPr lang="en-US" sz="2400" i="0" u="none" strike="noStrike" cap="none" dirty="0" err="1">
                <a:solidFill>
                  <a:srgbClr val="00FFFF"/>
                </a:solidFill>
                <a:latin typeface="Courier"/>
                <a:ea typeface="Courier"/>
                <a:cs typeface="Courier"/>
                <a:sym typeface="Courier New"/>
              </a:rPr>
              <a:t>uct.ac.za</a:t>
            </a:r>
            <a:r>
              <a:rPr lang="en-US" sz="2400" i="0" u="none" strike="noStrike" cap="none" dirty="0">
                <a:solidFill>
                  <a:srgbClr val="FF00FF"/>
                </a:solidFill>
                <a:latin typeface="Courier"/>
                <a:ea typeface="Courier"/>
                <a:cs typeface="Courier"/>
                <a:sym typeface="Courier New"/>
              </a:rPr>
              <a:t> using -f...</a:t>
            </a:r>
          </a:p>
        </p:txBody>
      </p:sp>
      <p:cxnSp>
        <p:nvCxnSpPr>
          <p:cNvPr id="350" name="Shape 350"/>
          <p:cNvCxnSpPr/>
          <p:nvPr/>
        </p:nvCxnSpPr>
        <p:spPr>
          <a:xfrm>
            <a:off x="11995718" y="4500618"/>
            <a:ext cx="755095" cy="1300737"/>
          </a:xfrm>
          <a:prstGeom prst="straightConnector1">
            <a:avLst/>
          </a:prstGeom>
          <a:noFill/>
          <a:ln w="38100" cap="rnd" cmpd="sng">
            <a:solidFill>
              <a:srgbClr val="FFFF00"/>
            </a:solidFill>
            <a:prstDash val="solid"/>
            <a:miter/>
            <a:headEnd type="stealth" w="med" len="med"/>
            <a:tailEnd type="none" w="med" len="med"/>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10545756" y="917730"/>
            <a:ext cx="5100737"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charset="0"/>
                <a:ea typeface="Arial" charset="0"/>
                <a:cs typeface="Arial" charset="0"/>
                <a:sym typeface="Cabin"/>
              </a:rPr>
              <a:t>Solicitar</a:t>
            </a:r>
            <a:r>
              <a:rPr lang="en-US" sz="7600" u="none" strike="noStrike" cap="none" dirty="0">
                <a:solidFill>
                  <a:srgbClr val="FFD966"/>
                </a:solidFill>
                <a:latin typeface="Arial" charset="0"/>
                <a:ea typeface="Arial" charset="0"/>
                <a:cs typeface="Arial" charset="0"/>
                <a:sym typeface="Cabin"/>
              </a:rPr>
              <a:t> </a:t>
            </a:r>
            <a:r>
              <a:rPr lang="en-US" sz="7600" u="none" strike="noStrike" cap="none" dirty="0" err="1">
                <a:solidFill>
                  <a:srgbClr val="FFD966"/>
                </a:solidFill>
                <a:latin typeface="Arial" charset="0"/>
                <a:ea typeface="Arial" charset="0"/>
                <a:cs typeface="Arial" charset="0"/>
                <a:sym typeface="Cabin"/>
              </a:rPr>
              <a:t>Nombre</a:t>
            </a:r>
            <a:r>
              <a:rPr lang="en-US" sz="7600" u="none" strike="noStrike" cap="none" dirty="0">
                <a:solidFill>
                  <a:srgbClr val="FFD966"/>
                </a:solidFill>
                <a:latin typeface="Arial" charset="0"/>
                <a:ea typeface="Arial" charset="0"/>
                <a:cs typeface="Arial" charset="0"/>
                <a:sym typeface="Cabin"/>
              </a:rPr>
              <a:t> de </a:t>
            </a:r>
            <a:r>
              <a:rPr lang="en-US" sz="7600" u="none" strike="noStrike" cap="none" dirty="0" err="1">
                <a:solidFill>
                  <a:srgbClr val="FFD966"/>
                </a:solidFill>
                <a:latin typeface="Arial" charset="0"/>
                <a:ea typeface="Arial" charset="0"/>
                <a:cs typeface="Arial" charset="0"/>
                <a:sym typeface="Cabin"/>
              </a:rPr>
              <a:t>Archivo</a:t>
            </a:r>
            <a:endParaRPr lang="en-US" sz="7600" u="none" strike="noStrike" cap="none" dirty="0">
              <a:solidFill>
                <a:srgbClr val="FFD966"/>
              </a:solidFill>
              <a:latin typeface="Arial" charset="0"/>
              <a:ea typeface="Arial" charset="0"/>
              <a:cs typeface="Arial" charset="0"/>
              <a:sym typeface="Cabin"/>
            </a:endParaRPr>
          </a:p>
        </p:txBody>
      </p:sp>
      <p:sp>
        <p:nvSpPr>
          <p:cNvPr id="356" name="Shape 356"/>
          <p:cNvSpPr txBox="1"/>
          <p:nvPr/>
        </p:nvSpPr>
        <p:spPr>
          <a:xfrm>
            <a:off x="800975" y="773101"/>
            <a:ext cx="10982316" cy="3398850"/>
          </a:xfrm>
          <a:prstGeom prst="rect">
            <a:avLst/>
          </a:prstGeom>
          <a:noFill/>
          <a:ln>
            <a:noFill/>
          </a:ln>
        </p:spPr>
        <p:txBody>
          <a:bodyPr lIns="0" tIns="0" rIns="0" bIns="0" anchor="ctr" anchorCtr="0">
            <a:noAutofit/>
          </a:bodyPr>
          <a:lstStyle/>
          <a:p>
            <a:pPr lvl="0">
              <a:buClr>
                <a:srgbClr val="00FF00"/>
              </a:buClr>
              <a:buSzPct val="25000"/>
            </a:pPr>
            <a:r>
              <a:rPr lang="es-419" sz="2400" dirty="0" err="1">
                <a:solidFill>
                  <a:srgbClr val="00FF00"/>
                </a:solidFill>
                <a:latin typeface="Courier New"/>
                <a:ea typeface="Courier New"/>
                <a:cs typeface="Courier New"/>
                <a:sym typeface="Courier New"/>
              </a:rPr>
              <a:t>nombrea</a:t>
            </a:r>
            <a:r>
              <a:rPr lang="es-419" sz="2400" dirty="0">
                <a:solidFill>
                  <a:srgbClr val="00FF00"/>
                </a:solidFill>
                <a:latin typeface="Courier New"/>
                <a:ea typeface="Courier New"/>
                <a:cs typeface="Courier New"/>
                <a:sym typeface="Courier New"/>
              </a:rPr>
              <a:t> </a:t>
            </a:r>
            <a:r>
              <a:rPr lang="es-419" sz="2400" dirty="0">
                <a:solidFill>
                  <a:schemeClr val="lt1"/>
                </a:solidFill>
                <a:latin typeface="Courier New"/>
                <a:ea typeface="Courier New"/>
                <a:cs typeface="Courier New"/>
                <a:sym typeface="Courier New"/>
              </a:rPr>
              <a:t>= </a:t>
            </a:r>
            <a:r>
              <a:rPr lang="es-419" sz="2400" dirty="0">
                <a:solidFill>
                  <a:srgbClr val="FF00FF"/>
                </a:solidFill>
                <a:latin typeface="Courier New"/>
                <a:ea typeface="Courier New"/>
                <a:cs typeface="Courier New"/>
                <a:sym typeface="Courier New"/>
              </a:rPr>
              <a:t>input</a:t>
            </a:r>
            <a:r>
              <a:rPr lang="es-419" sz="2400" dirty="0">
                <a:solidFill>
                  <a:schemeClr val="lt1"/>
                </a:solidFill>
                <a:latin typeface="Courier New"/>
                <a:ea typeface="Courier New"/>
                <a:cs typeface="Courier New"/>
                <a:sym typeface="Courier New"/>
              </a:rPr>
              <a:t>('Ingresa un nombre de archivo:  ')</a:t>
            </a:r>
          </a:p>
          <a:p>
            <a:pPr lvl="0">
              <a:buClr>
                <a:srgbClr val="00FF00"/>
              </a:buClr>
              <a:buSzPct val="25000"/>
            </a:pPr>
            <a:r>
              <a:rPr lang="es-419" sz="2400" dirty="0" err="1">
                <a:solidFill>
                  <a:srgbClr val="00FF00"/>
                </a:solidFill>
                <a:latin typeface="Courier New"/>
                <a:ea typeface="Courier New"/>
                <a:cs typeface="Courier New"/>
                <a:sym typeface="Courier New"/>
              </a:rPr>
              <a:t>man_a</a:t>
            </a:r>
            <a:r>
              <a:rPr lang="es-419" sz="2400" dirty="0">
                <a:solidFill>
                  <a:schemeClr val="lt1"/>
                </a:solidFill>
                <a:latin typeface="Courier New"/>
                <a:ea typeface="Courier New"/>
                <a:cs typeface="Courier New"/>
                <a:sym typeface="Courier New"/>
              </a:rPr>
              <a:t> = </a:t>
            </a:r>
            <a:r>
              <a:rPr lang="es-419" sz="2400" dirty="0">
                <a:solidFill>
                  <a:srgbClr val="FF00FF"/>
                </a:solidFill>
                <a:latin typeface="Courier New"/>
                <a:ea typeface="Courier New"/>
                <a:cs typeface="Courier New"/>
                <a:sym typeface="Courier New"/>
              </a:rPr>
              <a:t>open</a:t>
            </a:r>
            <a:r>
              <a:rPr lang="es-419" sz="2400" dirty="0">
                <a:solidFill>
                  <a:schemeClr val="lt1"/>
                </a:solidFill>
                <a:latin typeface="Courier New"/>
                <a:ea typeface="Courier New"/>
                <a:cs typeface="Courier New"/>
                <a:sym typeface="Courier New"/>
              </a:rPr>
              <a:t>(</a:t>
            </a:r>
            <a:r>
              <a:rPr lang="es-419" sz="2400" dirty="0" err="1">
                <a:solidFill>
                  <a:srgbClr val="00FF00"/>
                </a:solidFill>
                <a:latin typeface="Courier New"/>
                <a:ea typeface="Courier New"/>
                <a:cs typeface="Courier New"/>
                <a:sym typeface="Courier New"/>
              </a:rPr>
              <a:t>nombrea</a:t>
            </a:r>
            <a:r>
              <a:rPr lang="es-419" sz="2400" dirty="0">
                <a:solidFill>
                  <a:schemeClr val="lt1"/>
                </a:solidFill>
                <a:latin typeface="Courier New"/>
                <a:ea typeface="Courier New"/>
                <a:cs typeface="Courier New"/>
                <a:sym typeface="Courier New"/>
              </a:rPr>
              <a:t>)</a:t>
            </a:r>
          </a:p>
          <a:p>
            <a:pPr lvl="0">
              <a:buClr>
                <a:srgbClr val="00FF00"/>
              </a:buClr>
              <a:buSzPct val="25000"/>
            </a:pPr>
            <a:r>
              <a:rPr lang="es-419" sz="2400" dirty="0">
                <a:solidFill>
                  <a:srgbClr val="00FF00"/>
                </a:solidFill>
                <a:latin typeface="Courier New"/>
                <a:ea typeface="Courier New"/>
                <a:cs typeface="Courier New"/>
                <a:sym typeface="Courier New"/>
              </a:rPr>
              <a:t>contador</a:t>
            </a:r>
            <a:r>
              <a:rPr lang="es-419" sz="2400" dirty="0">
                <a:solidFill>
                  <a:schemeClr val="lt1"/>
                </a:solidFill>
                <a:latin typeface="Courier New"/>
                <a:ea typeface="Courier New"/>
                <a:cs typeface="Courier New"/>
                <a:sym typeface="Courier New"/>
              </a:rPr>
              <a:t> = 0</a:t>
            </a:r>
          </a:p>
          <a:p>
            <a:pPr lvl="0">
              <a:buClr>
                <a:srgbClr val="FFFF00"/>
              </a:buClr>
              <a:buSzPct val="25000"/>
            </a:pPr>
            <a:r>
              <a:rPr lang="es-419" sz="2400" dirty="0" err="1">
                <a:solidFill>
                  <a:srgbClr val="FFFF00"/>
                </a:solidFill>
                <a:latin typeface="Courier New"/>
                <a:ea typeface="Courier New"/>
                <a:cs typeface="Courier New"/>
                <a:sym typeface="Courier New"/>
              </a:rPr>
              <a:t>for</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linea</a:t>
            </a:r>
            <a:r>
              <a:rPr lang="es-419" sz="2400" dirty="0">
                <a:solidFill>
                  <a:schemeClr val="lt1"/>
                </a:solidFill>
                <a:latin typeface="Courier New"/>
                <a:ea typeface="Courier New"/>
                <a:cs typeface="Courier New"/>
                <a:sym typeface="Courier New"/>
              </a:rPr>
              <a:t> </a:t>
            </a:r>
            <a:r>
              <a:rPr lang="es-419" sz="2400" dirty="0">
                <a:solidFill>
                  <a:srgbClr val="FFFF00"/>
                </a:solidFill>
                <a:latin typeface="Courier New"/>
                <a:ea typeface="Courier New"/>
                <a:cs typeface="Courier New"/>
                <a:sym typeface="Courier New"/>
              </a:rPr>
              <a:t>in</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man_a</a:t>
            </a:r>
            <a:r>
              <a:rPr lang="es-419" sz="2400" dirty="0">
                <a:solidFill>
                  <a:schemeClr val="lt1"/>
                </a:solidFill>
                <a:latin typeface="Courier New"/>
                <a:ea typeface="Courier New"/>
                <a:cs typeface="Courier New"/>
                <a:sym typeface="Courier New"/>
              </a:rPr>
              <a:t>:</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if</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linea</a:t>
            </a:r>
            <a:r>
              <a:rPr lang="es-419" sz="2400" dirty="0" err="1">
                <a:solidFill>
                  <a:srgbClr val="FF00FF"/>
                </a:solidFill>
                <a:latin typeface="Courier New"/>
                <a:ea typeface="Courier New"/>
                <a:cs typeface="Courier New"/>
                <a:sym typeface="Courier New"/>
              </a:rPr>
              <a:t>.startswith</a:t>
            </a:r>
            <a:r>
              <a:rPr lang="es-419" sz="2400" dirty="0">
                <a:solidFill>
                  <a:schemeClr val="lt1"/>
                </a:solidFill>
                <a:latin typeface="Courier New"/>
                <a:ea typeface="Courier New"/>
                <a:cs typeface="Courier New"/>
                <a:sym typeface="Courier New"/>
              </a:rPr>
              <a:t>('</a:t>
            </a:r>
            <a:r>
              <a:rPr lang="es-419" sz="2400" dirty="0" err="1">
                <a:solidFill>
                  <a:schemeClr val="lt1"/>
                </a:solidFill>
                <a:latin typeface="Courier New"/>
                <a:ea typeface="Courier New"/>
                <a:cs typeface="Courier New"/>
                <a:sym typeface="Courier New"/>
              </a:rPr>
              <a:t>Subject</a:t>
            </a:r>
            <a:r>
              <a:rPr lang="es-419" sz="2400" dirty="0">
                <a:solidFill>
                  <a:schemeClr val="lt1"/>
                </a:solidFill>
                <a:latin typeface="Courier New"/>
                <a:ea typeface="Courier New"/>
                <a:cs typeface="Courier New"/>
                <a:sym typeface="Courier New"/>
              </a:rPr>
              <a:t>:') :</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a:solidFill>
                  <a:srgbClr val="00FF00"/>
                </a:solidFill>
                <a:latin typeface="Courier New"/>
                <a:ea typeface="Courier New"/>
                <a:cs typeface="Courier New"/>
                <a:sym typeface="Courier New"/>
              </a:rPr>
              <a:t>contador</a:t>
            </a:r>
            <a:r>
              <a:rPr lang="es-419" sz="2400" dirty="0">
                <a:solidFill>
                  <a:schemeClr val="lt1"/>
                </a:solidFill>
                <a:latin typeface="Courier New"/>
                <a:ea typeface="Courier New"/>
                <a:cs typeface="Courier New"/>
                <a:sym typeface="Courier New"/>
              </a:rPr>
              <a:t> = </a:t>
            </a:r>
            <a:r>
              <a:rPr lang="es-419" sz="2400" dirty="0">
                <a:solidFill>
                  <a:srgbClr val="00FF00"/>
                </a:solidFill>
                <a:latin typeface="Courier New"/>
                <a:ea typeface="Courier New"/>
                <a:cs typeface="Courier New"/>
                <a:sym typeface="Courier New"/>
              </a:rPr>
              <a:t>contador</a:t>
            </a:r>
            <a:r>
              <a:rPr lang="es-419" sz="2400" dirty="0">
                <a:solidFill>
                  <a:schemeClr val="lt1"/>
                </a:solidFill>
                <a:latin typeface="Courier New"/>
                <a:ea typeface="Courier New"/>
                <a:cs typeface="Courier New"/>
                <a:sym typeface="Courier New"/>
              </a:rPr>
              <a:t> + 1</a:t>
            </a:r>
          </a:p>
          <a:p>
            <a:pPr lvl="0">
              <a:buClr>
                <a:srgbClr val="FFFF00"/>
              </a:buClr>
              <a:buSzPct val="25000"/>
            </a:pPr>
            <a:r>
              <a:rPr lang="es-419" sz="2400" dirty="0" err="1">
                <a:solidFill>
                  <a:srgbClr val="FFFF00"/>
                </a:solidFill>
                <a:latin typeface="Courier New"/>
                <a:ea typeface="Courier New"/>
                <a:cs typeface="Courier New"/>
                <a:sym typeface="Courier New"/>
              </a:rPr>
              <a:t>print</a:t>
            </a:r>
            <a:r>
              <a:rPr lang="es-419" sz="2400" dirty="0">
                <a:solidFill>
                  <a:schemeClr val="lt1"/>
                </a:solidFill>
                <a:latin typeface="Courier New"/>
                <a:ea typeface="Courier New"/>
                <a:cs typeface="Courier New"/>
                <a:sym typeface="Courier New"/>
              </a:rPr>
              <a:t>('Había', </a:t>
            </a:r>
            <a:r>
              <a:rPr lang="es-419" sz="2400" dirty="0">
                <a:solidFill>
                  <a:srgbClr val="00FF00"/>
                </a:solidFill>
                <a:latin typeface="Courier New"/>
                <a:ea typeface="Courier New"/>
                <a:cs typeface="Courier New"/>
                <a:sym typeface="Courier New"/>
              </a:rPr>
              <a:t>contador</a:t>
            </a:r>
            <a:r>
              <a:rPr lang="es-419" sz="2400" dirty="0">
                <a:solidFill>
                  <a:schemeClr val="lt1"/>
                </a:solidFill>
                <a:latin typeface="Courier New"/>
                <a:ea typeface="Courier New"/>
                <a:cs typeface="Courier New"/>
                <a:sym typeface="Courier New"/>
              </a:rPr>
              <a:t>, 'líneas de </a:t>
            </a:r>
            <a:r>
              <a:rPr lang="es-419" sz="2400" dirty="0" err="1">
                <a:solidFill>
                  <a:schemeClr val="lt1"/>
                </a:solidFill>
                <a:latin typeface="Courier New"/>
                <a:ea typeface="Courier New"/>
                <a:cs typeface="Courier New"/>
                <a:sym typeface="Courier New"/>
              </a:rPr>
              <a:t>subject</a:t>
            </a:r>
            <a:r>
              <a:rPr lang="es-419" sz="2400" dirty="0">
                <a:solidFill>
                  <a:schemeClr val="lt1"/>
                </a:solidFill>
                <a:latin typeface="Courier New"/>
                <a:ea typeface="Courier New"/>
                <a:cs typeface="Courier New"/>
                <a:sym typeface="Courier New"/>
              </a:rPr>
              <a:t> en', </a:t>
            </a:r>
            <a:r>
              <a:rPr lang="es-419" sz="2400" dirty="0" err="1">
                <a:solidFill>
                  <a:schemeClr val="lt1"/>
                </a:solidFill>
                <a:latin typeface="Courier New"/>
                <a:ea typeface="Courier New"/>
                <a:cs typeface="Courier New"/>
                <a:sym typeface="Courier New"/>
              </a:rPr>
              <a:t>nombrea</a:t>
            </a:r>
            <a:r>
              <a:rPr lang="es-419" sz="2400" dirty="0">
                <a:solidFill>
                  <a:schemeClr val="lt1"/>
                </a:solidFill>
                <a:latin typeface="Courier New"/>
                <a:ea typeface="Courier New"/>
                <a:cs typeface="Courier New"/>
                <a:sym typeface="Courier New"/>
              </a:rPr>
              <a:t>)</a:t>
            </a:r>
          </a:p>
        </p:txBody>
      </p:sp>
      <p:sp>
        <p:nvSpPr>
          <p:cNvPr id="357" name="Shape 357"/>
          <p:cNvSpPr txBox="1"/>
          <p:nvPr/>
        </p:nvSpPr>
        <p:spPr>
          <a:xfrm>
            <a:off x="7059611" y="4843464"/>
            <a:ext cx="8643899" cy="3050638"/>
          </a:xfrm>
          <a:prstGeom prst="rect">
            <a:avLst/>
          </a:prstGeom>
          <a:noFill/>
          <a:ln>
            <a:noFill/>
          </a:ln>
        </p:spPr>
        <p:txBody>
          <a:bodyPr lIns="0" tIns="0" rIns="0" bIns="0" anchor="ctr" anchorCtr="0">
            <a:noAutofit/>
          </a:bodyPr>
          <a:lstStyle/>
          <a:p>
            <a:pPr lvl="0">
              <a:buClr>
                <a:srgbClr val="FF00FF"/>
              </a:buClr>
              <a:buSzPct val="25000"/>
            </a:pPr>
            <a:r>
              <a:rPr lang="es-419" sz="3200" dirty="0">
                <a:solidFill>
                  <a:srgbClr val="FF00FF"/>
                </a:solidFill>
                <a:latin typeface="Arial" charset="0"/>
                <a:ea typeface="Arial" charset="0"/>
                <a:cs typeface="Arial" charset="0"/>
                <a:sym typeface="Cabin"/>
              </a:rPr>
              <a:t>Ingresa un nombre de archivo:   </a:t>
            </a:r>
            <a:r>
              <a:rPr lang="es-419" sz="3200" dirty="0">
                <a:solidFill>
                  <a:srgbClr val="FFFF00"/>
                </a:solidFill>
                <a:latin typeface="Arial" charset="0"/>
                <a:ea typeface="Arial" charset="0"/>
                <a:cs typeface="Arial" charset="0"/>
                <a:sym typeface="Cabin"/>
              </a:rPr>
              <a:t>mbox.txt</a:t>
            </a:r>
          </a:p>
          <a:p>
            <a:pPr lvl="0">
              <a:buClr>
                <a:srgbClr val="FF00FF"/>
              </a:buClr>
              <a:buSzPct val="25000"/>
            </a:pPr>
            <a:r>
              <a:rPr lang="es-419" sz="3200" dirty="0">
                <a:solidFill>
                  <a:srgbClr val="FF00FF"/>
                </a:solidFill>
                <a:latin typeface="Arial" charset="0"/>
                <a:ea typeface="Arial" charset="0"/>
                <a:cs typeface="Arial" charset="0"/>
                <a:sym typeface="Cabin"/>
              </a:rPr>
              <a:t>Había 1797 líneas de </a:t>
            </a:r>
            <a:r>
              <a:rPr lang="es-419" sz="3200" dirty="0" err="1">
                <a:solidFill>
                  <a:srgbClr val="FF00FF"/>
                </a:solidFill>
                <a:latin typeface="Arial" charset="0"/>
                <a:ea typeface="Arial" charset="0"/>
                <a:cs typeface="Arial" charset="0"/>
                <a:sym typeface="Cabin"/>
              </a:rPr>
              <a:t>subject</a:t>
            </a:r>
            <a:r>
              <a:rPr lang="es-419" sz="3200" dirty="0">
                <a:solidFill>
                  <a:srgbClr val="FF00FF"/>
                </a:solidFill>
                <a:latin typeface="Arial" charset="0"/>
                <a:ea typeface="Arial" charset="0"/>
                <a:cs typeface="Arial" charset="0"/>
                <a:sym typeface="Cabin"/>
              </a:rPr>
              <a:t> en mbox.txt</a:t>
            </a:r>
          </a:p>
          <a:p>
            <a:pPr lvl="0" algn="ctr"/>
            <a:endParaRPr lang="es-419" sz="3200" dirty="0">
              <a:solidFill>
                <a:srgbClr val="FF00FF"/>
              </a:solidFill>
              <a:latin typeface="Arial" charset="0"/>
              <a:ea typeface="Arial" charset="0"/>
              <a:cs typeface="Arial" charset="0"/>
              <a:sym typeface="Cabin"/>
            </a:endParaRPr>
          </a:p>
          <a:p>
            <a:pPr lvl="0">
              <a:buClr>
                <a:srgbClr val="FF00FF"/>
              </a:buClr>
              <a:buSzPct val="25000"/>
            </a:pPr>
            <a:r>
              <a:rPr lang="es-419" sz="3200" dirty="0">
                <a:solidFill>
                  <a:srgbClr val="FF00FF"/>
                </a:solidFill>
                <a:latin typeface="Arial" charset="0"/>
                <a:ea typeface="Arial" charset="0"/>
                <a:cs typeface="Arial" charset="0"/>
                <a:sym typeface="Cabin"/>
              </a:rPr>
              <a:t>Ingresa un nombre de archivo:   </a:t>
            </a:r>
            <a:r>
              <a:rPr lang="es-419" sz="3200" dirty="0">
                <a:solidFill>
                  <a:srgbClr val="FFFF00"/>
                </a:solidFill>
                <a:latin typeface="Arial" charset="0"/>
                <a:ea typeface="Arial" charset="0"/>
                <a:cs typeface="Arial" charset="0"/>
                <a:sym typeface="Cabin"/>
              </a:rPr>
              <a:t>mbox-short.txt</a:t>
            </a:r>
          </a:p>
          <a:p>
            <a:pPr lvl="0">
              <a:buClr>
                <a:srgbClr val="FF00FF"/>
              </a:buClr>
              <a:buSzPct val="25000"/>
            </a:pPr>
            <a:r>
              <a:rPr lang="es-419" sz="3200" dirty="0">
                <a:solidFill>
                  <a:srgbClr val="FF00FF"/>
                </a:solidFill>
                <a:latin typeface="Arial" charset="0"/>
                <a:ea typeface="Arial" charset="0"/>
                <a:cs typeface="Arial" charset="0"/>
                <a:sym typeface="Cabin"/>
              </a:rPr>
              <a:t>Había 27 líneas de </a:t>
            </a:r>
            <a:r>
              <a:rPr lang="es-419" sz="3200" dirty="0" err="1">
                <a:solidFill>
                  <a:srgbClr val="FF00FF"/>
                </a:solidFill>
                <a:latin typeface="Arial" charset="0"/>
                <a:ea typeface="Arial" charset="0"/>
                <a:cs typeface="Arial" charset="0"/>
                <a:sym typeface="Cabin"/>
              </a:rPr>
              <a:t>subject</a:t>
            </a:r>
            <a:r>
              <a:rPr lang="es-419" sz="3200" dirty="0">
                <a:solidFill>
                  <a:srgbClr val="FF00FF"/>
                </a:solidFill>
                <a:latin typeface="Arial" charset="0"/>
                <a:ea typeface="Arial" charset="0"/>
                <a:cs typeface="Arial" charset="0"/>
                <a:sym typeface="Cabin"/>
              </a:rPr>
              <a:t> en mbox-short.txt</a:t>
            </a:r>
          </a:p>
        </p:txBody>
      </p:sp>
      <p:cxnSp>
        <p:nvCxnSpPr>
          <p:cNvPr id="358" name="Shape 358"/>
          <p:cNvCxnSpPr/>
          <p:nvPr/>
        </p:nvCxnSpPr>
        <p:spPr>
          <a:xfrm>
            <a:off x="8061023" y="1465955"/>
            <a:ext cx="1744675" cy="414224"/>
          </a:xfrm>
          <a:prstGeom prst="straightConnector1">
            <a:avLst/>
          </a:prstGeom>
          <a:noFill/>
          <a:ln w="38100" cap="rnd" cmpd="sng">
            <a:solidFill>
              <a:srgbClr val="FFFF00"/>
            </a:solidFill>
            <a:prstDash val="solid"/>
            <a:miter/>
            <a:headEnd type="stealth" w="med" len="med"/>
            <a:tailEnd type="none" w="med" len="med"/>
          </a:ln>
        </p:spPr>
      </p:cxnSp>
      <p:cxnSp>
        <p:nvCxnSpPr>
          <p:cNvPr id="359" name="Shape 359"/>
          <p:cNvCxnSpPr/>
          <p:nvPr/>
        </p:nvCxnSpPr>
        <p:spPr>
          <a:xfrm rot="10800000" flipH="1">
            <a:off x="12752869" y="4507764"/>
            <a:ext cx="1065300" cy="671400"/>
          </a:xfrm>
          <a:prstGeom prst="straightConnector1">
            <a:avLst/>
          </a:prstGeom>
          <a:noFill/>
          <a:ln w="38100" cap="rnd" cmpd="sng">
            <a:solidFill>
              <a:srgbClr val="FFFF00"/>
            </a:solidFill>
            <a:prstDash val="solid"/>
            <a:miter/>
            <a:headEnd type="stealth" w="med" len="med"/>
            <a:tailEnd type="none" w="med" len="med"/>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Shape 364"/>
          <p:cNvSpPr txBox="1">
            <a:spLocks noGrp="1"/>
          </p:cNvSpPr>
          <p:nvPr>
            <p:ph type="title"/>
          </p:nvPr>
        </p:nvSpPr>
        <p:spPr>
          <a:xfrm>
            <a:off x="1" y="1726810"/>
            <a:ext cx="5340926"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7600" dirty="0">
                <a:solidFill>
                  <a:srgbClr val="FFD966"/>
                </a:solidFill>
                <a:latin typeface="Arial" charset="0"/>
                <a:ea typeface="Arial" charset="0"/>
                <a:cs typeface="Arial" charset="0"/>
                <a:sym typeface="Cabin"/>
              </a:rPr>
              <a:t>N</a:t>
            </a:r>
            <a:r>
              <a:rPr lang="en-US" sz="7600" dirty="0">
                <a:solidFill>
                  <a:srgbClr val="FFD966"/>
                </a:solidFill>
                <a:latin typeface="Arial" charset="0"/>
                <a:ea typeface="Arial" charset="0"/>
                <a:cs typeface="Arial" charset="0"/>
                <a:sym typeface="Cabin"/>
              </a:rPr>
              <a:t>ombres de </a:t>
            </a:r>
            <a:r>
              <a:rPr lang="en-US" sz="7600" dirty="0" err="1">
                <a:solidFill>
                  <a:srgbClr val="FFD966"/>
                </a:solidFill>
                <a:latin typeface="Arial" charset="0"/>
                <a:ea typeface="Arial" charset="0"/>
                <a:cs typeface="Arial" charset="0"/>
                <a:sym typeface="Cabin"/>
              </a:rPr>
              <a:t>Archivo</a:t>
            </a:r>
            <a:r>
              <a:rPr lang="en-US" sz="7600" dirty="0">
                <a:solidFill>
                  <a:srgbClr val="FFD966"/>
                </a:solidFill>
                <a:latin typeface="Arial" charset="0"/>
                <a:ea typeface="Arial" charset="0"/>
                <a:cs typeface="Arial" charset="0"/>
                <a:sym typeface="Cabin"/>
              </a:rPr>
              <a:t> </a:t>
            </a:r>
            <a:r>
              <a:rPr lang="en-US" sz="7600" dirty="0" err="1">
                <a:solidFill>
                  <a:srgbClr val="FFD966"/>
                </a:solidFill>
                <a:latin typeface="Arial" charset="0"/>
                <a:ea typeface="Arial" charset="0"/>
                <a:cs typeface="Arial" charset="0"/>
                <a:sym typeface="Cabin"/>
              </a:rPr>
              <a:t>Incorrectos</a:t>
            </a:r>
            <a:endParaRPr lang="en-US" sz="7600" u="none" strike="noStrike" cap="none" dirty="0">
              <a:solidFill>
                <a:srgbClr val="FFD966"/>
              </a:solidFill>
              <a:latin typeface="Arial" charset="0"/>
              <a:ea typeface="Arial" charset="0"/>
              <a:cs typeface="Arial" charset="0"/>
              <a:sym typeface="Cabin"/>
            </a:endParaRPr>
          </a:p>
        </p:txBody>
      </p:sp>
      <p:sp>
        <p:nvSpPr>
          <p:cNvPr id="365" name="Shape 365"/>
          <p:cNvSpPr txBox="1"/>
          <p:nvPr/>
        </p:nvSpPr>
        <p:spPr>
          <a:xfrm>
            <a:off x="5340927" y="887400"/>
            <a:ext cx="10915071" cy="4735800"/>
          </a:xfrm>
          <a:prstGeom prst="rect">
            <a:avLst/>
          </a:prstGeom>
          <a:noFill/>
          <a:ln w="12700" cap="rnd" cmpd="sng">
            <a:solidFill>
              <a:schemeClr val="lt1"/>
            </a:solidFill>
            <a:prstDash val="solid"/>
            <a:miter/>
            <a:headEnd type="none" w="med" len="med"/>
            <a:tailEnd type="none" w="med" len="med"/>
          </a:ln>
        </p:spPr>
        <p:txBody>
          <a:bodyPr lIns="0" tIns="0" rIns="0" bIns="0" anchor="ctr" anchorCtr="0">
            <a:noAutofit/>
          </a:bodyPr>
          <a:lstStyle/>
          <a:p>
            <a:pPr lvl="0">
              <a:buClr>
                <a:srgbClr val="00FF00"/>
              </a:buClr>
              <a:buSzPct val="25000"/>
            </a:pPr>
            <a:r>
              <a:rPr lang="es-419" sz="2400" dirty="0">
                <a:solidFill>
                  <a:srgbClr val="00FF00"/>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nombrea</a:t>
            </a:r>
            <a:r>
              <a:rPr lang="es-419" sz="2400" dirty="0">
                <a:solidFill>
                  <a:schemeClr val="lt1"/>
                </a:solidFill>
                <a:latin typeface="Courier New"/>
                <a:ea typeface="Courier New"/>
                <a:cs typeface="Courier New"/>
                <a:sym typeface="Courier New"/>
              </a:rPr>
              <a:t> = </a:t>
            </a:r>
            <a:r>
              <a:rPr lang="es-419" sz="2400" dirty="0">
                <a:solidFill>
                  <a:srgbClr val="FF00FF"/>
                </a:solidFill>
                <a:latin typeface="Courier New"/>
                <a:ea typeface="Courier New"/>
                <a:cs typeface="Courier New"/>
                <a:sym typeface="Courier New"/>
              </a:rPr>
              <a:t>input</a:t>
            </a:r>
            <a:r>
              <a:rPr lang="es-419" sz="2400" dirty="0">
                <a:solidFill>
                  <a:schemeClr val="lt1"/>
                </a:solidFill>
                <a:latin typeface="Courier New"/>
                <a:ea typeface="Courier New"/>
                <a:cs typeface="Courier New"/>
                <a:sym typeface="Courier New"/>
              </a:rPr>
              <a:t>('Ingresa un nombre de archivo: ')</a:t>
            </a:r>
          </a:p>
          <a:p>
            <a:pPr lvl="0">
              <a:buClr>
                <a:srgbClr val="FFFF00"/>
              </a:buClr>
              <a:buSzPct val="25000"/>
            </a:pPr>
            <a:r>
              <a:rPr lang="es-419" sz="2400" dirty="0">
                <a:solidFill>
                  <a:srgbClr val="FFFF00"/>
                </a:solidFill>
                <a:latin typeface="Courier New"/>
                <a:ea typeface="Courier New"/>
                <a:cs typeface="Courier New"/>
                <a:sym typeface="Courier New"/>
              </a:rPr>
              <a:t>  try</a:t>
            </a:r>
            <a:r>
              <a:rPr lang="es-419" sz="2400" dirty="0">
                <a:solidFill>
                  <a:schemeClr val="lt1"/>
                </a:solidFill>
                <a:latin typeface="Courier New"/>
                <a:ea typeface="Courier New"/>
                <a:cs typeface="Courier New"/>
                <a:sym typeface="Courier New"/>
              </a:rPr>
              <a:t>:</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man_a</a:t>
            </a:r>
            <a:r>
              <a:rPr lang="es-419" sz="2400" dirty="0">
                <a:solidFill>
                  <a:schemeClr val="lt1"/>
                </a:solidFill>
                <a:latin typeface="Courier New"/>
                <a:ea typeface="Courier New"/>
                <a:cs typeface="Courier New"/>
                <a:sym typeface="Courier New"/>
              </a:rPr>
              <a:t> = </a:t>
            </a:r>
            <a:r>
              <a:rPr lang="es-419" sz="2400" dirty="0">
                <a:solidFill>
                  <a:srgbClr val="FF00FF"/>
                </a:solidFill>
                <a:latin typeface="Courier New"/>
                <a:ea typeface="Courier New"/>
                <a:cs typeface="Courier New"/>
                <a:sym typeface="Courier New"/>
              </a:rPr>
              <a:t>open</a:t>
            </a:r>
            <a:r>
              <a:rPr lang="es-419" sz="2400" dirty="0">
                <a:solidFill>
                  <a:schemeClr val="lt1"/>
                </a:solidFill>
                <a:latin typeface="Courier New"/>
                <a:ea typeface="Courier New"/>
                <a:cs typeface="Courier New"/>
                <a:sym typeface="Courier New"/>
              </a:rPr>
              <a:t>(</a:t>
            </a:r>
            <a:r>
              <a:rPr lang="es-419" sz="2400" dirty="0" err="1">
                <a:solidFill>
                  <a:srgbClr val="00FF00"/>
                </a:solidFill>
                <a:latin typeface="Courier New"/>
                <a:ea typeface="Courier New"/>
                <a:cs typeface="Courier New"/>
                <a:sym typeface="Courier New"/>
              </a:rPr>
              <a:t>nombrea</a:t>
            </a:r>
            <a:r>
              <a:rPr lang="es-419" sz="2400" dirty="0">
                <a:solidFill>
                  <a:schemeClr val="lt1"/>
                </a:solidFill>
                <a:latin typeface="Courier New"/>
                <a:ea typeface="Courier New"/>
                <a:cs typeface="Courier New"/>
                <a:sym typeface="Courier New"/>
              </a:rPr>
              <a:t>)</a:t>
            </a:r>
          </a:p>
          <a:p>
            <a:pPr lvl="0">
              <a:buClr>
                <a:srgbClr val="FFFF00"/>
              </a:buClr>
              <a:buSzPct val="25000"/>
            </a:pPr>
            <a:r>
              <a:rPr lang="es-419" sz="2400" dirty="0">
                <a:solidFill>
                  <a:srgbClr val="FFFF00"/>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except</a:t>
            </a:r>
            <a:r>
              <a:rPr lang="es-419" sz="2400" dirty="0">
                <a:solidFill>
                  <a:schemeClr val="lt1"/>
                </a:solidFill>
                <a:latin typeface="Courier New"/>
                <a:ea typeface="Courier New"/>
                <a:cs typeface="Courier New"/>
                <a:sym typeface="Courier New"/>
              </a:rPr>
              <a:t>:</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print</a:t>
            </a:r>
            <a:r>
              <a:rPr lang="es-419" sz="2400" dirty="0">
                <a:solidFill>
                  <a:schemeClr val="lt1"/>
                </a:solidFill>
                <a:latin typeface="Courier New"/>
                <a:ea typeface="Courier New"/>
                <a:cs typeface="Courier New"/>
                <a:sym typeface="Courier New"/>
              </a:rPr>
              <a:t>('El archivo no se puede abrir:', </a:t>
            </a:r>
            <a:r>
              <a:rPr lang="es-419" sz="2400" dirty="0" err="1">
                <a:solidFill>
                  <a:srgbClr val="00FF00"/>
                </a:solidFill>
                <a:latin typeface="Courier New"/>
                <a:ea typeface="Courier New"/>
                <a:cs typeface="Courier New"/>
                <a:sym typeface="Courier New"/>
              </a:rPr>
              <a:t>nombrea</a:t>
            </a:r>
            <a:r>
              <a:rPr lang="es-419" sz="2400" dirty="0">
                <a:solidFill>
                  <a:schemeClr val="lt1"/>
                </a:solidFill>
                <a:latin typeface="Courier New"/>
                <a:ea typeface="Courier New"/>
                <a:cs typeface="Courier New"/>
                <a:sym typeface="Courier New"/>
              </a:rPr>
              <a:t>)</a:t>
            </a:r>
            <a:endParaRPr lang="es-419" sz="2400" dirty="0">
              <a:solidFill>
                <a:srgbClr val="00FF00"/>
              </a:solidFill>
              <a:latin typeface="Courier New"/>
              <a:ea typeface="Courier New"/>
              <a:cs typeface="Courier New"/>
              <a:sym typeface="Courier New"/>
            </a:endParaRP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FF00FF"/>
                </a:solidFill>
                <a:latin typeface="Courier New"/>
                <a:ea typeface="Courier New"/>
                <a:cs typeface="Courier New"/>
                <a:sym typeface="Courier New"/>
              </a:rPr>
              <a:t>quit</a:t>
            </a:r>
            <a:r>
              <a:rPr lang="es-419" sz="2400" dirty="0">
                <a:solidFill>
                  <a:schemeClr val="lt1"/>
                </a:solidFill>
                <a:latin typeface="Courier New"/>
                <a:ea typeface="Courier New"/>
                <a:cs typeface="Courier New"/>
                <a:sym typeface="Courier New"/>
              </a:rPr>
              <a:t>()</a:t>
            </a:r>
          </a:p>
          <a:p>
            <a:pPr lvl="0">
              <a:buClr>
                <a:schemeClr val="lt1"/>
              </a:buClr>
            </a:pPr>
            <a:endParaRPr lang="es-419" sz="2400" dirty="0">
              <a:solidFill>
                <a:schemeClr val="lt1"/>
              </a:solidFill>
              <a:latin typeface="Courier New"/>
              <a:ea typeface="Courier New"/>
              <a:cs typeface="Courier New"/>
              <a:sym typeface="Courier New"/>
            </a:endParaRPr>
          </a:p>
          <a:p>
            <a:pPr lvl="0">
              <a:buClr>
                <a:srgbClr val="00FF00"/>
              </a:buClr>
              <a:buSzPct val="25000"/>
            </a:pPr>
            <a:r>
              <a:rPr lang="es-419" sz="2400" dirty="0">
                <a:solidFill>
                  <a:srgbClr val="00FF00"/>
                </a:solidFill>
                <a:latin typeface="Courier New"/>
                <a:ea typeface="Courier New"/>
                <a:cs typeface="Courier New"/>
                <a:sym typeface="Courier New"/>
              </a:rPr>
              <a:t>  contador</a:t>
            </a:r>
            <a:r>
              <a:rPr lang="es-419" sz="2400" dirty="0">
                <a:solidFill>
                  <a:schemeClr val="lt1"/>
                </a:solidFill>
                <a:latin typeface="Courier New"/>
                <a:ea typeface="Courier New"/>
                <a:cs typeface="Courier New"/>
                <a:sym typeface="Courier New"/>
              </a:rPr>
              <a:t> = 0</a:t>
            </a:r>
          </a:p>
          <a:p>
            <a:pPr lvl="0">
              <a:buClr>
                <a:srgbClr val="FFFF00"/>
              </a:buClr>
              <a:buSzPct val="25000"/>
            </a:pPr>
            <a:r>
              <a:rPr lang="es-419" sz="2400" dirty="0">
                <a:solidFill>
                  <a:srgbClr val="FFFF00"/>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for</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linea</a:t>
            </a:r>
            <a:r>
              <a:rPr lang="es-419" sz="2400" dirty="0">
                <a:solidFill>
                  <a:schemeClr val="lt1"/>
                </a:solidFill>
                <a:latin typeface="Courier New"/>
                <a:ea typeface="Courier New"/>
                <a:cs typeface="Courier New"/>
                <a:sym typeface="Courier New"/>
              </a:rPr>
              <a:t> </a:t>
            </a:r>
            <a:r>
              <a:rPr lang="es-419" sz="2400" dirty="0">
                <a:solidFill>
                  <a:srgbClr val="FFFF00"/>
                </a:solidFill>
                <a:latin typeface="Courier New"/>
                <a:ea typeface="Courier New"/>
                <a:cs typeface="Courier New"/>
                <a:sym typeface="Courier New"/>
              </a:rPr>
              <a:t>in</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man_a</a:t>
            </a:r>
            <a:r>
              <a:rPr lang="es-419" sz="2400" dirty="0">
                <a:solidFill>
                  <a:schemeClr val="lt1"/>
                </a:solidFill>
                <a:latin typeface="Courier New"/>
                <a:ea typeface="Courier New"/>
                <a:cs typeface="Courier New"/>
                <a:sym typeface="Courier New"/>
              </a:rPr>
              <a:t>:</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if</a:t>
            </a:r>
            <a:r>
              <a:rPr lang="es-419" sz="2400" dirty="0">
                <a:solidFill>
                  <a:schemeClr val="lt1"/>
                </a:solidFill>
                <a:latin typeface="Courier New"/>
                <a:ea typeface="Courier New"/>
                <a:cs typeface="Courier New"/>
                <a:sym typeface="Courier New"/>
              </a:rPr>
              <a:t> </a:t>
            </a:r>
            <a:r>
              <a:rPr lang="es-419" sz="2400" dirty="0" err="1">
                <a:solidFill>
                  <a:srgbClr val="00FF00"/>
                </a:solidFill>
                <a:latin typeface="Courier New"/>
                <a:ea typeface="Courier New"/>
                <a:cs typeface="Courier New"/>
                <a:sym typeface="Courier New"/>
              </a:rPr>
              <a:t>linea</a:t>
            </a:r>
            <a:r>
              <a:rPr lang="es-419" sz="2400" dirty="0" err="1">
                <a:solidFill>
                  <a:srgbClr val="FF00FF"/>
                </a:solidFill>
                <a:latin typeface="Courier New"/>
                <a:ea typeface="Courier New"/>
                <a:cs typeface="Courier New"/>
                <a:sym typeface="Courier New"/>
              </a:rPr>
              <a:t>.startswith</a:t>
            </a:r>
            <a:r>
              <a:rPr lang="es-419" sz="2400" dirty="0">
                <a:solidFill>
                  <a:schemeClr val="lt1"/>
                </a:solidFill>
                <a:latin typeface="Courier New"/>
                <a:ea typeface="Courier New"/>
                <a:cs typeface="Courier New"/>
                <a:sym typeface="Courier New"/>
              </a:rPr>
              <a:t>('</a:t>
            </a:r>
            <a:r>
              <a:rPr lang="es-419" sz="2400" dirty="0" err="1">
                <a:solidFill>
                  <a:schemeClr val="lt1"/>
                </a:solidFill>
                <a:latin typeface="Courier New"/>
                <a:ea typeface="Courier New"/>
                <a:cs typeface="Courier New"/>
                <a:sym typeface="Courier New"/>
              </a:rPr>
              <a:t>Subject</a:t>
            </a:r>
            <a:r>
              <a:rPr lang="es-419" sz="2400" dirty="0">
                <a:solidFill>
                  <a:schemeClr val="lt1"/>
                </a:solidFill>
                <a:latin typeface="Courier New"/>
                <a:ea typeface="Courier New"/>
                <a:cs typeface="Courier New"/>
                <a:sym typeface="Courier New"/>
              </a:rPr>
              <a:t>:') :</a:t>
            </a:r>
          </a:p>
          <a:p>
            <a:pPr lvl="0">
              <a:buClr>
                <a:schemeClr val="lt1"/>
              </a:buClr>
              <a:buSzPct val="25000"/>
            </a:pPr>
            <a:r>
              <a:rPr lang="es-419" sz="2400" dirty="0">
                <a:solidFill>
                  <a:schemeClr val="lt1"/>
                </a:solidFill>
                <a:latin typeface="Courier New"/>
                <a:ea typeface="Courier New"/>
                <a:cs typeface="Courier New"/>
                <a:sym typeface="Courier New"/>
              </a:rPr>
              <a:t>          </a:t>
            </a:r>
            <a:r>
              <a:rPr lang="es-419" sz="2400" dirty="0">
                <a:solidFill>
                  <a:srgbClr val="00FF00"/>
                </a:solidFill>
                <a:latin typeface="Courier New"/>
                <a:ea typeface="Courier New"/>
                <a:cs typeface="Courier New"/>
                <a:sym typeface="Courier New"/>
              </a:rPr>
              <a:t>contador</a:t>
            </a:r>
            <a:r>
              <a:rPr lang="es-419" sz="2400" dirty="0">
                <a:solidFill>
                  <a:schemeClr val="lt1"/>
                </a:solidFill>
                <a:latin typeface="Courier New"/>
                <a:ea typeface="Courier New"/>
                <a:cs typeface="Courier New"/>
                <a:sym typeface="Courier New"/>
              </a:rPr>
              <a:t> = </a:t>
            </a:r>
            <a:r>
              <a:rPr lang="es-419" sz="2400" dirty="0">
                <a:solidFill>
                  <a:srgbClr val="00FF00"/>
                </a:solidFill>
                <a:latin typeface="Courier New"/>
                <a:ea typeface="Courier New"/>
                <a:cs typeface="Courier New"/>
                <a:sym typeface="Courier New"/>
              </a:rPr>
              <a:t>contador</a:t>
            </a:r>
            <a:r>
              <a:rPr lang="es-419" sz="2400" dirty="0">
                <a:solidFill>
                  <a:schemeClr val="lt1"/>
                </a:solidFill>
                <a:latin typeface="Courier New"/>
                <a:ea typeface="Courier New"/>
                <a:cs typeface="Courier New"/>
                <a:sym typeface="Courier New"/>
              </a:rPr>
              <a:t> + 1</a:t>
            </a:r>
          </a:p>
          <a:p>
            <a:pPr lvl="0">
              <a:buClr>
                <a:srgbClr val="FFFF00"/>
              </a:buClr>
              <a:buSzPct val="25000"/>
            </a:pPr>
            <a:r>
              <a:rPr lang="es-419" sz="2400" dirty="0">
                <a:solidFill>
                  <a:srgbClr val="FFFF00"/>
                </a:solidFill>
                <a:latin typeface="Courier New"/>
                <a:ea typeface="Courier New"/>
                <a:cs typeface="Courier New"/>
                <a:sym typeface="Courier New"/>
              </a:rPr>
              <a:t>  </a:t>
            </a:r>
            <a:r>
              <a:rPr lang="es-419" sz="2400" dirty="0" err="1">
                <a:solidFill>
                  <a:srgbClr val="FFFF00"/>
                </a:solidFill>
                <a:latin typeface="Courier New"/>
                <a:ea typeface="Courier New"/>
                <a:cs typeface="Courier New"/>
                <a:sym typeface="Courier New"/>
              </a:rPr>
              <a:t>print</a:t>
            </a:r>
            <a:r>
              <a:rPr lang="es-419" sz="2400" dirty="0">
                <a:solidFill>
                  <a:schemeClr val="lt1"/>
                </a:solidFill>
                <a:latin typeface="Courier New"/>
                <a:ea typeface="Courier New"/>
                <a:cs typeface="Courier New"/>
                <a:sym typeface="Courier New"/>
              </a:rPr>
              <a:t>('Había', </a:t>
            </a:r>
            <a:r>
              <a:rPr lang="es-419" sz="2400" dirty="0">
                <a:solidFill>
                  <a:srgbClr val="00FF00"/>
                </a:solidFill>
                <a:latin typeface="Courier New"/>
                <a:ea typeface="Courier New"/>
                <a:cs typeface="Courier New"/>
                <a:sym typeface="Courier New"/>
              </a:rPr>
              <a:t>contador</a:t>
            </a:r>
            <a:r>
              <a:rPr lang="es-419" sz="2400" dirty="0">
                <a:solidFill>
                  <a:schemeClr val="lt1"/>
                </a:solidFill>
                <a:latin typeface="Courier New"/>
                <a:ea typeface="Courier New"/>
                <a:cs typeface="Courier New"/>
                <a:sym typeface="Courier New"/>
              </a:rPr>
              <a:t>, 'líneas de </a:t>
            </a:r>
            <a:r>
              <a:rPr lang="es-419" sz="2400" dirty="0" err="1">
                <a:solidFill>
                  <a:schemeClr val="lt1"/>
                </a:solidFill>
                <a:latin typeface="Courier New"/>
                <a:ea typeface="Courier New"/>
                <a:cs typeface="Courier New"/>
                <a:sym typeface="Courier New"/>
              </a:rPr>
              <a:t>subject</a:t>
            </a:r>
            <a:r>
              <a:rPr lang="es-419" sz="2400" dirty="0">
                <a:solidFill>
                  <a:schemeClr val="lt1"/>
                </a:solidFill>
                <a:latin typeface="Courier New"/>
                <a:ea typeface="Courier New"/>
                <a:cs typeface="Courier New"/>
                <a:sym typeface="Courier New"/>
              </a:rPr>
              <a:t> en', </a:t>
            </a:r>
            <a:r>
              <a:rPr lang="es-419" sz="2400" dirty="0" err="1">
                <a:solidFill>
                  <a:schemeClr val="lt1"/>
                </a:solidFill>
                <a:latin typeface="Courier New"/>
                <a:ea typeface="Courier New"/>
                <a:cs typeface="Courier New"/>
                <a:sym typeface="Courier New"/>
              </a:rPr>
              <a:t>nombrea</a:t>
            </a:r>
            <a:r>
              <a:rPr lang="es-419" sz="2400" dirty="0">
                <a:solidFill>
                  <a:schemeClr val="lt1"/>
                </a:solidFill>
                <a:latin typeface="Courier New"/>
                <a:ea typeface="Courier New"/>
                <a:cs typeface="Courier New"/>
                <a:sym typeface="Courier New"/>
              </a:rPr>
              <a:t>)</a:t>
            </a:r>
            <a:endParaRPr lang="en-US" sz="2400" i="0" u="none" strike="noStrike" cap="none" dirty="0">
              <a:solidFill>
                <a:schemeClr val="lt1"/>
              </a:solidFill>
              <a:latin typeface="Courier"/>
              <a:ea typeface="Courier"/>
              <a:cs typeface="Courier"/>
              <a:sym typeface="Courier New"/>
            </a:endParaRPr>
          </a:p>
        </p:txBody>
      </p:sp>
      <p:sp>
        <p:nvSpPr>
          <p:cNvPr id="366" name="Shape 366"/>
          <p:cNvSpPr txBox="1"/>
          <p:nvPr/>
        </p:nvSpPr>
        <p:spPr>
          <a:xfrm>
            <a:off x="633014" y="5988297"/>
            <a:ext cx="7502399" cy="2616299"/>
          </a:xfrm>
          <a:prstGeom prst="rect">
            <a:avLst/>
          </a:prstGeom>
          <a:noFill/>
          <a:ln>
            <a:noFill/>
          </a:ln>
        </p:spPr>
        <p:txBody>
          <a:bodyPr lIns="0" tIns="0" rIns="0" bIns="0" anchor="ctr" anchorCtr="0">
            <a:noAutofit/>
          </a:bodyPr>
          <a:lstStyle/>
          <a:p>
            <a:pPr lvl="0">
              <a:buClr>
                <a:srgbClr val="FF00FF"/>
              </a:buClr>
              <a:buSzPct val="25000"/>
            </a:pPr>
            <a:r>
              <a:rPr lang="es-419" sz="2800" dirty="0">
                <a:solidFill>
                  <a:srgbClr val="FF00FF"/>
                </a:solidFill>
                <a:latin typeface="Arial" charset="0"/>
                <a:ea typeface="Arial" charset="0"/>
                <a:cs typeface="Arial" charset="0"/>
                <a:sym typeface="Cabin"/>
              </a:rPr>
              <a:t>Ingresa un nombre de archivo: </a:t>
            </a:r>
            <a:r>
              <a:rPr lang="es-419" sz="2800" dirty="0">
                <a:solidFill>
                  <a:srgbClr val="FFFF00"/>
                </a:solidFill>
                <a:latin typeface="Arial" charset="0"/>
                <a:ea typeface="Arial" charset="0"/>
                <a:cs typeface="Arial" charset="0"/>
                <a:sym typeface="Cabin"/>
              </a:rPr>
              <a:t>mbox.txt</a:t>
            </a:r>
          </a:p>
          <a:p>
            <a:pPr lvl="0">
              <a:buClr>
                <a:srgbClr val="FF00FF"/>
              </a:buClr>
              <a:buSzPct val="25000"/>
            </a:pPr>
            <a:r>
              <a:rPr lang="es-419" sz="2800" dirty="0">
                <a:solidFill>
                  <a:srgbClr val="FF00FF"/>
                </a:solidFill>
                <a:latin typeface="Arial" charset="0"/>
                <a:ea typeface="Arial" charset="0"/>
                <a:cs typeface="Arial" charset="0"/>
                <a:sym typeface="Cabin"/>
              </a:rPr>
              <a:t>Había 1797 líneas de </a:t>
            </a:r>
            <a:r>
              <a:rPr lang="es-419" sz="2800" dirty="0" err="1">
                <a:solidFill>
                  <a:srgbClr val="FF00FF"/>
                </a:solidFill>
                <a:latin typeface="Arial" charset="0"/>
                <a:ea typeface="Arial" charset="0"/>
                <a:cs typeface="Arial" charset="0"/>
                <a:sym typeface="Cabin"/>
              </a:rPr>
              <a:t>subject</a:t>
            </a:r>
            <a:r>
              <a:rPr lang="es-419" sz="2800" dirty="0">
                <a:solidFill>
                  <a:srgbClr val="FF00FF"/>
                </a:solidFill>
                <a:latin typeface="Arial" charset="0"/>
                <a:ea typeface="Arial" charset="0"/>
                <a:cs typeface="Arial" charset="0"/>
                <a:sym typeface="Cabin"/>
              </a:rPr>
              <a:t> en mbox.txt</a:t>
            </a:r>
          </a:p>
          <a:p>
            <a:pPr lvl="0" algn="ctr"/>
            <a:endParaRPr lang="es-419" sz="2800" dirty="0">
              <a:solidFill>
                <a:srgbClr val="FF00FF"/>
              </a:solidFill>
              <a:latin typeface="Arial" charset="0"/>
              <a:ea typeface="Arial" charset="0"/>
              <a:cs typeface="Arial" charset="0"/>
              <a:sym typeface="Cabin"/>
            </a:endParaRPr>
          </a:p>
          <a:p>
            <a:pPr lvl="0">
              <a:buClr>
                <a:srgbClr val="FF00FF"/>
              </a:buClr>
              <a:buSzPct val="25000"/>
            </a:pPr>
            <a:r>
              <a:rPr lang="es-419" sz="2800" dirty="0">
                <a:solidFill>
                  <a:srgbClr val="FF00FF"/>
                </a:solidFill>
                <a:latin typeface="Arial" charset="0"/>
                <a:ea typeface="Arial" charset="0"/>
                <a:cs typeface="Arial" charset="0"/>
                <a:sym typeface="Cabin"/>
              </a:rPr>
              <a:t>Ingresa un nombre de archivo: </a:t>
            </a:r>
            <a:r>
              <a:rPr lang="es-419" sz="2800" dirty="0" err="1">
                <a:solidFill>
                  <a:srgbClr val="FFFF00"/>
                </a:solidFill>
                <a:latin typeface="Arial" charset="0"/>
                <a:ea typeface="Arial" charset="0"/>
                <a:cs typeface="Arial" charset="0"/>
                <a:sym typeface="Cabin"/>
              </a:rPr>
              <a:t>na</a:t>
            </a:r>
            <a:r>
              <a:rPr lang="es-419" sz="2800" dirty="0">
                <a:solidFill>
                  <a:srgbClr val="FFFF00"/>
                </a:solidFill>
                <a:latin typeface="Arial" charset="0"/>
                <a:ea typeface="Arial" charset="0"/>
                <a:cs typeface="Arial" charset="0"/>
                <a:sym typeface="Cabin"/>
              </a:rPr>
              <a:t> </a:t>
            </a:r>
            <a:r>
              <a:rPr lang="es-419" sz="2800" dirty="0" err="1">
                <a:solidFill>
                  <a:srgbClr val="FFFF00"/>
                </a:solidFill>
                <a:latin typeface="Arial" charset="0"/>
                <a:ea typeface="Arial" charset="0"/>
                <a:cs typeface="Arial" charset="0"/>
                <a:sym typeface="Cabin"/>
              </a:rPr>
              <a:t>na</a:t>
            </a:r>
            <a:r>
              <a:rPr lang="es-419" sz="2800" dirty="0">
                <a:solidFill>
                  <a:srgbClr val="FFFF00"/>
                </a:solidFill>
                <a:latin typeface="Arial" charset="0"/>
                <a:ea typeface="Arial" charset="0"/>
                <a:cs typeface="Arial" charset="0"/>
                <a:sym typeface="Cabin"/>
              </a:rPr>
              <a:t> </a:t>
            </a:r>
            <a:r>
              <a:rPr lang="es-419" sz="2800" dirty="0" err="1">
                <a:solidFill>
                  <a:srgbClr val="FFFF00"/>
                </a:solidFill>
                <a:latin typeface="Arial" charset="0"/>
                <a:ea typeface="Arial" charset="0"/>
                <a:cs typeface="Arial" charset="0"/>
                <a:sym typeface="Cabin"/>
              </a:rPr>
              <a:t>boo</a:t>
            </a:r>
            <a:r>
              <a:rPr lang="es-419" sz="2800" dirty="0">
                <a:solidFill>
                  <a:srgbClr val="FFFF00"/>
                </a:solidFill>
                <a:latin typeface="Arial" charset="0"/>
                <a:ea typeface="Arial" charset="0"/>
                <a:cs typeface="Arial" charset="0"/>
                <a:sym typeface="Cabin"/>
              </a:rPr>
              <a:t> </a:t>
            </a:r>
            <a:r>
              <a:rPr lang="es-419" sz="2800" dirty="0" err="1">
                <a:solidFill>
                  <a:srgbClr val="FFFF00"/>
                </a:solidFill>
                <a:latin typeface="Arial" charset="0"/>
                <a:ea typeface="Arial" charset="0"/>
                <a:cs typeface="Arial" charset="0"/>
                <a:sym typeface="Cabin"/>
              </a:rPr>
              <a:t>boo</a:t>
            </a:r>
            <a:endParaRPr lang="es-419" sz="2800" dirty="0">
              <a:solidFill>
                <a:srgbClr val="FFFF00"/>
              </a:solidFill>
              <a:latin typeface="Arial" charset="0"/>
              <a:ea typeface="Arial" charset="0"/>
              <a:cs typeface="Arial" charset="0"/>
              <a:sym typeface="Cabin"/>
            </a:endParaRPr>
          </a:p>
          <a:p>
            <a:pPr lvl="0">
              <a:buClr>
                <a:srgbClr val="FF00FF"/>
              </a:buClr>
              <a:buSzPct val="25000"/>
            </a:pPr>
            <a:r>
              <a:rPr lang="es-419" sz="2800" dirty="0">
                <a:solidFill>
                  <a:srgbClr val="FF00FF"/>
                </a:solidFill>
                <a:latin typeface="Arial" charset="0"/>
                <a:ea typeface="Arial" charset="0"/>
                <a:cs typeface="Arial" charset="0"/>
                <a:sym typeface="Cabin"/>
              </a:rPr>
              <a:t>El archivo no se puede abrir: </a:t>
            </a:r>
            <a:r>
              <a:rPr lang="es-419" sz="2800" dirty="0" err="1">
                <a:solidFill>
                  <a:srgbClr val="FF00FF"/>
                </a:solidFill>
                <a:latin typeface="Arial" charset="0"/>
                <a:ea typeface="Arial" charset="0"/>
                <a:cs typeface="Arial" charset="0"/>
                <a:sym typeface="Cabin"/>
              </a:rPr>
              <a:t>na</a:t>
            </a:r>
            <a:r>
              <a:rPr lang="es-419" sz="2800" dirty="0">
                <a:solidFill>
                  <a:srgbClr val="FF00FF"/>
                </a:solidFill>
                <a:latin typeface="Arial" charset="0"/>
                <a:ea typeface="Arial" charset="0"/>
                <a:cs typeface="Arial" charset="0"/>
                <a:sym typeface="Cabin"/>
              </a:rPr>
              <a:t> </a:t>
            </a:r>
            <a:r>
              <a:rPr lang="es-419" sz="2800" dirty="0" err="1">
                <a:solidFill>
                  <a:srgbClr val="FF00FF"/>
                </a:solidFill>
                <a:latin typeface="Arial" charset="0"/>
                <a:ea typeface="Arial" charset="0"/>
                <a:cs typeface="Arial" charset="0"/>
                <a:sym typeface="Cabin"/>
              </a:rPr>
              <a:t>na</a:t>
            </a:r>
            <a:r>
              <a:rPr lang="es-419" sz="2800" dirty="0">
                <a:solidFill>
                  <a:srgbClr val="FF00FF"/>
                </a:solidFill>
                <a:latin typeface="Arial" charset="0"/>
                <a:ea typeface="Arial" charset="0"/>
                <a:cs typeface="Arial" charset="0"/>
                <a:sym typeface="Cabin"/>
              </a:rPr>
              <a:t> </a:t>
            </a:r>
            <a:r>
              <a:rPr lang="es-419" sz="2800" dirty="0" err="1">
                <a:solidFill>
                  <a:srgbClr val="FF00FF"/>
                </a:solidFill>
                <a:latin typeface="Arial" charset="0"/>
                <a:ea typeface="Arial" charset="0"/>
                <a:cs typeface="Arial" charset="0"/>
                <a:sym typeface="Cabin"/>
              </a:rPr>
              <a:t>boo</a:t>
            </a:r>
            <a:r>
              <a:rPr lang="es-419" sz="2800" dirty="0">
                <a:solidFill>
                  <a:srgbClr val="FF00FF"/>
                </a:solidFill>
                <a:latin typeface="Arial" charset="0"/>
                <a:ea typeface="Arial" charset="0"/>
                <a:cs typeface="Arial" charset="0"/>
                <a:sym typeface="Cabin"/>
              </a:rPr>
              <a:t> </a:t>
            </a:r>
            <a:r>
              <a:rPr lang="es-419" sz="2800" dirty="0" err="1">
                <a:solidFill>
                  <a:srgbClr val="FF00FF"/>
                </a:solidFill>
                <a:latin typeface="Arial" charset="0"/>
                <a:ea typeface="Arial" charset="0"/>
                <a:cs typeface="Arial" charset="0"/>
                <a:sym typeface="Cabin"/>
              </a:rPr>
              <a:t>boo</a:t>
            </a:r>
            <a:endParaRPr lang="es-419" sz="2800" dirty="0">
              <a:solidFill>
                <a:srgbClr val="FF00FF"/>
              </a:solidFill>
              <a:latin typeface="Arial" charset="0"/>
              <a:ea typeface="Arial" charset="0"/>
              <a:cs typeface="Arial" charset="0"/>
              <a:sym typeface="Cabi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title"/>
          </p:nvPr>
        </p:nvSpPr>
        <p:spPr>
          <a:xfrm>
            <a:off x="1155700" y="789708"/>
            <a:ext cx="13642975"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charset="0"/>
                <a:ea typeface="Arial" charset="0"/>
                <a:cs typeface="Arial" charset="0"/>
                <a:sym typeface="Cabin"/>
              </a:rPr>
              <a:t>Resumen</a:t>
            </a:r>
            <a:endParaRPr lang="en-US" sz="7600" u="none" strike="noStrike" cap="none" dirty="0">
              <a:solidFill>
                <a:srgbClr val="FFD966"/>
              </a:solidFill>
              <a:latin typeface="Arial" charset="0"/>
              <a:ea typeface="Arial" charset="0"/>
              <a:cs typeface="Arial" charset="0"/>
              <a:sym typeface="Cabin"/>
            </a:endParaRPr>
          </a:p>
        </p:txBody>
      </p:sp>
      <p:sp>
        <p:nvSpPr>
          <p:cNvPr id="372" name="Shape 372"/>
          <p:cNvSpPr txBox="1">
            <a:spLocks noGrp="1"/>
          </p:cNvSpPr>
          <p:nvPr>
            <p:ph idx="1"/>
          </p:nvPr>
        </p:nvSpPr>
        <p:spPr>
          <a:xfrm>
            <a:off x="469900" y="2475702"/>
            <a:ext cx="14630400" cy="5902068"/>
          </a:xfrm>
          <a:prstGeom prst="rect">
            <a:avLst/>
          </a:prstGeom>
          <a:noFill/>
          <a:ln>
            <a:noFill/>
          </a:ln>
        </p:spPr>
        <p:txBody>
          <a:bodyPr lIns="38100" tIns="38100" rIns="38100" bIns="38100" anchor="t" anchorCtr="0">
            <a:noAutofit/>
          </a:bodyPr>
          <a:lstStyle/>
          <a:p>
            <a:pPr marL="685800" lvl="0" indent="-394461">
              <a:spcBef>
                <a:spcPts val="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Almacenamiento Secundario</a:t>
            </a:r>
          </a:p>
          <a:p>
            <a:pPr marL="685800" lvl="0" indent="-394461">
              <a:spcBef>
                <a:spcPts val="35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Abriendo un archivo - manejador de archivo</a:t>
            </a:r>
          </a:p>
          <a:p>
            <a:pPr marL="685800" lvl="0" indent="-394461">
              <a:spcBef>
                <a:spcPts val="35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Estructura de archivo - salto de línea</a:t>
            </a:r>
          </a:p>
          <a:p>
            <a:pPr marL="685800" lvl="0" indent="-394462">
              <a:spcBef>
                <a:spcPts val="35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Lectura de un archivo línea por línea</a:t>
            </a:r>
            <a:br>
              <a:rPr lang="es-419" sz="3600" dirty="0">
                <a:solidFill>
                  <a:schemeClr val="lt1"/>
                </a:solidFill>
                <a:latin typeface="Arial" charset="0"/>
                <a:ea typeface="Arial" charset="0"/>
                <a:cs typeface="Arial" charset="0"/>
                <a:sym typeface="Cabin"/>
              </a:rPr>
            </a:br>
            <a:r>
              <a:rPr lang="es-419" sz="3600" dirty="0">
                <a:solidFill>
                  <a:schemeClr val="lt1"/>
                </a:solidFill>
                <a:latin typeface="Arial" charset="0"/>
                <a:ea typeface="Arial" charset="0"/>
                <a:cs typeface="Arial" charset="0"/>
                <a:sym typeface="Cabin"/>
              </a:rPr>
              <a:t>con un bucle </a:t>
            </a:r>
            <a:r>
              <a:rPr lang="es-419" sz="3600" dirty="0" err="1">
                <a:solidFill>
                  <a:schemeClr val="lt1"/>
                </a:solidFill>
                <a:latin typeface="Arial" charset="0"/>
                <a:ea typeface="Arial" charset="0"/>
                <a:cs typeface="Arial" charset="0"/>
                <a:sym typeface="Cabin"/>
              </a:rPr>
              <a:t>for</a:t>
            </a:r>
            <a:endParaRPr lang="es-419" sz="3600" dirty="0">
              <a:solidFill>
                <a:schemeClr val="lt1"/>
              </a:solidFill>
              <a:latin typeface="Arial" charset="0"/>
              <a:ea typeface="Arial" charset="0"/>
              <a:cs typeface="Arial" charset="0"/>
              <a:sym typeface="Cabin"/>
            </a:endParaRPr>
          </a:p>
        </p:txBody>
      </p:sp>
      <p:sp>
        <p:nvSpPr>
          <p:cNvPr id="373" name="Shape 373"/>
          <p:cNvSpPr txBox="1">
            <a:spLocks noGrp="1"/>
          </p:cNvSpPr>
          <p:nvPr>
            <p:ph type="body" idx="4294967295"/>
          </p:nvPr>
        </p:nvSpPr>
        <p:spPr>
          <a:xfrm>
            <a:off x="10987088" y="2603500"/>
            <a:ext cx="5268912" cy="4133850"/>
          </a:xfrm>
          <a:prstGeom prst="rect">
            <a:avLst/>
          </a:prstGeom>
          <a:noFill/>
          <a:ln>
            <a:noFill/>
          </a:ln>
        </p:spPr>
        <p:txBody>
          <a:bodyPr lIns="38100" tIns="38100" rIns="38100" bIns="38100" anchor="t" anchorCtr="0">
            <a:noAutofit/>
          </a:bodyPr>
          <a:lstStyle/>
          <a:p>
            <a:pPr marL="685800" lvl="0" indent="-394462">
              <a:spcBef>
                <a:spcPts val="35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Búsqueda por líneas</a:t>
            </a:r>
          </a:p>
          <a:p>
            <a:pPr marL="685800" lvl="0" indent="-394462">
              <a:spcBef>
                <a:spcPts val="35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Leyendo nombres de archivos</a:t>
            </a:r>
          </a:p>
          <a:p>
            <a:pPr marL="685800" lvl="0" indent="-394462">
              <a:spcBef>
                <a:spcPts val="35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Manejando archivos incorrectos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prstGeom prst="rect">
            <a:avLst/>
          </a:prstGeom>
        </p:spPr>
        <p:txBody>
          <a:bodyPr lIns="91425" tIns="91425" rIns="91425" bIns="91425" anchor="ctr" anchorCtr="0">
            <a:noAutofit/>
          </a:bodyPr>
          <a:lstStyle/>
          <a:p>
            <a:pPr lvl="0" rtl="0">
              <a:spcBef>
                <a:spcPts val="0"/>
              </a:spcBef>
              <a:buNone/>
            </a:pPr>
            <a:r>
              <a:rPr lang="en-US" sz="3600" dirty="0" err="1">
                <a:solidFill>
                  <a:srgbClr val="FFFF00"/>
                </a:solidFill>
              </a:rPr>
              <a:t>Agradecimientos</a:t>
            </a:r>
            <a:r>
              <a:rPr lang="en-US" sz="3600" dirty="0">
                <a:solidFill>
                  <a:srgbClr val="FFFF00"/>
                </a:solidFill>
              </a:rPr>
              <a:t> / </a:t>
            </a:r>
            <a:r>
              <a:rPr lang="en-US" sz="3600" dirty="0" err="1">
                <a:solidFill>
                  <a:srgbClr val="FFFF00"/>
                </a:solidFill>
              </a:rPr>
              <a:t>Contribuciones</a:t>
            </a:r>
            <a:endParaRPr lang="en-US" sz="3600" dirty="0">
              <a:solidFill>
                <a:srgbClr val="FFFF00"/>
              </a:solidFill>
            </a:endParaRPr>
          </a:p>
        </p:txBody>
      </p:sp>
      <p:sp>
        <p:nvSpPr>
          <p:cNvPr id="379" name="Shape 379"/>
          <p:cNvSpPr txBox="1"/>
          <p:nvPr/>
        </p:nvSpPr>
        <p:spPr>
          <a:xfrm>
            <a:off x="1324001" y="2128838"/>
            <a:ext cx="7653744" cy="5986462"/>
          </a:xfrm>
          <a:prstGeom prst="rect">
            <a:avLst/>
          </a:prstGeom>
          <a:noFill/>
          <a:ln>
            <a:noFill/>
          </a:ln>
        </p:spPr>
        <p:txBody>
          <a:bodyPr lIns="91425" tIns="91425" rIns="91425" bIns="91425" anchor="t" anchorCtr="0">
            <a:noAutofit/>
          </a:bodyPr>
          <a:lstStyle/>
          <a:p>
            <a:pPr lvl="0"/>
            <a:r>
              <a:rPr lang="es-MX" sz="1800" dirty="0">
                <a:solidFill>
                  <a:srgbClr val="FFFFFF"/>
                </a:solidFill>
              </a:rPr>
              <a:t>Las diapositivas están bajo el Copyright 2010-  Charles R. </a:t>
            </a:r>
            <a:r>
              <a:rPr lang="es-MX" sz="1800" dirty="0" err="1">
                <a:solidFill>
                  <a:srgbClr val="FFFFFF"/>
                </a:solidFill>
              </a:rPr>
              <a:t>Severance</a:t>
            </a:r>
            <a:r>
              <a:rPr lang="es-MX" sz="1800" dirty="0">
                <a:solidFill>
                  <a:srgbClr val="FFFFFF"/>
                </a:solidFill>
              </a:rPr>
              <a:t> (</a:t>
            </a:r>
            <a:r>
              <a:rPr lang="es-MX" sz="1800" u="sng" dirty="0">
                <a:solidFill>
                  <a:srgbClr val="FFFF00"/>
                </a:solidFill>
                <a:hlinkClick r:id="rId3"/>
              </a:rPr>
              <a:t>www.dr-chuck.com</a:t>
            </a:r>
            <a:r>
              <a:rPr lang="es-MX" sz="1800" dirty="0">
                <a:solidFill>
                  <a:srgbClr val="FFFFFF"/>
                </a:solidFill>
              </a:rPr>
              <a:t>) de la Escuela de Informática  de la Universidad de Michigan y </a:t>
            </a:r>
            <a:r>
              <a:rPr lang="es-MX" sz="1800" u="sng" dirty="0">
                <a:solidFill>
                  <a:srgbClr val="FFFF00"/>
                </a:solidFill>
                <a:hlinkClick r:id="rId4"/>
              </a:rPr>
              <a:t>open.umich.edu</a:t>
            </a:r>
            <a:r>
              <a:rPr lang="es-MX" sz="1800" dirty="0">
                <a:solidFill>
                  <a:srgbClr val="FFFFFF"/>
                </a:solidFill>
              </a:rPr>
              <a:t>, y están disponibles públicamente bajo una Licencia Creative Commons </a:t>
            </a:r>
            <a:r>
              <a:rPr lang="es-MX" sz="1800" dirty="0" err="1">
                <a:solidFill>
                  <a:srgbClr val="FFFFFF"/>
                </a:solidFill>
              </a:rPr>
              <a:t>Attribution</a:t>
            </a:r>
            <a:r>
              <a:rPr lang="es-MX" sz="1800" dirty="0">
                <a:solidFill>
                  <a:srgbClr val="FFFFFF"/>
                </a:solidFill>
              </a:rPr>
              <a:t> 4.0. Favor de mantener esta última diapositiva en todas las copias del documento para cumplir con los requerimientos de atribución de la licencia. Si haces un cambio, siéntete libre de agregar tu nombre y organización a la lista de contribuidores en esta página conforme sean republicados los materiales.</a:t>
            </a:r>
          </a:p>
          <a:p>
            <a:pPr lvl="0"/>
            <a:endParaRPr lang="es-MX" sz="1800" dirty="0">
              <a:solidFill>
                <a:srgbClr val="FFFFFF"/>
              </a:solidFill>
            </a:endParaRPr>
          </a:p>
          <a:p>
            <a:pPr lvl="0"/>
            <a:r>
              <a:rPr lang="es-MX" sz="1800" dirty="0">
                <a:solidFill>
                  <a:srgbClr val="FFFFFF"/>
                </a:solidFill>
              </a:rPr>
              <a:t>Desarrollo inicial: Charles </a:t>
            </a:r>
            <a:r>
              <a:rPr lang="es-MX" sz="1800" dirty="0" err="1">
                <a:solidFill>
                  <a:srgbClr val="FFFFFF"/>
                </a:solidFill>
              </a:rPr>
              <a:t>Severance</a:t>
            </a:r>
            <a:r>
              <a:rPr lang="es-MX" sz="1800" dirty="0">
                <a:solidFill>
                  <a:srgbClr val="FFFFFF"/>
                </a:solidFill>
              </a:rPr>
              <a:t>, Escuela de Informática de la Universidad de Michigan.</a:t>
            </a:r>
          </a:p>
          <a:p>
            <a:pPr lvl="0"/>
            <a:endParaRPr lang="es-MX" sz="1800" dirty="0">
              <a:solidFill>
                <a:srgbClr val="FFFFFF"/>
              </a:solidFill>
            </a:endParaRPr>
          </a:p>
          <a:p>
            <a:r>
              <a:rPr lang="en-US" sz="1800" dirty="0" err="1">
                <a:solidFill>
                  <a:srgbClr val="FFFFFF"/>
                </a:solidFill>
              </a:rPr>
              <a:t>Traducción</a:t>
            </a:r>
            <a:r>
              <a:rPr lang="en-US" sz="1800" dirty="0">
                <a:solidFill>
                  <a:srgbClr val="FFFFFF"/>
                </a:solidFill>
              </a:rPr>
              <a:t> al </a:t>
            </a:r>
            <a:r>
              <a:rPr lang="en-US" sz="1800" dirty="0" err="1">
                <a:solidFill>
                  <a:srgbClr val="FFFFFF"/>
                </a:solidFill>
              </a:rPr>
              <a:t>Español</a:t>
            </a:r>
            <a:r>
              <a:rPr lang="en-US" sz="1800" dirty="0">
                <a:solidFill>
                  <a:srgbClr val="FFFFFF"/>
                </a:solidFill>
              </a:rPr>
              <a:t> por Juan Carlos Pérez Castellanos - 2020-05-02</a:t>
            </a:r>
            <a:endParaRPr lang="es-MX" sz="1800" dirty="0">
              <a:solidFill>
                <a:srgbClr val="FFFFFF"/>
              </a:solidFill>
            </a:endParaRPr>
          </a:p>
          <a:p>
            <a:pPr lvl="0"/>
            <a:endParaRPr lang="es-MX" sz="1800" dirty="0">
              <a:solidFill>
                <a:srgbClr val="FFFFFF"/>
              </a:solidFill>
            </a:endParaRPr>
          </a:p>
          <a:p>
            <a:pPr lvl="0"/>
            <a:endParaRPr lang="es-MX" sz="1800" dirty="0">
              <a:solidFill>
                <a:srgbClr val="FFFFFF"/>
              </a:solidFill>
            </a:endParaRPr>
          </a:p>
          <a:p>
            <a:pPr lvl="0"/>
            <a:endParaRPr lang="es-MX" sz="1800" dirty="0">
              <a:solidFill>
                <a:srgbClr val="FFFFFF"/>
              </a:solidFill>
            </a:endParaRPr>
          </a:p>
        </p:txBody>
      </p:sp>
      <p:pic>
        <p:nvPicPr>
          <p:cNvPr id="380" name="Shape 380"/>
          <p:cNvPicPr preferRelativeResize="0"/>
          <p:nvPr/>
        </p:nvPicPr>
        <p:blipFill rotWithShape="1">
          <a:blip r:embed="rId5">
            <a:alphaModFix/>
          </a:blip>
          <a:srcRect/>
          <a:stretch/>
        </p:blipFill>
        <p:spPr>
          <a:xfrm>
            <a:off x="437900" y="977621"/>
            <a:ext cx="1024800" cy="1024800"/>
          </a:xfrm>
          <a:prstGeom prst="rect">
            <a:avLst/>
          </a:prstGeom>
          <a:noFill/>
          <a:ln>
            <a:noFill/>
          </a:ln>
        </p:spPr>
      </p:pic>
      <p:pic>
        <p:nvPicPr>
          <p:cNvPr id="381" name="Shape 381"/>
          <p:cNvPicPr preferRelativeResize="0"/>
          <p:nvPr/>
        </p:nvPicPr>
        <p:blipFill rotWithShape="1">
          <a:blip r:embed="rId6">
            <a:alphaModFix/>
          </a:blip>
          <a:srcRect/>
          <a:stretch/>
        </p:blipFill>
        <p:spPr>
          <a:xfrm>
            <a:off x="13897687" y="1155821"/>
            <a:ext cx="1968599" cy="668400"/>
          </a:xfrm>
          <a:prstGeom prst="rect">
            <a:avLst/>
          </a:prstGeom>
          <a:noFill/>
          <a:ln>
            <a:noFill/>
          </a:ln>
        </p:spPr>
      </p:pic>
      <p:sp>
        <p:nvSpPr>
          <p:cNvPr id="382" name="Shape 382"/>
          <p:cNvSpPr txBox="1"/>
          <p:nvPr/>
        </p:nvSpPr>
        <p:spPr>
          <a:xfrm>
            <a:off x="8704400" y="2190334"/>
            <a:ext cx="6797699" cy="5924966"/>
          </a:xfrm>
          <a:prstGeom prst="rect">
            <a:avLst/>
          </a:prstGeom>
          <a:noFill/>
          <a:ln>
            <a:noFill/>
          </a:ln>
        </p:spPr>
        <p:txBody>
          <a:bodyPr lIns="91425" tIns="91425" rIns="91425" bIns="91425" anchor="t" anchorCtr="0">
            <a:noAutofit/>
          </a:bodyPr>
          <a:lstStyle/>
          <a:p>
            <a:pPr lvl="0" rtl="0">
              <a:spcBef>
                <a:spcPts val="0"/>
              </a:spcBef>
              <a:buNone/>
            </a:pPr>
            <a:r>
              <a:rPr lang="en-US" sz="1800">
                <a:solidFill>
                  <a:srgbClr val="FFFFFF"/>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dirty="0" err="1">
                <a:solidFill>
                  <a:srgbClr val="FFD966"/>
                </a:solidFill>
                <a:latin typeface="Arial" charset="0"/>
                <a:ea typeface="Arial" charset="0"/>
                <a:cs typeface="Arial" charset="0"/>
                <a:sym typeface="Cabin"/>
              </a:rPr>
              <a:t>Procesamiento</a:t>
            </a:r>
            <a:r>
              <a:rPr lang="en-US" sz="7600" dirty="0">
                <a:solidFill>
                  <a:srgbClr val="FFD966"/>
                </a:solidFill>
                <a:latin typeface="Arial" charset="0"/>
                <a:ea typeface="Arial" charset="0"/>
                <a:cs typeface="Arial" charset="0"/>
                <a:sym typeface="Cabin"/>
              </a:rPr>
              <a:t> de </a:t>
            </a:r>
            <a:r>
              <a:rPr lang="en-US" sz="7600" dirty="0" err="1">
                <a:solidFill>
                  <a:srgbClr val="FFD966"/>
                </a:solidFill>
                <a:latin typeface="Arial" charset="0"/>
                <a:ea typeface="Arial" charset="0"/>
                <a:cs typeface="Arial" charset="0"/>
                <a:sym typeface="Cabin"/>
              </a:rPr>
              <a:t>Archivos</a:t>
            </a:r>
            <a:endParaRPr lang="en-US" sz="7600" u="none" strike="noStrike" cap="none" dirty="0">
              <a:solidFill>
                <a:srgbClr val="FFD966"/>
              </a:solidFill>
              <a:latin typeface="Arial" charset="0"/>
              <a:ea typeface="Arial" charset="0"/>
              <a:cs typeface="Arial" charset="0"/>
              <a:sym typeface="Cabin"/>
            </a:endParaRPr>
          </a:p>
        </p:txBody>
      </p:sp>
      <p:sp>
        <p:nvSpPr>
          <p:cNvPr id="233" name="Shape 233"/>
          <p:cNvSpPr txBox="1">
            <a:spLocks noGrp="1"/>
          </p:cNvSpPr>
          <p:nvPr>
            <p:ph idx="1"/>
          </p:nvPr>
        </p:nvSpPr>
        <p:spPr>
          <a:xfrm>
            <a:off x="477981" y="2603501"/>
            <a:ext cx="15378545" cy="893950"/>
          </a:xfrm>
          <a:prstGeom prst="rect">
            <a:avLst/>
          </a:prstGeom>
          <a:noFill/>
          <a:ln>
            <a:noFill/>
          </a:ln>
        </p:spPr>
        <p:txBody>
          <a:bodyPr lIns="38100" tIns="38100" rIns="38100" bIns="38100" anchor="ctr" anchorCtr="0">
            <a:noAutofit/>
          </a:bodyPr>
          <a:lstStyle/>
          <a:p>
            <a:pPr marL="457200" lvl="0" indent="-457200">
              <a:spcBef>
                <a:spcPts val="0"/>
              </a:spcBef>
              <a:buSzPct val="100000"/>
              <a:buFont typeface="Cabin"/>
            </a:pPr>
            <a:r>
              <a:rPr lang="es-419" sz="3600" dirty="0">
                <a:solidFill>
                  <a:schemeClr val="lt1"/>
                </a:solidFill>
                <a:latin typeface="Arial" charset="0"/>
                <a:ea typeface="Arial" charset="0"/>
                <a:cs typeface="Arial" charset="0"/>
                <a:sym typeface="Cabin"/>
              </a:rPr>
              <a:t>Un archivo de texto puede ser pensado como una secuencia de líneas</a:t>
            </a:r>
          </a:p>
        </p:txBody>
      </p:sp>
      <p:sp>
        <p:nvSpPr>
          <p:cNvPr id="234" name="Shape 234"/>
          <p:cNvSpPr txBox="1"/>
          <p:nvPr/>
        </p:nvSpPr>
        <p:spPr>
          <a:xfrm>
            <a:off x="1616050" y="3497450"/>
            <a:ext cx="12859499" cy="3479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r>
              <a:rPr lang="en-US" sz="2400" i="0" u="none" strike="noStrike" cap="none" dirty="0">
                <a:solidFill>
                  <a:srgbClr val="FF00FF"/>
                </a:solidFill>
                <a:latin typeface="Courier"/>
                <a:ea typeface="Courier"/>
                <a:cs typeface="Courier"/>
                <a:sym typeface="Courier New"/>
              </a:rPr>
              <a:t> Sat Jan  5 09:14:16 2008</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Return-Path: &lt;</a:t>
            </a:r>
            <a:r>
              <a:rPr lang="en-US" sz="2400" i="0" u="none" strike="noStrike" cap="none" dirty="0" err="1">
                <a:solidFill>
                  <a:srgbClr val="FF00FF"/>
                </a:solidFill>
                <a:latin typeface="Courier"/>
                <a:ea typeface="Courier"/>
                <a:cs typeface="Courier"/>
                <a:sym typeface="Courier New"/>
              </a:rPr>
              <a:t>postmaster@collab.sakaiproject.org</a:t>
            </a:r>
            <a:r>
              <a:rPr lang="en-US" sz="2400" i="0" u="none" strike="noStrike" cap="none" dirty="0">
                <a:solidFill>
                  <a:srgbClr val="FF00FF"/>
                </a:solidFill>
                <a:latin typeface="Courier"/>
                <a:ea typeface="Courier"/>
                <a:cs typeface="Courier"/>
                <a:sym typeface="Courier New"/>
              </a:rPr>
              <a:t>&gt;</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Date: Sat, 5 Jan 2008 09:12:18 -0500</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To: </a:t>
            </a:r>
            <a:r>
              <a:rPr lang="en-US" sz="2400" i="0" u="none" strike="noStrike" cap="none" dirty="0" err="1">
                <a:solidFill>
                  <a:srgbClr val="FF00FF"/>
                </a:solidFill>
                <a:latin typeface="Courier"/>
                <a:ea typeface="Courier"/>
                <a:cs typeface="Courier"/>
                <a:sym typeface="Courier New"/>
              </a:rPr>
              <a:t>source@collab.sakaiproject.org</a:t>
            </a:r>
            <a:endParaRPr lang="en-US" sz="24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endParaRPr lang="en-US" sz="24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Subject: [</a:t>
            </a:r>
            <a:r>
              <a:rPr lang="en-US" sz="2400" i="0" u="none" strike="noStrike" cap="none" dirty="0" err="1">
                <a:solidFill>
                  <a:srgbClr val="FF00FF"/>
                </a:solidFill>
                <a:latin typeface="Courier"/>
                <a:ea typeface="Courier"/>
                <a:cs typeface="Courier"/>
                <a:sym typeface="Courier New"/>
              </a:rPr>
              <a:t>sakai</a:t>
            </a:r>
            <a:r>
              <a:rPr lang="en-US" sz="2400" i="0" u="none" strike="noStrike" cap="none" dirty="0">
                <a:solidFill>
                  <a:srgbClr val="FF00FF"/>
                </a:solidFill>
                <a:latin typeface="Courier"/>
                <a:ea typeface="Courier"/>
                <a:cs typeface="Courier"/>
                <a:sym typeface="Courier New"/>
              </a:rPr>
              <a:t>] </a:t>
            </a:r>
            <a:r>
              <a:rPr lang="en-US" sz="2400" i="0" u="none" strike="noStrike" cap="none" dirty="0" err="1">
                <a:solidFill>
                  <a:srgbClr val="FF00FF"/>
                </a:solidFill>
                <a:latin typeface="Courier"/>
                <a:ea typeface="Courier"/>
                <a:cs typeface="Courier"/>
                <a:sym typeface="Courier New"/>
              </a:rPr>
              <a:t>svn</a:t>
            </a:r>
            <a:r>
              <a:rPr lang="en-US" sz="2400" i="0" u="none" strike="noStrike" cap="none" dirty="0">
                <a:solidFill>
                  <a:srgbClr val="FF00FF"/>
                </a:solidFill>
                <a:latin typeface="Courier"/>
                <a:ea typeface="Courier"/>
                <a:cs typeface="Courier"/>
                <a:sym typeface="Courier New"/>
              </a:rPr>
              <a:t> commit: r39772 - content/branches/</a:t>
            </a:r>
          </a:p>
          <a:p>
            <a:pPr marL="0" marR="0" lvl="0" indent="0" algn="l" rtl="0">
              <a:lnSpc>
                <a:spcPct val="100000"/>
              </a:lnSpc>
              <a:spcBef>
                <a:spcPts val="0"/>
              </a:spcBef>
              <a:spcAft>
                <a:spcPts val="0"/>
              </a:spcAft>
              <a:buClr>
                <a:srgbClr val="FF00FF"/>
              </a:buClr>
              <a:buFont typeface="Cabin"/>
              <a:buNone/>
            </a:pPr>
            <a:endParaRPr sz="24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Details:</a:t>
            </a:r>
            <a:r>
              <a:rPr lang="en-US" sz="2400" dirty="0">
                <a:solidFill>
                  <a:srgbClr val="FF00FF"/>
                </a:solidFill>
                <a:latin typeface="Courier"/>
                <a:ea typeface="Courier"/>
                <a:cs typeface="Courier"/>
                <a:sym typeface="Courier New"/>
              </a:rPr>
              <a:t> </a:t>
            </a:r>
            <a:r>
              <a:rPr lang="en-US" sz="2400" i="0" u="none" strike="noStrike" cap="none" dirty="0">
                <a:solidFill>
                  <a:srgbClr val="FF00FF"/>
                </a:solidFill>
                <a:latin typeface="Courier"/>
                <a:ea typeface="Courier"/>
                <a:cs typeface="Courier"/>
                <a:sym typeface="Courier New"/>
              </a:rPr>
              <a:t>http://</a:t>
            </a:r>
            <a:r>
              <a:rPr lang="en-US" sz="2400" i="0" u="none" strike="noStrike" cap="none" dirty="0" err="1">
                <a:solidFill>
                  <a:srgbClr val="FF00FF"/>
                </a:solidFill>
                <a:latin typeface="Courier"/>
                <a:ea typeface="Courier"/>
                <a:cs typeface="Courier"/>
                <a:sym typeface="Courier New"/>
              </a:rPr>
              <a:t>source.sakaiproject.org</a:t>
            </a:r>
            <a:r>
              <a:rPr lang="en-US" sz="2400" i="0" u="none" strike="noStrike" cap="none" dirty="0">
                <a:solidFill>
                  <a:srgbClr val="FF00FF"/>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viewsvn</a:t>
            </a:r>
            <a:r>
              <a:rPr lang="en-US" sz="2400" i="0" u="none" strike="noStrike" cap="none" dirty="0">
                <a:solidFill>
                  <a:srgbClr val="FF00FF"/>
                </a:solidFill>
                <a:latin typeface="Courier"/>
                <a:ea typeface="Courier"/>
                <a:cs typeface="Courier"/>
                <a:sym typeface="Courier New"/>
              </a:rPr>
              <a:t>/?view=</a:t>
            </a:r>
            <a:r>
              <a:rPr lang="en-US" sz="2400" i="0" u="none" strike="noStrike" cap="none" dirty="0" err="1">
                <a:solidFill>
                  <a:srgbClr val="FF00FF"/>
                </a:solidFill>
                <a:latin typeface="Courier"/>
                <a:ea typeface="Courier"/>
                <a:cs typeface="Courier"/>
                <a:sym typeface="Courier New"/>
              </a:rPr>
              <a:t>rev&amp;rev</a:t>
            </a:r>
            <a:r>
              <a:rPr lang="en-US" sz="2400" i="0" u="none" strike="noStrike" cap="none" dirty="0">
                <a:solidFill>
                  <a:srgbClr val="FF00FF"/>
                </a:solidFill>
                <a:latin typeface="Courier"/>
                <a:ea typeface="Courier"/>
                <a:cs typeface="Courier"/>
                <a:sym typeface="Courier New"/>
              </a:rPr>
              <a:t>=39772</a:t>
            </a:r>
          </a:p>
        </p:txBody>
      </p:sp>
      <p:sp>
        <p:nvSpPr>
          <p:cNvPr id="235" name="Shape 235"/>
          <p:cNvSpPr txBox="1"/>
          <p:nvPr/>
        </p:nvSpPr>
        <p:spPr>
          <a:xfrm>
            <a:off x="3116263" y="7194550"/>
            <a:ext cx="96029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dirty="0">
                <a:solidFill>
                  <a:srgbClr val="FFFF00"/>
                </a:solidFill>
                <a:latin typeface="Arial" charset="0"/>
                <a:ea typeface="Arial" charset="0"/>
                <a:cs typeface="Arial" charset="0"/>
                <a:sym typeface="Cabin"/>
                <a:hlinkClick r:id="rId3"/>
              </a:rPr>
              <a:t>http://www.py4e.com/code/mbox-short.txt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dirty="0" err="1">
                <a:solidFill>
                  <a:srgbClr val="FFD966"/>
                </a:solidFill>
                <a:latin typeface="Arial" charset="0"/>
                <a:ea typeface="Arial" charset="0"/>
                <a:cs typeface="Arial" charset="0"/>
                <a:sym typeface="Cabin"/>
              </a:rPr>
              <a:t>Abriendo</a:t>
            </a:r>
            <a:r>
              <a:rPr lang="en-US" sz="7600" dirty="0">
                <a:solidFill>
                  <a:srgbClr val="FFD966"/>
                </a:solidFill>
                <a:latin typeface="Arial" charset="0"/>
                <a:ea typeface="Arial" charset="0"/>
                <a:cs typeface="Arial" charset="0"/>
                <a:sym typeface="Cabin"/>
              </a:rPr>
              <a:t> un </a:t>
            </a:r>
            <a:r>
              <a:rPr lang="en-US" sz="7600" dirty="0" err="1">
                <a:solidFill>
                  <a:srgbClr val="FFD966"/>
                </a:solidFill>
                <a:latin typeface="Arial" charset="0"/>
                <a:ea typeface="Arial" charset="0"/>
                <a:cs typeface="Arial" charset="0"/>
                <a:sym typeface="Cabin"/>
              </a:rPr>
              <a:t>Archivo</a:t>
            </a:r>
            <a:endParaRPr lang="en-US" sz="7600" u="none" strike="noStrike" cap="none" dirty="0">
              <a:solidFill>
                <a:srgbClr val="FFD966"/>
              </a:solidFill>
              <a:latin typeface="Arial" charset="0"/>
              <a:ea typeface="Arial" charset="0"/>
              <a:cs typeface="Arial" charset="0"/>
              <a:sym typeface="Cabin"/>
            </a:endParaRPr>
          </a:p>
        </p:txBody>
      </p:sp>
      <p:sp>
        <p:nvSpPr>
          <p:cNvPr id="241" name="Shape 241"/>
          <p:cNvSpPr txBox="1">
            <a:spLocks noGrp="1"/>
          </p:cNvSpPr>
          <p:nvPr>
            <p:ph idx="1"/>
          </p:nvPr>
        </p:nvSpPr>
        <p:spPr>
          <a:prstGeom prst="rect">
            <a:avLst/>
          </a:prstGeom>
          <a:noFill/>
          <a:ln>
            <a:noFill/>
          </a:ln>
        </p:spPr>
        <p:txBody>
          <a:bodyPr lIns="38100" tIns="38100" rIns="38100" bIns="38100" anchor="ctr" anchorCtr="0">
            <a:noAutofit/>
          </a:bodyPr>
          <a:lstStyle/>
          <a:p>
            <a:pPr marL="749300" lvl="0" indent="-371094">
              <a:spcBef>
                <a:spcPts val="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Antes de que podamos leer el contenido de un archivo, debemos decirle a Python con qué archivo vamos a trabajar y qué es lo que haremos con él</a:t>
            </a:r>
          </a:p>
          <a:p>
            <a:pPr marL="749300" lvl="0" indent="-371094">
              <a:spcBef>
                <a:spcPts val="35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Esto se realiza con la función </a:t>
            </a:r>
            <a:r>
              <a:rPr lang="es-419" sz="3600" dirty="0">
                <a:solidFill>
                  <a:srgbClr val="FF00FF"/>
                </a:solidFill>
                <a:latin typeface="Arial" charset="0"/>
                <a:ea typeface="Arial" charset="0"/>
                <a:cs typeface="Arial" charset="0"/>
                <a:sym typeface="Cabin"/>
              </a:rPr>
              <a:t>open</a:t>
            </a:r>
            <a:r>
              <a:rPr lang="es-419" sz="3600" dirty="0">
                <a:solidFill>
                  <a:schemeClr val="lt1"/>
                </a:solidFill>
                <a:latin typeface="Arial" charset="0"/>
                <a:ea typeface="Arial" charset="0"/>
                <a:cs typeface="Arial" charset="0"/>
                <a:sym typeface="Cabin"/>
              </a:rPr>
              <a:t>() </a:t>
            </a:r>
            <a:r>
              <a:rPr lang="es-419" sz="3600" i="1" dirty="0">
                <a:solidFill>
                  <a:schemeClr val="lt1"/>
                </a:solidFill>
                <a:latin typeface="Arial" charset="0"/>
                <a:ea typeface="Arial" charset="0"/>
                <a:cs typeface="Arial" charset="0"/>
                <a:sym typeface="Cabin"/>
              </a:rPr>
              <a:t>(abrir)</a:t>
            </a:r>
          </a:p>
          <a:p>
            <a:pPr marL="749300" lvl="0" indent="-371094">
              <a:spcBef>
                <a:spcPts val="3500"/>
              </a:spcBef>
              <a:buClr>
                <a:srgbClr val="FF00FF"/>
              </a:buClr>
              <a:buSzPct val="100000"/>
              <a:buFont typeface="Cabin"/>
              <a:buChar char="•"/>
            </a:pPr>
            <a:r>
              <a:rPr lang="es-419" sz="3600" dirty="0">
                <a:solidFill>
                  <a:srgbClr val="FF00FF"/>
                </a:solidFill>
                <a:latin typeface="Arial" charset="0"/>
                <a:ea typeface="Arial" charset="0"/>
                <a:cs typeface="Arial" charset="0"/>
                <a:sym typeface="Cabin"/>
              </a:rPr>
              <a:t>open</a:t>
            </a:r>
            <a:r>
              <a:rPr lang="es-419" sz="3600" dirty="0">
                <a:solidFill>
                  <a:schemeClr val="lt1"/>
                </a:solidFill>
                <a:latin typeface="Arial" charset="0"/>
                <a:ea typeface="Arial" charset="0"/>
                <a:cs typeface="Arial" charset="0"/>
                <a:sym typeface="Cabin"/>
              </a:rPr>
              <a:t>() regresa un </a:t>
            </a:r>
            <a:r>
              <a:rPr lang="es-419" sz="3600" dirty="0">
                <a:solidFill>
                  <a:schemeClr val="lt1"/>
                </a:solidFill>
                <a:latin typeface="Arial"/>
                <a:ea typeface="Arial"/>
                <a:cs typeface="Arial"/>
                <a:sym typeface="Arial"/>
              </a:rPr>
              <a:t>“</a:t>
            </a:r>
            <a:r>
              <a:rPr lang="es-419" sz="3600" dirty="0">
                <a:solidFill>
                  <a:srgbClr val="FF7F00"/>
                </a:solidFill>
                <a:latin typeface="Arial" charset="0"/>
                <a:ea typeface="Arial" charset="0"/>
                <a:cs typeface="Arial" charset="0"/>
                <a:sym typeface="Cabin"/>
              </a:rPr>
              <a:t>manejador de archivo</a:t>
            </a:r>
            <a:r>
              <a:rPr lang="es-419" sz="3600" dirty="0">
                <a:solidFill>
                  <a:schemeClr val="lt1"/>
                </a:solidFill>
                <a:latin typeface="Arial"/>
                <a:ea typeface="Arial"/>
                <a:cs typeface="Arial"/>
                <a:sym typeface="Arial"/>
              </a:rPr>
              <a:t>”</a:t>
            </a:r>
            <a:r>
              <a:rPr lang="es-419" sz="3600" dirty="0">
                <a:solidFill>
                  <a:schemeClr val="lt1"/>
                </a:solidFill>
                <a:latin typeface="Arial" charset="0"/>
                <a:ea typeface="Arial" charset="0"/>
                <a:cs typeface="Arial" charset="0"/>
                <a:sym typeface="Cabin"/>
              </a:rPr>
              <a:t> – una variable utilizada para hacer operaciones en el archivo</a:t>
            </a:r>
          </a:p>
          <a:p>
            <a:pPr marL="749300" lvl="0" indent="-371094">
              <a:spcBef>
                <a:spcPts val="35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Es similar a </a:t>
            </a:r>
            <a:r>
              <a:rPr lang="es-419" sz="3600" dirty="0">
                <a:solidFill>
                  <a:schemeClr val="lt1"/>
                </a:solidFill>
                <a:latin typeface="Arial"/>
                <a:ea typeface="Arial"/>
                <a:cs typeface="Arial"/>
                <a:sym typeface="Arial"/>
              </a:rPr>
              <a:t>“Archivo</a:t>
            </a:r>
            <a:r>
              <a:rPr lang="es-419" sz="3600" dirty="0">
                <a:solidFill>
                  <a:schemeClr val="lt1"/>
                </a:solidFill>
                <a:latin typeface="Arial" charset="0"/>
                <a:ea typeface="Arial" charset="0"/>
                <a:cs typeface="Arial" charset="0"/>
                <a:sym typeface="Cabin"/>
              </a:rPr>
              <a:t> -&gt; Abrir</a:t>
            </a:r>
            <a:r>
              <a:rPr lang="es-419" sz="3600" dirty="0">
                <a:solidFill>
                  <a:schemeClr val="lt1"/>
                </a:solidFill>
                <a:latin typeface="Arial"/>
                <a:ea typeface="Arial"/>
                <a:cs typeface="Arial"/>
                <a:sym typeface="Arial"/>
              </a:rPr>
              <a:t>” en un Editor de Texto</a:t>
            </a:r>
            <a:endParaRPr lang="es-419" sz="3600" dirty="0">
              <a:solidFill>
                <a:schemeClr val="lt1"/>
              </a:solidFill>
              <a:latin typeface="Arial" charset="0"/>
              <a:ea typeface="Arial" charset="0"/>
              <a:cs typeface="Arial" charset="0"/>
              <a:sym typeface="Cabi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err="1">
                <a:solidFill>
                  <a:srgbClr val="FFD966"/>
                </a:solidFill>
                <a:latin typeface="Arial" charset="0"/>
                <a:ea typeface="Arial" charset="0"/>
                <a:cs typeface="Arial" charset="0"/>
                <a:sym typeface="Cabin"/>
              </a:rPr>
              <a:t>Utilizando</a:t>
            </a:r>
            <a:r>
              <a:rPr lang="en-US" sz="7600" u="none" strike="noStrike" cap="none" dirty="0">
                <a:solidFill>
                  <a:srgbClr val="FFD966"/>
                </a:solidFill>
                <a:latin typeface="Arial" charset="0"/>
                <a:ea typeface="Arial" charset="0"/>
                <a:cs typeface="Arial" charset="0"/>
                <a:sym typeface="Cabin"/>
              </a:rPr>
              <a:t> </a:t>
            </a:r>
            <a:r>
              <a:rPr lang="en-US" sz="7600" u="none" strike="noStrike" cap="none" dirty="0">
                <a:solidFill>
                  <a:srgbClr val="FF00FF"/>
                </a:solidFill>
                <a:latin typeface="Arial" charset="0"/>
                <a:ea typeface="Arial" charset="0"/>
                <a:cs typeface="Arial" charset="0"/>
                <a:sym typeface="Cabin"/>
              </a:rPr>
              <a:t>open()</a:t>
            </a:r>
          </a:p>
        </p:txBody>
      </p:sp>
      <p:sp>
        <p:nvSpPr>
          <p:cNvPr id="247" name="Shape 247"/>
          <p:cNvSpPr txBox="1">
            <a:spLocks noGrp="1"/>
          </p:cNvSpPr>
          <p:nvPr>
            <p:ph idx="1"/>
          </p:nvPr>
        </p:nvSpPr>
        <p:spPr>
          <a:xfrm>
            <a:off x="769569" y="3497161"/>
            <a:ext cx="12837675" cy="5199884"/>
          </a:xfrm>
          <a:prstGeom prst="rect">
            <a:avLst/>
          </a:prstGeom>
          <a:noFill/>
          <a:ln>
            <a:noFill/>
          </a:ln>
        </p:spPr>
        <p:txBody>
          <a:bodyPr lIns="38100" tIns="38100" rIns="38100" bIns="38100" anchor="ctr" anchorCtr="0">
            <a:noAutofit/>
          </a:bodyPr>
          <a:lstStyle/>
          <a:p>
            <a:pPr marL="1041400" lvl="1" indent="-371094">
              <a:buClr>
                <a:srgbClr val="FF7F00"/>
              </a:buClr>
              <a:buSzPct val="100000"/>
            </a:pPr>
            <a:r>
              <a:rPr lang="es-419" dirty="0">
                <a:solidFill>
                  <a:srgbClr val="FF7F00"/>
                </a:solidFill>
                <a:latin typeface="Arial" charset="0"/>
                <a:ea typeface="Arial" charset="0"/>
                <a:cs typeface="Arial" charset="0"/>
                <a:sym typeface="Cabin"/>
              </a:rPr>
              <a:t>manejador</a:t>
            </a:r>
            <a:r>
              <a:rPr lang="es-419" dirty="0">
                <a:solidFill>
                  <a:schemeClr val="lt1"/>
                </a:solidFill>
                <a:latin typeface="Arial" charset="0"/>
                <a:ea typeface="Arial" charset="0"/>
                <a:cs typeface="Arial" charset="0"/>
                <a:sym typeface="Cabin"/>
              </a:rPr>
              <a:t> = </a:t>
            </a:r>
            <a:r>
              <a:rPr lang="es-419" dirty="0">
                <a:solidFill>
                  <a:srgbClr val="FF00FF"/>
                </a:solidFill>
                <a:latin typeface="Arial" charset="0"/>
                <a:ea typeface="Arial" charset="0"/>
                <a:cs typeface="Arial" charset="0"/>
                <a:sym typeface="Cabin"/>
              </a:rPr>
              <a:t>open</a:t>
            </a:r>
            <a:r>
              <a:rPr lang="es-419" dirty="0">
                <a:solidFill>
                  <a:schemeClr val="lt1"/>
                </a:solidFill>
                <a:latin typeface="Arial" charset="0"/>
                <a:ea typeface="Arial" charset="0"/>
                <a:cs typeface="Arial" charset="0"/>
                <a:sym typeface="Cabin"/>
              </a:rPr>
              <a:t>(</a:t>
            </a:r>
            <a:r>
              <a:rPr lang="es-419" dirty="0" err="1">
                <a:solidFill>
                  <a:srgbClr val="00FFFF"/>
                </a:solidFill>
                <a:latin typeface="Arial" charset="0"/>
                <a:ea typeface="Arial" charset="0"/>
                <a:cs typeface="Arial" charset="0"/>
                <a:sym typeface="Cabin"/>
              </a:rPr>
              <a:t>nombre_archivo</a:t>
            </a:r>
            <a:r>
              <a:rPr lang="es-419" dirty="0">
                <a:solidFill>
                  <a:schemeClr val="lt1"/>
                </a:solidFill>
                <a:latin typeface="Arial" charset="0"/>
                <a:ea typeface="Arial" charset="0"/>
                <a:cs typeface="Arial" charset="0"/>
                <a:sym typeface="Cabin"/>
              </a:rPr>
              <a:t>, </a:t>
            </a:r>
            <a:r>
              <a:rPr lang="es-419" dirty="0">
                <a:solidFill>
                  <a:srgbClr val="FFFF00"/>
                </a:solidFill>
                <a:latin typeface="Arial" charset="0"/>
                <a:ea typeface="Arial" charset="0"/>
                <a:cs typeface="Arial" charset="0"/>
                <a:sym typeface="Cabin"/>
              </a:rPr>
              <a:t>modo</a:t>
            </a:r>
            <a:r>
              <a:rPr lang="es-419" dirty="0">
                <a:solidFill>
                  <a:schemeClr val="lt1"/>
                </a:solidFill>
                <a:latin typeface="Arial" charset="0"/>
                <a:ea typeface="Arial" charset="0"/>
                <a:cs typeface="Arial" charset="0"/>
                <a:sym typeface="Cabin"/>
              </a:rPr>
              <a:t>)</a:t>
            </a:r>
            <a:endParaRPr lang="es-419" dirty="0">
              <a:solidFill>
                <a:srgbClr val="FF7F00"/>
              </a:solidFill>
              <a:latin typeface="Arial" charset="0"/>
              <a:ea typeface="Arial" charset="0"/>
              <a:cs typeface="Arial" charset="0"/>
              <a:sym typeface="Cabin"/>
            </a:endParaRPr>
          </a:p>
          <a:p>
            <a:pPr marL="1041400" lvl="1" indent="-371094">
              <a:spcBef>
                <a:spcPts val="3500"/>
              </a:spcBef>
              <a:buClr>
                <a:srgbClr val="FF7F00"/>
              </a:buClr>
              <a:buSzPct val="100000"/>
              <a:buFont typeface="Cabin"/>
            </a:pPr>
            <a:r>
              <a:rPr lang="es-419" dirty="0">
                <a:solidFill>
                  <a:srgbClr val="FF7F00"/>
                </a:solidFill>
                <a:latin typeface="Arial" charset="0"/>
                <a:ea typeface="Arial" charset="0"/>
                <a:cs typeface="Arial" charset="0"/>
                <a:sym typeface="Cabin"/>
              </a:rPr>
              <a:t>retorna un manejador que se usa para manipular el archivo</a:t>
            </a:r>
          </a:p>
          <a:p>
            <a:pPr marL="1041400" lvl="1" indent="-371094">
              <a:spcBef>
                <a:spcPts val="3500"/>
              </a:spcBef>
              <a:buClr>
                <a:srgbClr val="00FFFF"/>
              </a:buClr>
              <a:buSzPct val="100000"/>
              <a:buFont typeface="Cabin"/>
            </a:pPr>
            <a:r>
              <a:rPr lang="es-419" dirty="0" err="1">
                <a:solidFill>
                  <a:srgbClr val="00FFFF"/>
                </a:solidFill>
                <a:latin typeface="Arial" charset="0"/>
                <a:ea typeface="Arial" charset="0"/>
                <a:cs typeface="Arial" charset="0"/>
                <a:sym typeface="Cabin"/>
              </a:rPr>
              <a:t>nombre_archivo</a:t>
            </a:r>
            <a:r>
              <a:rPr lang="es-419" dirty="0">
                <a:solidFill>
                  <a:srgbClr val="00FFFF"/>
                </a:solidFill>
                <a:latin typeface="Arial" charset="0"/>
                <a:ea typeface="Arial" charset="0"/>
                <a:cs typeface="Arial" charset="0"/>
                <a:sym typeface="Cabin"/>
              </a:rPr>
              <a:t> es el nombre del archivo</a:t>
            </a:r>
          </a:p>
          <a:p>
            <a:pPr marL="1041400" lvl="1" indent="-371094">
              <a:spcBef>
                <a:spcPts val="3500"/>
              </a:spcBef>
              <a:buClr>
                <a:srgbClr val="FFFF00"/>
              </a:buClr>
              <a:buSzPct val="100000"/>
              <a:buFont typeface="Cabin"/>
            </a:pPr>
            <a:r>
              <a:rPr lang="es-419" dirty="0">
                <a:solidFill>
                  <a:srgbClr val="FFFF00"/>
                </a:solidFill>
                <a:latin typeface="Arial" charset="0"/>
                <a:ea typeface="Arial" charset="0"/>
                <a:cs typeface="Arial" charset="0"/>
                <a:sym typeface="Cabin"/>
              </a:rPr>
              <a:t>modo es opcional y debería ser 'r' si estamos planeando leer el archivo, y 'w' si vamos a escribir al archivo</a:t>
            </a:r>
          </a:p>
        </p:txBody>
      </p:sp>
      <p:sp>
        <p:nvSpPr>
          <p:cNvPr id="248" name="Shape 248"/>
          <p:cNvSpPr txBox="1"/>
          <p:nvPr/>
        </p:nvSpPr>
        <p:spPr>
          <a:xfrm>
            <a:off x="9998075" y="2874962"/>
            <a:ext cx="58292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err="1">
                <a:solidFill>
                  <a:srgbClr val="FF7F00"/>
                </a:solidFill>
                <a:latin typeface="Arial" charset="0"/>
                <a:ea typeface="Arial" charset="0"/>
                <a:cs typeface="Arial" charset="0"/>
                <a:sym typeface="Cabin"/>
              </a:rPr>
              <a:t>man_a</a:t>
            </a:r>
            <a:r>
              <a:rPr lang="en-US" sz="3600" u="none" strike="noStrike" cap="none" dirty="0">
                <a:solidFill>
                  <a:schemeClr val="lt1"/>
                </a:solidFill>
                <a:latin typeface="Arial" charset="0"/>
                <a:ea typeface="Arial" charset="0"/>
                <a:cs typeface="Arial" charset="0"/>
                <a:sym typeface="Cabin"/>
              </a:rPr>
              <a:t> = </a:t>
            </a:r>
            <a:r>
              <a:rPr lang="en-US" sz="3600" u="none" strike="noStrike" cap="none" dirty="0">
                <a:solidFill>
                  <a:srgbClr val="FF00FF"/>
                </a:solidFill>
                <a:latin typeface="Arial" charset="0"/>
                <a:ea typeface="Arial" charset="0"/>
                <a:cs typeface="Arial" charset="0"/>
                <a:sym typeface="Cabin"/>
              </a:rPr>
              <a:t>open</a:t>
            </a:r>
            <a:r>
              <a:rPr lang="en-US" sz="3600" u="none" strike="noStrike" cap="none" dirty="0">
                <a:solidFill>
                  <a:schemeClr val="lt1"/>
                </a:solidFill>
                <a:latin typeface="Arial" charset="0"/>
                <a:ea typeface="Arial" charset="0"/>
                <a:cs typeface="Arial" charset="0"/>
                <a:sym typeface="Cabin"/>
              </a:rPr>
              <a:t>('</a:t>
            </a:r>
            <a:r>
              <a:rPr lang="en-US" sz="3600" u="none" strike="noStrike" cap="none" dirty="0">
                <a:solidFill>
                  <a:srgbClr val="00FFFF"/>
                </a:solidFill>
                <a:latin typeface="Arial" charset="0"/>
                <a:ea typeface="Arial" charset="0"/>
                <a:cs typeface="Arial" charset="0"/>
                <a:sym typeface="Cabin"/>
              </a:rPr>
              <a:t>mbox.txt</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a:solidFill>
                  <a:srgbClr val="FFFF00"/>
                </a:solidFill>
                <a:latin typeface="Arial" charset="0"/>
                <a:ea typeface="Arial" charset="0"/>
                <a:cs typeface="Arial" charset="0"/>
                <a:sym typeface="Cabin"/>
              </a:rPr>
              <a:t>r</a:t>
            </a:r>
            <a:r>
              <a:rPr lang="en-US" sz="36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7600" dirty="0">
                <a:solidFill>
                  <a:srgbClr val="FFD966"/>
                </a:solidFill>
                <a:latin typeface="Arial" charset="0"/>
                <a:ea typeface="Arial" charset="0"/>
                <a:cs typeface="Arial" charset="0"/>
                <a:sym typeface="Cabin"/>
              </a:rPr>
              <a:t>¿Qué es un Manejador</a:t>
            </a:r>
            <a:r>
              <a:rPr lang="en-US" sz="7600" u="none" strike="noStrike" cap="none" dirty="0">
                <a:solidFill>
                  <a:srgbClr val="FFD966"/>
                </a:solidFill>
                <a:latin typeface="Arial" charset="0"/>
                <a:ea typeface="Arial" charset="0"/>
                <a:cs typeface="Arial" charset="0"/>
                <a:sym typeface="Cabin"/>
              </a:rPr>
              <a:t>?</a:t>
            </a:r>
          </a:p>
        </p:txBody>
      </p:sp>
      <p:sp>
        <p:nvSpPr>
          <p:cNvPr id="254" name="Shape 254"/>
          <p:cNvSpPr txBox="1"/>
          <p:nvPr/>
        </p:nvSpPr>
        <p:spPr>
          <a:xfrm>
            <a:off x="952500" y="2554275"/>
            <a:ext cx="14392275" cy="1660499"/>
          </a:xfrm>
          <a:prstGeom prst="rect">
            <a:avLst/>
          </a:prstGeom>
          <a:noFill/>
          <a:ln>
            <a:noFill/>
          </a:ln>
        </p:spPr>
        <p:txBody>
          <a:bodyPr lIns="0" tIns="0" rIns="0" bIns="0" anchor="ctr" anchorCtr="0">
            <a:noAutofit/>
          </a:bodyPr>
          <a:lstStyle/>
          <a:p>
            <a:pPr lvl="0">
              <a:buClr>
                <a:schemeClr val="lt1"/>
              </a:buClr>
              <a:buSzPct val="25000"/>
            </a:pPr>
            <a:r>
              <a:rPr lang="es-419" sz="2800" dirty="0">
                <a:solidFill>
                  <a:schemeClr val="lt1"/>
                </a:solidFill>
                <a:latin typeface="Courier New"/>
                <a:ea typeface="Courier New"/>
                <a:cs typeface="Courier New"/>
                <a:sym typeface="Courier New"/>
              </a:rPr>
              <a:t>&gt;&gt;&gt; </a:t>
            </a:r>
            <a:r>
              <a:rPr lang="es-419" sz="2800" dirty="0" err="1">
                <a:solidFill>
                  <a:srgbClr val="00FF00"/>
                </a:solidFill>
                <a:latin typeface="Courier New"/>
                <a:ea typeface="Courier New"/>
                <a:cs typeface="Courier New"/>
                <a:sym typeface="Courier New"/>
              </a:rPr>
              <a:t>man_a</a:t>
            </a:r>
            <a:r>
              <a:rPr lang="es-419" sz="2800" dirty="0">
                <a:solidFill>
                  <a:schemeClr val="lt1"/>
                </a:solidFill>
                <a:latin typeface="Courier New"/>
                <a:ea typeface="Courier New"/>
                <a:cs typeface="Courier New"/>
                <a:sym typeface="Courier New"/>
              </a:rPr>
              <a:t> = </a:t>
            </a:r>
            <a:r>
              <a:rPr lang="es-419" sz="2800" dirty="0">
                <a:solidFill>
                  <a:srgbClr val="FF7F00"/>
                </a:solidFill>
                <a:latin typeface="Courier New"/>
                <a:ea typeface="Courier New"/>
                <a:cs typeface="Courier New"/>
                <a:sym typeface="Courier New"/>
              </a:rPr>
              <a:t>open</a:t>
            </a:r>
            <a:r>
              <a:rPr lang="es-419" sz="2800" dirty="0">
                <a:solidFill>
                  <a:schemeClr val="lt1"/>
                </a:solidFill>
                <a:latin typeface="Courier New"/>
                <a:ea typeface="Courier New"/>
                <a:cs typeface="Courier New"/>
                <a:sym typeface="Courier New"/>
              </a:rPr>
              <a:t>(</a:t>
            </a:r>
            <a:r>
              <a:rPr lang="es-419" sz="2800" dirty="0">
                <a:solidFill>
                  <a:srgbClr val="FF7F00"/>
                </a:solidFill>
                <a:latin typeface="Courier New"/>
                <a:ea typeface="Courier New"/>
                <a:cs typeface="Courier New"/>
                <a:sym typeface="Courier New"/>
              </a:rPr>
              <a:t>'mbox.txt'</a:t>
            </a:r>
            <a:r>
              <a:rPr lang="es-419" sz="2800" dirty="0">
                <a:solidFill>
                  <a:schemeClr val="lt1"/>
                </a:solidFill>
                <a:latin typeface="Courier New"/>
                <a:ea typeface="Courier New"/>
                <a:cs typeface="Courier New"/>
                <a:sym typeface="Courier New"/>
              </a:rPr>
              <a:t>)</a:t>
            </a:r>
          </a:p>
          <a:p>
            <a:pPr>
              <a:buClr>
                <a:schemeClr val="lt1"/>
              </a:buClr>
              <a:buSzPct val="25000"/>
            </a:pPr>
            <a:r>
              <a:rPr lang="es-419" sz="2800" dirty="0">
                <a:solidFill>
                  <a:schemeClr val="lt1"/>
                </a:solidFill>
                <a:latin typeface="Courier New"/>
                <a:ea typeface="Courier New"/>
                <a:cs typeface="Courier New"/>
                <a:sym typeface="Courier New"/>
              </a:rPr>
              <a:t>&gt;&gt;&gt; </a:t>
            </a:r>
            <a:r>
              <a:rPr lang="es-419" sz="2800" dirty="0" err="1">
                <a:solidFill>
                  <a:srgbClr val="FFFF00"/>
                </a:solidFill>
                <a:latin typeface="Courier New"/>
                <a:ea typeface="Courier New"/>
                <a:cs typeface="Courier New"/>
                <a:sym typeface="Courier New"/>
              </a:rPr>
              <a:t>print</a:t>
            </a:r>
            <a:r>
              <a:rPr lang="es-419" sz="2800" dirty="0">
                <a:solidFill>
                  <a:srgbClr val="FFFF00"/>
                </a:solidFill>
                <a:latin typeface="Courier New"/>
                <a:ea typeface="Courier New"/>
                <a:cs typeface="Courier New"/>
                <a:sym typeface="Courier New"/>
              </a:rPr>
              <a:t>(</a:t>
            </a:r>
            <a:r>
              <a:rPr lang="es-419" sz="2800" dirty="0" err="1">
                <a:solidFill>
                  <a:srgbClr val="FF00FF"/>
                </a:solidFill>
                <a:latin typeface="Courier New"/>
                <a:ea typeface="Courier New"/>
                <a:cs typeface="Courier New"/>
                <a:sym typeface="Courier New"/>
              </a:rPr>
              <a:t>man_a</a:t>
            </a:r>
            <a:r>
              <a:rPr lang="es-419" sz="2800" dirty="0">
                <a:solidFill>
                  <a:srgbClr val="FFFF00"/>
                </a:solidFill>
                <a:latin typeface="Courier New"/>
                <a:ea typeface="Courier New"/>
                <a:cs typeface="Courier New"/>
                <a:sym typeface="Courier New"/>
              </a:rPr>
              <a:t>)</a:t>
            </a:r>
            <a:endParaRPr lang="es-419" sz="2800" dirty="0">
              <a:solidFill>
                <a:srgbClr val="FF00FF"/>
              </a:solidFill>
              <a:latin typeface="Courier New"/>
              <a:ea typeface="Courier New"/>
              <a:cs typeface="Courier New"/>
              <a:sym typeface="Courier New"/>
            </a:endParaRPr>
          </a:p>
          <a:p>
            <a:pPr lvl="0">
              <a:buClr>
                <a:schemeClr val="lt1"/>
              </a:buClr>
              <a:buSzPct val="25000"/>
            </a:pPr>
            <a:r>
              <a:rPr lang="es-419" sz="2800" dirty="0">
                <a:solidFill>
                  <a:schemeClr val="lt1"/>
                </a:solidFill>
                <a:latin typeface="Courier New"/>
                <a:ea typeface="Courier New"/>
                <a:cs typeface="Courier New"/>
                <a:sym typeface="Courier New"/>
              </a:rPr>
              <a:t>&lt;_</a:t>
            </a:r>
            <a:r>
              <a:rPr lang="es-419" sz="2800" dirty="0" err="1">
                <a:solidFill>
                  <a:schemeClr val="lt1"/>
                </a:solidFill>
                <a:latin typeface="Courier New"/>
                <a:ea typeface="Courier New"/>
                <a:cs typeface="Courier New"/>
                <a:sym typeface="Courier New"/>
              </a:rPr>
              <a:t>io.TextIOWrapper</a:t>
            </a:r>
            <a:r>
              <a:rPr lang="es-419" sz="2800" dirty="0">
                <a:solidFill>
                  <a:schemeClr val="lt1"/>
                </a:solidFill>
                <a:latin typeface="Courier New"/>
                <a:ea typeface="Courier New"/>
                <a:cs typeface="Courier New"/>
                <a:sym typeface="Courier New"/>
              </a:rPr>
              <a:t> </a:t>
            </a:r>
            <a:r>
              <a:rPr lang="es-419" sz="2800" dirty="0" err="1">
                <a:solidFill>
                  <a:schemeClr val="lt1"/>
                </a:solidFill>
                <a:latin typeface="Courier New"/>
                <a:ea typeface="Courier New"/>
                <a:cs typeface="Courier New"/>
                <a:sym typeface="Courier New"/>
              </a:rPr>
              <a:t>name</a:t>
            </a:r>
            <a:r>
              <a:rPr lang="es-419" sz="2800" dirty="0">
                <a:solidFill>
                  <a:schemeClr val="lt1"/>
                </a:solidFill>
                <a:latin typeface="Courier New"/>
                <a:ea typeface="Courier New"/>
                <a:cs typeface="Courier New"/>
                <a:sym typeface="Courier New"/>
              </a:rPr>
              <a:t>='mbox.txt' </a:t>
            </a:r>
            <a:r>
              <a:rPr lang="es-419" sz="2800" dirty="0" err="1">
                <a:solidFill>
                  <a:schemeClr val="lt1"/>
                </a:solidFill>
                <a:latin typeface="Courier New"/>
                <a:ea typeface="Courier New"/>
                <a:cs typeface="Courier New"/>
                <a:sym typeface="Courier New"/>
              </a:rPr>
              <a:t>mode</a:t>
            </a:r>
            <a:r>
              <a:rPr lang="es-419" sz="2800" dirty="0">
                <a:solidFill>
                  <a:schemeClr val="lt1"/>
                </a:solidFill>
                <a:latin typeface="Courier New"/>
                <a:ea typeface="Courier New"/>
                <a:cs typeface="Courier New"/>
                <a:sym typeface="Courier New"/>
              </a:rPr>
              <a:t>='r' </a:t>
            </a:r>
            <a:r>
              <a:rPr lang="es-419" sz="2800" dirty="0" err="1">
                <a:solidFill>
                  <a:schemeClr val="lt1"/>
                </a:solidFill>
                <a:latin typeface="Courier New"/>
                <a:ea typeface="Courier New"/>
                <a:cs typeface="Courier New"/>
                <a:sym typeface="Courier New"/>
              </a:rPr>
              <a:t>encoding</a:t>
            </a:r>
            <a:r>
              <a:rPr lang="es-419" sz="2800" dirty="0">
                <a:solidFill>
                  <a:schemeClr val="lt1"/>
                </a:solidFill>
                <a:latin typeface="Courier New"/>
                <a:ea typeface="Courier New"/>
                <a:cs typeface="Courier New"/>
                <a:sym typeface="Courier New"/>
              </a:rPr>
              <a:t>='UTF-8'&gt;</a:t>
            </a:r>
          </a:p>
        </p:txBody>
      </p:sp>
      <p:pic>
        <p:nvPicPr>
          <p:cNvPr id="5" name="Picture 4">
            <a:extLst>
              <a:ext uri="{FF2B5EF4-FFF2-40B4-BE49-F238E27FC236}">
                <a16:creationId xmlns:a16="http://schemas.microsoft.com/office/drawing/2014/main" id="{9B09240C-F7D5-4C49-B51B-E6E5D399E033}"/>
              </a:ext>
            </a:extLst>
          </p:cNvPr>
          <p:cNvPicPr>
            <a:picLocks noChangeAspect="1"/>
          </p:cNvPicPr>
          <p:nvPr/>
        </p:nvPicPr>
        <p:blipFill>
          <a:blip r:embed="rId3"/>
          <a:stretch>
            <a:fillRect/>
          </a:stretch>
        </p:blipFill>
        <p:spPr>
          <a:xfrm>
            <a:off x="7606723" y="4571999"/>
            <a:ext cx="7277100" cy="36480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charset="0"/>
                <a:ea typeface="Arial" charset="0"/>
                <a:cs typeface="Arial" charset="0"/>
                <a:sym typeface="Cabin"/>
              </a:rPr>
              <a:t>Cuando</a:t>
            </a:r>
            <a:r>
              <a:rPr lang="en-US" sz="7600" u="none" strike="noStrike" cap="none" dirty="0">
                <a:solidFill>
                  <a:srgbClr val="FFD966"/>
                </a:solidFill>
                <a:latin typeface="Arial" charset="0"/>
                <a:ea typeface="Arial" charset="0"/>
                <a:cs typeface="Arial" charset="0"/>
                <a:sym typeface="Cabin"/>
              </a:rPr>
              <a:t> los </a:t>
            </a:r>
            <a:r>
              <a:rPr lang="en-US" sz="7600" u="none" strike="noStrike" cap="none" dirty="0" err="1">
                <a:solidFill>
                  <a:srgbClr val="FFD966"/>
                </a:solidFill>
                <a:latin typeface="Arial" charset="0"/>
                <a:ea typeface="Arial" charset="0"/>
                <a:cs typeface="Arial" charset="0"/>
                <a:sym typeface="Cabin"/>
              </a:rPr>
              <a:t>archivos</a:t>
            </a:r>
            <a:r>
              <a:rPr lang="en-US" sz="7600" u="none" strike="noStrike" cap="none" dirty="0">
                <a:solidFill>
                  <a:srgbClr val="FFD966"/>
                </a:solidFill>
                <a:latin typeface="Arial" charset="0"/>
                <a:ea typeface="Arial" charset="0"/>
                <a:cs typeface="Arial" charset="0"/>
                <a:sym typeface="Cabin"/>
              </a:rPr>
              <a:t> no </a:t>
            </a:r>
            <a:r>
              <a:rPr lang="en-US" sz="7600" u="none" strike="noStrike" cap="none" dirty="0" err="1">
                <a:solidFill>
                  <a:srgbClr val="FFD966"/>
                </a:solidFill>
                <a:latin typeface="Arial" charset="0"/>
                <a:ea typeface="Arial" charset="0"/>
                <a:cs typeface="Arial" charset="0"/>
                <a:sym typeface="Cabin"/>
              </a:rPr>
              <a:t>existen</a:t>
            </a:r>
            <a:endParaRPr lang="en-US" sz="7600" u="none" strike="noStrike" cap="none" dirty="0">
              <a:solidFill>
                <a:srgbClr val="FFD966"/>
              </a:solidFill>
              <a:latin typeface="Arial" charset="0"/>
              <a:ea typeface="Arial" charset="0"/>
              <a:cs typeface="Arial" charset="0"/>
              <a:sym typeface="Cabin"/>
            </a:endParaRPr>
          </a:p>
        </p:txBody>
      </p:sp>
      <p:sp>
        <p:nvSpPr>
          <p:cNvPr id="261" name="Shape 261"/>
          <p:cNvSpPr txBox="1"/>
          <p:nvPr/>
        </p:nvSpPr>
        <p:spPr>
          <a:xfrm>
            <a:off x="1422400" y="3076575"/>
            <a:ext cx="13533900" cy="2768700"/>
          </a:xfrm>
          <a:prstGeom prst="rect">
            <a:avLst/>
          </a:prstGeom>
          <a:noFill/>
          <a:ln>
            <a:noFill/>
          </a:ln>
        </p:spPr>
        <p:txBody>
          <a:bodyPr lIns="0" tIns="0" rIns="0" bIns="0" anchor="ctr" anchorCtr="0">
            <a:noAutofit/>
          </a:bodyPr>
          <a:lstStyle/>
          <a:p>
            <a:pPr lvl="0">
              <a:buClr>
                <a:schemeClr val="lt1"/>
              </a:buClr>
              <a:buSzPct val="25000"/>
            </a:pPr>
            <a:r>
              <a:rPr lang="es-419" sz="3600" dirty="0">
                <a:solidFill>
                  <a:schemeClr val="lt1"/>
                </a:solidFill>
                <a:latin typeface="Courier New"/>
                <a:ea typeface="Courier New"/>
                <a:cs typeface="Courier New"/>
                <a:sym typeface="Courier New"/>
              </a:rPr>
              <a:t>&gt;&gt;&gt; </a:t>
            </a:r>
            <a:r>
              <a:rPr lang="es-419" sz="3600" dirty="0" err="1">
                <a:solidFill>
                  <a:srgbClr val="00FF00"/>
                </a:solidFill>
                <a:latin typeface="Courier New"/>
                <a:ea typeface="Courier New"/>
                <a:cs typeface="Courier New"/>
                <a:sym typeface="Courier New"/>
              </a:rPr>
              <a:t>man_a</a:t>
            </a:r>
            <a:r>
              <a:rPr lang="es-419" sz="3600" dirty="0">
                <a:solidFill>
                  <a:schemeClr val="lt1"/>
                </a:solidFill>
                <a:latin typeface="Courier New"/>
                <a:ea typeface="Courier New"/>
                <a:cs typeface="Courier New"/>
                <a:sym typeface="Courier New"/>
              </a:rPr>
              <a:t> = </a:t>
            </a:r>
            <a:r>
              <a:rPr lang="es-419" sz="3600" dirty="0">
                <a:solidFill>
                  <a:srgbClr val="FF00FF"/>
                </a:solidFill>
                <a:latin typeface="Courier New"/>
                <a:ea typeface="Courier New"/>
                <a:cs typeface="Courier New"/>
                <a:sym typeface="Courier New"/>
              </a:rPr>
              <a:t>open</a:t>
            </a:r>
            <a:r>
              <a:rPr lang="es-419" sz="3600" dirty="0">
                <a:solidFill>
                  <a:schemeClr val="lt1"/>
                </a:solidFill>
                <a:latin typeface="Courier New"/>
                <a:ea typeface="Courier New"/>
                <a:cs typeface="Courier New"/>
                <a:sym typeface="Courier New"/>
              </a:rPr>
              <a:t>(</a:t>
            </a:r>
            <a:r>
              <a:rPr lang="es-419" sz="3600" dirty="0">
                <a:solidFill>
                  <a:srgbClr val="FF7F00"/>
                </a:solidFill>
                <a:latin typeface="Courier New"/>
                <a:ea typeface="Courier New"/>
                <a:cs typeface="Courier New"/>
                <a:sym typeface="Courier New"/>
              </a:rPr>
              <a:t>'cosa.txt'</a:t>
            </a:r>
            <a:r>
              <a:rPr lang="es-419" sz="3600" dirty="0">
                <a:solidFill>
                  <a:schemeClr val="lt1"/>
                </a:solidFill>
                <a:latin typeface="Courier New"/>
                <a:ea typeface="Courier New"/>
                <a:cs typeface="Courier New"/>
                <a:sym typeface="Courier New"/>
              </a:rPr>
              <a:t>)</a:t>
            </a:r>
          </a:p>
          <a:p>
            <a:pPr lvl="0">
              <a:buClr>
                <a:schemeClr val="lt1"/>
              </a:buClr>
              <a:buSzPct val="25000"/>
            </a:pPr>
            <a:r>
              <a:rPr lang="es-419" sz="3600" dirty="0" err="1">
                <a:solidFill>
                  <a:schemeClr val="lt1"/>
                </a:solidFill>
                <a:latin typeface="Courier New"/>
                <a:ea typeface="Courier New"/>
                <a:cs typeface="Courier New"/>
                <a:sym typeface="Courier New"/>
              </a:rPr>
              <a:t>Traceback</a:t>
            </a:r>
            <a:r>
              <a:rPr lang="es-419" sz="3600" dirty="0">
                <a:solidFill>
                  <a:schemeClr val="lt1"/>
                </a:solidFill>
                <a:latin typeface="Courier New"/>
                <a:ea typeface="Courier New"/>
                <a:cs typeface="Courier New"/>
                <a:sym typeface="Courier New"/>
              </a:rPr>
              <a:t> (</a:t>
            </a:r>
            <a:r>
              <a:rPr lang="es-419" sz="3600" dirty="0" err="1">
                <a:solidFill>
                  <a:schemeClr val="lt1"/>
                </a:solidFill>
                <a:latin typeface="Courier New"/>
                <a:ea typeface="Courier New"/>
                <a:cs typeface="Courier New"/>
                <a:sym typeface="Courier New"/>
              </a:rPr>
              <a:t>most</a:t>
            </a:r>
            <a:r>
              <a:rPr lang="es-419" sz="3600" dirty="0">
                <a:solidFill>
                  <a:schemeClr val="lt1"/>
                </a:solidFill>
                <a:latin typeface="Courier New"/>
                <a:ea typeface="Courier New"/>
                <a:cs typeface="Courier New"/>
                <a:sym typeface="Courier New"/>
              </a:rPr>
              <a:t> </a:t>
            </a:r>
            <a:r>
              <a:rPr lang="es-419" sz="3600" dirty="0" err="1">
                <a:solidFill>
                  <a:schemeClr val="lt1"/>
                </a:solidFill>
                <a:latin typeface="Courier New"/>
                <a:ea typeface="Courier New"/>
                <a:cs typeface="Courier New"/>
                <a:sym typeface="Courier New"/>
              </a:rPr>
              <a:t>recent</a:t>
            </a:r>
            <a:r>
              <a:rPr lang="es-419" sz="3600" dirty="0">
                <a:solidFill>
                  <a:schemeClr val="lt1"/>
                </a:solidFill>
                <a:latin typeface="Courier New"/>
                <a:ea typeface="Courier New"/>
                <a:cs typeface="Courier New"/>
                <a:sym typeface="Courier New"/>
              </a:rPr>
              <a:t> </a:t>
            </a:r>
            <a:r>
              <a:rPr lang="es-419" sz="3600" dirty="0" err="1">
                <a:solidFill>
                  <a:schemeClr val="lt1"/>
                </a:solidFill>
                <a:latin typeface="Courier New"/>
                <a:ea typeface="Courier New"/>
                <a:cs typeface="Courier New"/>
                <a:sym typeface="Courier New"/>
              </a:rPr>
              <a:t>call</a:t>
            </a:r>
            <a:r>
              <a:rPr lang="es-419" sz="3600" dirty="0">
                <a:solidFill>
                  <a:schemeClr val="lt1"/>
                </a:solidFill>
                <a:latin typeface="Courier New"/>
                <a:ea typeface="Courier New"/>
                <a:cs typeface="Courier New"/>
                <a:sym typeface="Courier New"/>
              </a:rPr>
              <a:t> </a:t>
            </a:r>
            <a:r>
              <a:rPr lang="es-419" sz="3600" dirty="0" err="1">
                <a:solidFill>
                  <a:schemeClr val="lt1"/>
                </a:solidFill>
                <a:latin typeface="Courier New"/>
                <a:ea typeface="Courier New"/>
                <a:cs typeface="Courier New"/>
                <a:sym typeface="Courier New"/>
              </a:rPr>
              <a:t>last</a:t>
            </a:r>
            <a:r>
              <a:rPr lang="es-419" sz="3600" dirty="0">
                <a:solidFill>
                  <a:schemeClr val="lt1"/>
                </a:solidFill>
                <a:latin typeface="Courier New"/>
                <a:ea typeface="Courier New"/>
                <a:cs typeface="Courier New"/>
                <a:sym typeface="Courier New"/>
              </a:rPr>
              <a:t>):</a:t>
            </a:r>
          </a:p>
          <a:p>
            <a:pPr lvl="0">
              <a:buClr>
                <a:schemeClr val="lt1"/>
              </a:buClr>
              <a:buSzPct val="25000"/>
            </a:pPr>
            <a:r>
              <a:rPr lang="es-419" sz="3600" dirty="0">
                <a:solidFill>
                  <a:schemeClr val="lt1"/>
                </a:solidFill>
                <a:latin typeface="Courier New"/>
                <a:ea typeface="Courier New"/>
                <a:cs typeface="Courier New"/>
                <a:sym typeface="Courier New"/>
              </a:rPr>
              <a:t>  File "&lt;</a:t>
            </a:r>
            <a:r>
              <a:rPr lang="es-419" sz="3600" dirty="0" err="1">
                <a:solidFill>
                  <a:schemeClr val="lt1"/>
                </a:solidFill>
                <a:latin typeface="Courier New"/>
                <a:ea typeface="Courier New"/>
                <a:cs typeface="Courier New"/>
                <a:sym typeface="Courier New"/>
              </a:rPr>
              <a:t>stdin</a:t>
            </a:r>
            <a:r>
              <a:rPr lang="es-419" sz="3600" dirty="0">
                <a:solidFill>
                  <a:schemeClr val="lt1"/>
                </a:solidFill>
                <a:latin typeface="Courier New"/>
                <a:ea typeface="Courier New"/>
                <a:cs typeface="Courier New"/>
                <a:sym typeface="Courier New"/>
              </a:rPr>
              <a:t>&gt;", line 1, in &lt;module&gt;</a:t>
            </a:r>
          </a:p>
          <a:p>
            <a:pPr lvl="0">
              <a:buClr>
                <a:schemeClr val="lt1"/>
              </a:buClr>
              <a:buSzPct val="25000"/>
            </a:pPr>
            <a:r>
              <a:rPr lang="es-419" sz="3600" dirty="0" err="1">
                <a:solidFill>
                  <a:schemeClr val="lt1"/>
                </a:solidFill>
                <a:latin typeface="Courier New"/>
                <a:ea typeface="Courier New"/>
                <a:cs typeface="Courier New"/>
                <a:sym typeface="Courier New"/>
              </a:rPr>
              <a:t>FileNotFoundError</a:t>
            </a:r>
            <a:r>
              <a:rPr lang="es-419" sz="3600" dirty="0">
                <a:solidFill>
                  <a:schemeClr val="lt1"/>
                </a:solidFill>
                <a:latin typeface="Courier New"/>
                <a:ea typeface="Courier New"/>
                <a:cs typeface="Courier New"/>
                <a:sym typeface="Courier New"/>
              </a:rPr>
              <a:t>: [</a:t>
            </a:r>
            <a:r>
              <a:rPr lang="es-419" sz="3600" dirty="0" err="1">
                <a:solidFill>
                  <a:schemeClr val="lt1"/>
                </a:solidFill>
                <a:latin typeface="Courier New"/>
                <a:ea typeface="Courier New"/>
                <a:cs typeface="Courier New"/>
                <a:sym typeface="Courier New"/>
              </a:rPr>
              <a:t>Errno</a:t>
            </a:r>
            <a:r>
              <a:rPr lang="es-419" sz="3600" dirty="0">
                <a:solidFill>
                  <a:schemeClr val="lt1"/>
                </a:solidFill>
                <a:latin typeface="Courier New"/>
                <a:ea typeface="Courier New"/>
                <a:cs typeface="Courier New"/>
                <a:sym typeface="Courier New"/>
              </a:rPr>
              <a:t> 2] </a:t>
            </a:r>
            <a:r>
              <a:rPr lang="es-419" sz="3600" dirty="0">
                <a:solidFill>
                  <a:srgbClr val="FF7F00"/>
                </a:solidFill>
                <a:latin typeface="Courier New"/>
                <a:ea typeface="Courier New"/>
                <a:cs typeface="Courier New"/>
                <a:sym typeface="Courier New"/>
              </a:rPr>
              <a:t>No </a:t>
            </a:r>
            <a:r>
              <a:rPr lang="es-419" sz="3600" dirty="0" err="1">
                <a:solidFill>
                  <a:srgbClr val="FF7F00"/>
                </a:solidFill>
                <a:latin typeface="Courier New"/>
                <a:ea typeface="Courier New"/>
                <a:cs typeface="Courier New"/>
                <a:sym typeface="Courier New"/>
              </a:rPr>
              <a:t>such</a:t>
            </a:r>
            <a:r>
              <a:rPr lang="es-419" sz="3600" dirty="0">
                <a:solidFill>
                  <a:srgbClr val="FF7F00"/>
                </a:solidFill>
                <a:latin typeface="Courier New"/>
                <a:ea typeface="Courier New"/>
                <a:cs typeface="Courier New"/>
                <a:sym typeface="Courier New"/>
              </a:rPr>
              <a:t> file </a:t>
            </a:r>
            <a:r>
              <a:rPr lang="es-419" sz="3600" dirty="0" err="1">
                <a:solidFill>
                  <a:srgbClr val="FF7F00"/>
                </a:solidFill>
                <a:latin typeface="Courier New"/>
                <a:ea typeface="Courier New"/>
                <a:cs typeface="Courier New"/>
                <a:sym typeface="Courier New"/>
              </a:rPr>
              <a:t>or</a:t>
            </a:r>
            <a:r>
              <a:rPr lang="es-419" sz="3600" dirty="0">
                <a:solidFill>
                  <a:srgbClr val="FF7F00"/>
                </a:solidFill>
                <a:latin typeface="Courier New"/>
                <a:ea typeface="Courier New"/>
                <a:cs typeface="Courier New"/>
                <a:sym typeface="Courier New"/>
              </a:rPr>
              <a:t> </a:t>
            </a:r>
            <a:r>
              <a:rPr lang="es-419" sz="3600" dirty="0" err="1">
                <a:solidFill>
                  <a:srgbClr val="FF7F00"/>
                </a:solidFill>
                <a:latin typeface="Courier New"/>
                <a:ea typeface="Courier New"/>
                <a:cs typeface="Courier New"/>
                <a:sym typeface="Courier New"/>
              </a:rPr>
              <a:t>directory</a:t>
            </a:r>
            <a:r>
              <a:rPr lang="es-419" sz="3600" dirty="0">
                <a:solidFill>
                  <a:srgbClr val="FF7F00"/>
                </a:solidFill>
                <a:latin typeface="Courier New"/>
                <a:ea typeface="Courier New"/>
                <a:cs typeface="Courier New"/>
                <a:sym typeface="Courier New"/>
              </a:rPr>
              <a:t>: 'cosa.txt'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dirty="0">
                <a:solidFill>
                  <a:srgbClr val="FFD966"/>
                </a:solidFill>
                <a:latin typeface="Arial" charset="0"/>
                <a:ea typeface="Arial" charset="0"/>
                <a:cs typeface="Arial" charset="0"/>
                <a:sym typeface="Cabin"/>
              </a:rPr>
              <a:t>El </a:t>
            </a:r>
            <a:r>
              <a:rPr lang="en-US" sz="7600" dirty="0" err="1">
                <a:solidFill>
                  <a:srgbClr val="FFD966"/>
                </a:solidFill>
                <a:latin typeface="Arial" charset="0"/>
                <a:ea typeface="Arial" charset="0"/>
                <a:cs typeface="Arial" charset="0"/>
                <a:sym typeface="Cabin"/>
              </a:rPr>
              <a:t>Carácter</a:t>
            </a:r>
            <a:r>
              <a:rPr lang="en-US" sz="7600" u="none" strike="noStrike" cap="none" dirty="0">
                <a:solidFill>
                  <a:srgbClr val="FFD966"/>
                </a:solidFill>
                <a:latin typeface="Arial" charset="0"/>
                <a:ea typeface="Arial" charset="0"/>
                <a:cs typeface="Arial" charset="0"/>
                <a:sym typeface="Cabin"/>
              </a:rPr>
              <a:t> </a:t>
            </a:r>
            <a:r>
              <a:rPr lang="en-US" sz="7600" dirty="0" err="1">
                <a:solidFill>
                  <a:srgbClr val="00FFFF"/>
                </a:solidFill>
                <a:latin typeface="Arial" charset="0"/>
                <a:ea typeface="Arial" charset="0"/>
                <a:cs typeface="Arial" charset="0"/>
                <a:sym typeface="Cabin"/>
              </a:rPr>
              <a:t>salto</a:t>
            </a:r>
            <a:r>
              <a:rPr lang="en-US" sz="7600" dirty="0">
                <a:solidFill>
                  <a:srgbClr val="00FFFF"/>
                </a:solidFill>
                <a:latin typeface="Arial" charset="0"/>
                <a:ea typeface="Arial" charset="0"/>
                <a:cs typeface="Arial" charset="0"/>
                <a:sym typeface="Cabin"/>
              </a:rPr>
              <a:t> de </a:t>
            </a:r>
            <a:r>
              <a:rPr lang="en-US" sz="7600" dirty="0" err="1">
                <a:solidFill>
                  <a:srgbClr val="00FFFF"/>
                </a:solidFill>
                <a:latin typeface="Arial" charset="0"/>
                <a:ea typeface="Arial" charset="0"/>
                <a:cs typeface="Arial" charset="0"/>
                <a:sym typeface="Cabin"/>
              </a:rPr>
              <a:t>línea</a:t>
            </a:r>
            <a:endParaRPr lang="en-US" sz="7600" u="none" strike="noStrike" cap="none" dirty="0">
              <a:solidFill>
                <a:srgbClr val="FFD966"/>
              </a:solidFill>
              <a:latin typeface="Arial" charset="0"/>
              <a:ea typeface="Arial" charset="0"/>
              <a:cs typeface="Arial" charset="0"/>
              <a:sym typeface="Cabin"/>
            </a:endParaRPr>
          </a:p>
        </p:txBody>
      </p:sp>
      <p:sp>
        <p:nvSpPr>
          <p:cNvPr id="267" name="Shape 267"/>
          <p:cNvSpPr txBox="1">
            <a:spLocks noGrp="1"/>
          </p:cNvSpPr>
          <p:nvPr>
            <p:ph idx="1"/>
          </p:nvPr>
        </p:nvSpPr>
        <p:spPr>
          <a:xfrm>
            <a:off x="1155700" y="2603500"/>
            <a:ext cx="7459663" cy="5702399"/>
          </a:xfrm>
          <a:prstGeom prst="rect">
            <a:avLst/>
          </a:prstGeom>
          <a:noFill/>
          <a:ln>
            <a:noFill/>
          </a:ln>
        </p:spPr>
        <p:txBody>
          <a:bodyPr lIns="38100" tIns="38100" rIns="38100" bIns="38100" anchor="ctr" anchorCtr="0">
            <a:noAutofit/>
          </a:bodyPr>
          <a:lstStyle/>
          <a:p>
            <a:pPr marL="749300" lvl="0" indent="-371094">
              <a:spcBef>
                <a:spcPts val="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Utilizamos un carácter especial llamado “</a:t>
            </a:r>
            <a:r>
              <a:rPr lang="es-419" sz="3600" dirty="0">
                <a:solidFill>
                  <a:srgbClr val="00FFFF"/>
                </a:solidFill>
                <a:latin typeface="Arial" charset="0"/>
                <a:ea typeface="Arial" charset="0"/>
                <a:cs typeface="Arial" charset="0"/>
                <a:sym typeface="Cabin"/>
              </a:rPr>
              <a:t>salto de línea</a:t>
            </a:r>
            <a:r>
              <a:rPr lang="es-419" sz="3600" dirty="0">
                <a:solidFill>
                  <a:schemeClr val="lt1"/>
                </a:solidFill>
                <a:latin typeface="Arial" charset="0"/>
                <a:ea typeface="Arial" charset="0"/>
                <a:cs typeface="Arial" charset="0"/>
                <a:sym typeface="Cabin"/>
              </a:rPr>
              <a:t>” para indicar cuando una línea termina</a:t>
            </a:r>
          </a:p>
          <a:p>
            <a:pPr marL="749300" lvl="0" indent="-371094">
              <a:spcBef>
                <a:spcPts val="35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Es representado como </a:t>
            </a:r>
            <a:r>
              <a:rPr lang="es-419" sz="3600" dirty="0">
                <a:solidFill>
                  <a:srgbClr val="00FFFF"/>
                </a:solidFill>
                <a:latin typeface="Arial" charset="0"/>
                <a:ea typeface="Arial" charset="0"/>
                <a:cs typeface="Arial" charset="0"/>
                <a:sym typeface="Cabin"/>
              </a:rPr>
              <a:t>\n</a:t>
            </a:r>
            <a:r>
              <a:rPr lang="es-419" sz="3600" dirty="0">
                <a:solidFill>
                  <a:schemeClr val="lt1"/>
                </a:solidFill>
                <a:latin typeface="Arial" charset="0"/>
                <a:ea typeface="Arial" charset="0"/>
                <a:cs typeface="Arial" charset="0"/>
                <a:sym typeface="Cabin"/>
              </a:rPr>
              <a:t> en las cadenas </a:t>
            </a:r>
          </a:p>
          <a:p>
            <a:pPr marL="749300" lvl="0" indent="-371094">
              <a:spcBef>
                <a:spcPts val="3500"/>
              </a:spcBef>
              <a:buClr>
                <a:srgbClr val="00FFFF"/>
              </a:buClr>
              <a:buSzPct val="100000"/>
              <a:buFont typeface="Cabin"/>
              <a:buChar char="•"/>
            </a:pPr>
            <a:r>
              <a:rPr lang="es-419" sz="3600" dirty="0">
                <a:solidFill>
                  <a:srgbClr val="00FFFF"/>
                </a:solidFill>
                <a:latin typeface="Arial" charset="0"/>
                <a:ea typeface="Arial" charset="0"/>
                <a:cs typeface="Arial" charset="0"/>
                <a:sym typeface="Cabin"/>
              </a:rPr>
              <a:t>Salto de Línea</a:t>
            </a:r>
            <a:r>
              <a:rPr lang="es-419" sz="3600" dirty="0">
                <a:solidFill>
                  <a:schemeClr val="lt1"/>
                </a:solidFill>
                <a:latin typeface="Arial" charset="0"/>
                <a:ea typeface="Arial" charset="0"/>
                <a:cs typeface="Arial" charset="0"/>
                <a:sym typeface="Cabin"/>
              </a:rPr>
              <a:t> sigue siendo un solo carácter - no dos</a:t>
            </a:r>
          </a:p>
        </p:txBody>
      </p:sp>
      <p:sp>
        <p:nvSpPr>
          <p:cNvPr id="268" name="Shape 268"/>
          <p:cNvSpPr txBox="1"/>
          <p:nvPr/>
        </p:nvSpPr>
        <p:spPr>
          <a:xfrm>
            <a:off x="9294500" y="2748725"/>
            <a:ext cx="6691499" cy="5245499"/>
          </a:xfrm>
          <a:prstGeom prst="rect">
            <a:avLst/>
          </a:prstGeom>
          <a:noFill/>
          <a:ln>
            <a:noFill/>
          </a:ln>
        </p:spPr>
        <p:txBody>
          <a:bodyPr lIns="0" tIns="0" rIns="0" bIns="0" anchor="ctr" anchorCtr="0">
            <a:noAutofit/>
          </a:bodyPr>
          <a:lstStyle/>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a:solidFill>
                  <a:srgbClr val="00FF00"/>
                </a:solidFill>
                <a:latin typeface="Courier New"/>
                <a:ea typeface="Courier New"/>
                <a:cs typeface="Courier New"/>
                <a:sym typeface="Courier New"/>
              </a:rPr>
              <a:t>cosa</a:t>
            </a:r>
            <a:r>
              <a:rPr lang="es-419" sz="3000" dirty="0">
                <a:solidFill>
                  <a:schemeClr val="lt1"/>
                </a:solidFill>
                <a:latin typeface="Courier New"/>
                <a:ea typeface="Courier New"/>
                <a:cs typeface="Courier New"/>
                <a:sym typeface="Courier New"/>
              </a:rPr>
              <a:t> = '¡Hola</a:t>
            </a:r>
            <a:r>
              <a:rPr lang="es-419" sz="3000" dirty="0">
                <a:solidFill>
                  <a:srgbClr val="00FFFF"/>
                </a:solidFill>
                <a:latin typeface="Courier New"/>
                <a:ea typeface="Courier New"/>
                <a:cs typeface="Courier New"/>
                <a:sym typeface="Courier New"/>
              </a:rPr>
              <a:t>\</a:t>
            </a:r>
            <a:r>
              <a:rPr lang="es-419" sz="3000" dirty="0" err="1">
                <a:solidFill>
                  <a:srgbClr val="00FFFF"/>
                </a:solidFill>
                <a:latin typeface="Courier New"/>
                <a:ea typeface="Courier New"/>
                <a:cs typeface="Courier New"/>
                <a:sym typeface="Courier New"/>
              </a:rPr>
              <a:t>n</a:t>
            </a:r>
            <a:r>
              <a:rPr lang="es-419" sz="3000" dirty="0" err="1">
                <a:solidFill>
                  <a:schemeClr val="lt1"/>
                </a:solidFill>
                <a:latin typeface="Courier New"/>
                <a:ea typeface="Courier New"/>
                <a:cs typeface="Courier New"/>
                <a:sym typeface="Courier New"/>
              </a:rPr>
              <a:t>Mundo</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a:solidFill>
                  <a:srgbClr val="00FF00"/>
                </a:solidFill>
                <a:latin typeface="Courier New"/>
                <a:ea typeface="Courier New"/>
                <a:cs typeface="Courier New"/>
                <a:sym typeface="Courier New"/>
              </a:rPr>
              <a:t>cosa</a:t>
            </a:r>
          </a:p>
          <a:p>
            <a:pPr lvl="0">
              <a:buClr>
                <a:schemeClr val="lt1"/>
              </a:buClr>
              <a:buSzPct val="25000"/>
            </a:pPr>
            <a:r>
              <a:rPr lang="es-419" sz="3000" dirty="0">
                <a:solidFill>
                  <a:schemeClr val="lt1"/>
                </a:solidFill>
                <a:latin typeface="Courier New"/>
                <a:ea typeface="Courier New"/>
                <a:cs typeface="Courier New"/>
                <a:sym typeface="Courier New"/>
              </a:rPr>
              <a:t>'¡Hola</a:t>
            </a:r>
            <a:r>
              <a:rPr lang="es-419" sz="3000" dirty="0">
                <a:solidFill>
                  <a:srgbClr val="00FFFF"/>
                </a:solidFill>
                <a:latin typeface="Courier New"/>
                <a:ea typeface="Courier New"/>
                <a:cs typeface="Courier New"/>
                <a:sym typeface="Courier New"/>
              </a:rPr>
              <a:t>\</a:t>
            </a:r>
            <a:r>
              <a:rPr lang="es-419" sz="3000" dirty="0" err="1">
                <a:solidFill>
                  <a:srgbClr val="00FFFF"/>
                </a:solidFill>
                <a:latin typeface="Courier New"/>
                <a:ea typeface="Courier New"/>
                <a:cs typeface="Courier New"/>
                <a:sym typeface="Courier New"/>
              </a:rPr>
              <a:t>n</a:t>
            </a:r>
            <a:r>
              <a:rPr lang="es-419" sz="3000" dirty="0" err="1">
                <a:solidFill>
                  <a:schemeClr val="lt1"/>
                </a:solidFill>
                <a:latin typeface="Courier New"/>
                <a:ea typeface="Courier New"/>
                <a:cs typeface="Courier New"/>
                <a:sym typeface="Courier New"/>
              </a:rPr>
              <a:t>Mundo</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FFFF00"/>
                </a:solidFill>
                <a:latin typeface="Courier New"/>
                <a:ea typeface="Courier New"/>
                <a:cs typeface="Courier New"/>
                <a:sym typeface="Courier New"/>
              </a:rPr>
              <a:t>print</a:t>
            </a:r>
            <a:r>
              <a:rPr lang="es-419" sz="3000" dirty="0">
                <a:solidFill>
                  <a:schemeClr val="lt1"/>
                </a:solidFill>
                <a:latin typeface="Courier New"/>
                <a:ea typeface="Courier New"/>
                <a:cs typeface="Courier New"/>
                <a:sym typeface="Courier New"/>
              </a:rPr>
              <a:t>(</a:t>
            </a:r>
            <a:r>
              <a:rPr lang="es-419" sz="3000" dirty="0">
                <a:solidFill>
                  <a:srgbClr val="00FF00"/>
                </a:solidFill>
                <a:latin typeface="Courier New"/>
                <a:ea typeface="Courier New"/>
                <a:cs typeface="Courier New"/>
                <a:sym typeface="Courier New"/>
              </a:rPr>
              <a:t>cosa</a:t>
            </a:r>
            <a:r>
              <a:rPr lang="es-419" sz="3000" dirty="0">
                <a:solidFill>
                  <a:schemeClr val="bg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¡Hola</a:t>
            </a:r>
          </a:p>
          <a:p>
            <a:pPr lvl="0">
              <a:buClr>
                <a:schemeClr val="lt1"/>
              </a:buClr>
              <a:buSzPct val="25000"/>
            </a:pPr>
            <a:r>
              <a:rPr lang="es-419" sz="3000" dirty="0">
                <a:solidFill>
                  <a:schemeClr val="lt1"/>
                </a:solidFill>
                <a:latin typeface="Courier New"/>
                <a:ea typeface="Courier New"/>
                <a:cs typeface="Courier New"/>
                <a:sym typeface="Courier New"/>
              </a:rPr>
              <a:t>Mundo!</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a:solidFill>
                  <a:srgbClr val="00FF00"/>
                </a:solidFill>
                <a:latin typeface="Courier New"/>
                <a:ea typeface="Courier New"/>
                <a:cs typeface="Courier New"/>
                <a:sym typeface="Courier New"/>
              </a:rPr>
              <a:t>cosa</a:t>
            </a:r>
            <a:r>
              <a:rPr lang="es-419" sz="3000" dirty="0">
                <a:solidFill>
                  <a:schemeClr val="lt1"/>
                </a:solidFill>
                <a:latin typeface="Courier New"/>
                <a:ea typeface="Courier New"/>
                <a:cs typeface="Courier New"/>
                <a:sym typeface="Courier New"/>
              </a:rPr>
              <a:t> = 'X</a:t>
            </a:r>
            <a:r>
              <a:rPr lang="es-419" sz="3000" dirty="0">
                <a:solidFill>
                  <a:srgbClr val="00FFFF"/>
                </a:solidFill>
                <a:latin typeface="Courier New"/>
                <a:ea typeface="Courier New"/>
                <a:cs typeface="Courier New"/>
                <a:sym typeface="Courier New"/>
              </a:rPr>
              <a:t>\</a:t>
            </a:r>
            <a:r>
              <a:rPr lang="es-419" sz="3000" dirty="0" err="1">
                <a:solidFill>
                  <a:srgbClr val="00FFFF"/>
                </a:solidFill>
                <a:latin typeface="Courier New"/>
                <a:ea typeface="Courier New"/>
                <a:cs typeface="Courier New"/>
                <a:sym typeface="Courier New"/>
              </a:rPr>
              <a:t>n</a:t>
            </a:r>
            <a:r>
              <a:rPr lang="es-419" sz="3000" dirty="0" err="1">
                <a:solidFill>
                  <a:schemeClr val="lt1"/>
                </a:solidFill>
                <a:latin typeface="Courier New"/>
                <a:ea typeface="Courier New"/>
                <a:cs typeface="Courier New"/>
                <a:sym typeface="Courier New"/>
              </a:rPr>
              <a:t>Y</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FFFF00"/>
                </a:solidFill>
                <a:latin typeface="Courier New"/>
                <a:ea typeface="Courier New"/>
                <a:cs typeface="Courier New"/>
                <a:sym typeface="Courier New"/>
              </a:rPr>
              <a:t>print</a:t>
            </a:r>
            <a:r>
              <a:rPr lang="es-419" sz="3000" dirty="0">
                <a:solidFill>
                  <a:schemeClr val="lt1"/>
                </a:solidFill>
                <a:latin typeface="Courier New"/>
                <a:ea typeface="Courier New"/>
                <a:cs typeface="Courier New"/>
                <a:sym typeface="Courier New"/>
              </a:rPr>
              <a:t>(</a:t>
            </a:r>
            <a:r>
              <a:rPr lang="es-419" sz="3000" dirty="0">
                <a:solidFill>
                  <a:srgbClr val="00FF00"/>
                </a:solidFill>
                <a:latin typeface="Courier New"/>
                <a:ea typeface="Courier New"/>
                <a:cs typeface="Courier New"/>
                <a:sym typeface="Courier New"/>
              </a:rPr>
              <a:t>cosa</a:t>
            </a:r>
            <a:r>
              <a:rPr lang="es-419" sz="3000" dirty="0">
                <a:solidFill>
                  <a:schemeClr val="bg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X</a:t>
            </a:r>
          </a:p>
          <a:p>
            <a:pPr lvl="0">
              <a:buClr>
                <a:schemeClr val="lt1"/>
              </a:buClr>
              <a:buSzPct val="25000"/>
            </a:pPr>
            <a:r>
              <a:rPr lang="es-419" sz="3000" dirty="0">
                <a:solidFill>
                  <a:schemeClr val="lt1"/>
                </a:solidFill>
                <a:latin typeface="Courier New"/>
                <a:ea typeface="Courier New"/>
                <a:cs typeface="Courier New"/>
                <a:sym typeface="Courier New"/>
              </a:rPr>
              <a:t>Y</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FF00FF"/>
                </a:solidFill>
                <a:latin typeface="Courier New"/>
                <a:ea typeface="Courier New"/>
                <a:cs typeface="Courier New"/>
                <a:sym typeface="Courier New"/>
              </a:rPr>
              <a:t>len</a:t>
            </a:r>
            <a:r>
              <a:rPr lang="es-419" sz="3000" dirty="0">
                <a:solidFill>
                  <a:schemeClr val="lt1"/>
                </a:solidFill>
                <a:latin typeface="Courier New"/>
                <a:ea typeface="Courier New"/>
                <a:cs typeface="Courier New"/>
                <a:sym typeface="Courier New"/>
              </a:rPr>
              <a:t>(</a:t>
            </a:r>
            <a:r>
              <a:rPr lang="es-419" sz="3000" dirty="0">
                <a:solidFill>
                  <a:srgbClr val="00FF00"/>
                </a:solidFill>
                <a:latin typeface="Courier New"/>
                <a:ea typeface="Courier New"/>
                <a:cs typeface="Courier New"/>
                <a:sym typeface="Courier New"/>
              </a:rPr>
              <a:t>cosa</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MX" sz="7600" dirty="0">
                <a:solidFill>
                  <a:srgbClr val="FFD966"/>
                </a:solidFill>
                <a:latin typeface="Arial" charset="0"/>
                <a:ea typeface="Arial" charset="0"/>
                <a:cs typeface="Arial" charset="0"/>
                <a:sym typeface="Cabin"/>
              </a:rPr>
              <a:t>P</a:t>
            </a:r>
            <a:r>
              <a:rPr lang="en-US" sz="7600" dirty="0" err="1">
                <a:solidFill>
                  <a:srgbClr val="FFD966"/>
                </a:solidFill>
                <a:latin typeface="Arial" charset="0"/>
                <a:ea typeface="Arial" charset="0"/>
                <a:cs typeface="Arial" charset="0"/>
                <a:sym typeface="Cabin"/>
              </a:rPr>
              <a:t>rocesamiento</a:t>
            </a:r>
            <a:r>
              <a:rPr lang="en-US" sz="7600" dirty="0">
                <a:solidFill>
                  <a:srgbClr val="FFD966"/>
                </a:solidFill>
                <a:latin typeface="Arial" charset="0"/>
                <a:ea typeface="Arial" charset="0"/>
                <a:cs typeface="Arial" charset="0"/>
                <a:sym typeface="Cabin"/>
              </a:rPr>
              <a:t> de </a:t>
            </a:r>
            <a:r>
              <a:rPr lang="en-US" sz="7600" dirty="0" err="1">
                <a:solidFill>
                  <a:srgbClr val="FFD966"/>
                </a:solidFill>
                <a:latin typeface="Arial" charset="0"/>
                <a:ea typeface="Arial" charset="0"/>
                <a:cs typeface="Arial" charset="0"/>
                <a:sym typeface="Cabin"/>
              </a:rPr>
              <a:t>Archivos</a:t>
            </a:r>
            <a:endParaRPr lang="en-US" sz="7600" u="none" strike="noStrike" cap="none" dirty="0">
              <a:solidFill>
                <a:srgbClr val="FFD966"/>
              </a:solidFill>
              <a:latin typeface="Arial" charset="0"/>
              <a:ea typeface="Arial" charset="0"/>
              <a:cs typeface="Arial" charset="0"/>
              <a:sym typeface="Cabin"/>
            </a:endParaRPr>
          </a:p>
        </p:txBody>
      </p:sp>
      <p:sp>
        <p:nvSpPr>
          <p:cNvPr id="274" name="Shape 274"/>
          <p:cNvSpPr txBox="1">
            <a:spLocks noGrp="1"/>
          </p:cNvSpPr>
          <p:nvPr>
            <p:ph idx="1"/>
          </p:nvPr>
        </p:nvSpPr>
        <p:spPr>
          <a:xfrm>
            <a:off x="1155700" y="2655721"/>
            <a:ext cx="13932000" cy="1333500"/>
          </a:xfrm>
          <a:prstGeom prst="rect">
            <a:avLst/>
          </a:prstGeom>
          <a:noFill/>
          <a:ln>
            <a:noFill/>
          </a:ln>
        </p:spPr>
        <p:txBody>
          <a:bodyPr lIns="38100" tIns="38100" rIns="38100" bIns="38100" anchor="ctr" anchorCtr="0">
            <a:noAutofit/>
          </a:bodyPr>
          <a:lstStyle/>
          <a:p>
            <a:pPr marL="215900" marR="0" lvl="0" indent="0" algn="l" rtl="0">
              <a:lnSpc>
                <a:spcPct val="100000"/>
              </a:lnSpc>
              <a:spcBef>
                <a:spcPts val="0"/>
              </a:spcBef>
              <a:spcAft>
                <a:spcPts val="0"/>
              </a:spcAft>
              <a:buClr>
                <a:schemeClr val="lt1"/>
              </a:buClr>
              <a:buSzPct val="171000"/>
              <a:buNone/>
            </a:pPr>
            <a:r>
              <a:rPr lang="en-US" sz="3600" u="none" strike="noStrike" cap="none" dirty="0">
                <a:solidFill>
                  <a:schemeClr val="lt1"/>
                </a:solidFill>
                <a:latin typeface="Arial" charset="0"/>
                <a:ea typeface="Arial" charset="0"/>
                <a:cs typeface="Arial" charset="0"/>
                <a:sym typeface="Cabin"/>
              </a:rPr>
              <a:t>Un archive de </a:t>
            </a:r>
            <a:r>
              <a:rPr lang="en-US" sz="3600" u="none" strike="noStrike" cap="none" dirty="0" err="1">
                <a:solidFill>
                  <a:schemeClr val="lt1"/>
                </a:solidFill>
                <a:latin typeface="Arial" charset="0"/>
                <a:ea typeface="Arial" charset="0"/>
                <a:cs typeface="Arial" charset="0"/>
                <a:sym typeface="Cabin"/>
              </a:rPr>
              <a:t>texto</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puede</a:t>
            </a:r>
            <a:r>
              <a:rPr lang="en-US" sz="3600" u="none" strike="noStrike" cap="none" dirty="0">
                <a:solidFill>
                  <a:schemeClr val="lt1"/>
                </a:solidFill>
                <a:latin typeface="Arial" charset="0"/>
                <a:ea typeface="Arial" charset="0"/>
                <a:cs typeface="Arial" charset="0"/>
                <a:sym typeface="Cabin"/>
              </a:rPr>
              <a:t> ser </a:t>
            </a:r>
            <a:r>
              <a:rPr lang="en-US" sz="3600" u="none" strike="noStrike" cap="none" dirty="0" err="1">
                <a:solidFill>
                  <a:schemeClr val="lt1"/>
                </a:solidFill>
                <a:latin typeface="Arial" charset="0"/>
                <a:ea typeface="Arial" charset="0"/>
                <a:cs typeface="Arial" charset="0"/>
                <a:sym typeface="Cabin"/>
              </a:rPr>
              <a:t>pensado</a:t>
            </a:r>
            <a:r>
              <a:rPr lang="en-US" sz="3600" u="none" strike="noStrike" cap="none" dirty="0">
                <a:solidFill>
                  <a:schemeClr val="lt1"/>
                </a:solidFill>
                <a:latin typeface="Arial" charset="0"/>
                <a:ea typeface="Arial" charset="0"/>
                <a:cs typeface="Arial" charset="0"/>
                <a:sym typeface="Cabin"/>
              </a:rPr>
              <a:t> </a:t>
            </a:r>
            <a:r>
              <a:rPr lang="en-US" sz="3600" u="none" strike="noStrike" cap="none" dirty="0" err="1">
                <a:solidFill>
                  <a:schemeClr val="lt1"/>
                </a:solidFill>
                <a:latin typeface="Arial" charset="0"/>
                <a:ea typeface="Arial" charset="0"/>
                <a:cs typeface="Arial" charset="0"/>
                <a:sym typeface="Cabin"/>
              </a:rPr>
              <a:t>como</a:t>
            </a:r>
            <a:r>
              <a:rPr lang="en-US" sz="3600" u="none" strike="noStrike" cap="none" dirty="0">
                <a:solidFill>
                  <a:schemeClr val="lt1"/>
                </a:solidFill>
                <a:latin typeface="Arial" charset="0"/>
                <a:ea typeface="Arial" charset="0"/>
                <a:cs typeface="Arial" charset="0"/>
                <a:sym typeface="Cabin"/>
              </a:rPr>
              <a:t> una </a:t>
            </a:r>
            <a:r>
              <a:rPr lang="en-US" sz="3600" u="none" strike="noStrike" cap="none" dirty="0" err="1">
                <a:solidFill>
                  <a:schemeClr val="lt1"/>
                </a:solidFill>
                <a:latin typeface="Arial" charset="0"/>
                <a:ea typeface="Arial" charset="0"/>
                <a:cs typeface="Arial" charset="0"/>
                <a:sym typeface="Cabin"/>
              </a:rPr>
              <a:t>secuencia</a:t>
            </a:r>
            <a:r>
              <a:rPr lang="en-US" sz="3600" u="none" strike="noStrike" cap="none" dirty="0">
                <a:solidFill>
                  <a:schemeClr val="lt1"/>
                </a:solidFill>
                <a:latin typeface="Arial" charset="0"/>
                <a:ea typeface="Arial" charset="0"/>
                <a:cs typeface="Arial" charset="0"/>
                <a:sym typeface="Cabin"/>
              </a:rPr>
              <a:t> de </a:t>
            </a:r>
            <a:r>
              <a:rPr lang="en-US" sz="3600" u="none" strike="noStrike" cap="none" dirty="0" err="1">
                <a:solidFill>
                  <a:schemeClr val="lt1"/>
                </a:solidFill>
                <a:latin typeface="Arial" charset="0"/>
                <a:ea typeface="Arial" charset="0"/>
                <a:cs typeface="Arial" charset="0"/>
                <a:sym typeface="Cabin"/>
              </a:rPr>
              <a:t>líneas</a:t>
            </a:r>
            <a:endParaRPr lang="en-US" sz="3600" u="none" strike="noStrike" cap="none" dirty="0">
              <a:solidFill>
                <a:schemeClr val="lt1"/>
              </a:solidFill>
              <a:latin typeface="Arial" charset="0"/>
              <a:ea typeface="Arial" charset="0"/>
              <a:cs typeface="Arial" charset="0"/>
              <a:sym typeface="Cabin"/>
            </a:endParaRPr>
          </a:p>
        </p:txBody>
      </p:sp>
      <p:sp>
        <p:nvSpPr>
          <p:cNvPr id="275" name="Shape 275"/>
          <p:cNvSpPr txBox="1"/>
          <p:nvPr/>
        </p:nvSpPr>
        <p:spPr>
          <a:xfrm>
            <a:off x="1851475" y="3937000"/>
            <a:ext cx="13010999" cy="34796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r>
              <a:rPr lang="en-US" sz="2400" i="0" u="none" strike="noStrike" cap="none" dirty="0">
                <a:solidFill>
                  <a:srgbClr val="FF00FF"/>
                </a:solidFill>
                <a:latin typeface="Courier"/>
                <a:ea typeface="Courier"/>
                <a:cs typeface="Courier"/>
                <a:sym typeface="Courier New"/>
              </a:rPr>
              <a:t> Sat Jan  5 09:14:16 2008</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Return-Path: &lt;</a:t>
            </a:r>
            <a:r>
              <a:rPr lang="en-US" sz="2400" i="0" u="none" strike="noStrike" cap="none" dirty="0" err="1">
                <a:solidFill>
                  <a:srgbClr val="FF00FF"/>
                </a:solidFill>
                <a:latin typeface="Courier"/>
                <a:ea typeface="Courier"/>
                <a:cs typeface="Courier"/>
                <a:sym typeface="Courier New"/>
              </a:rPr>
              <a:t>postmaster@collab.sakaiproject.org</a:t>
            </a:r>
            <a:r>
              <a:rPr lang="en-US" sz="2400" i="0" u="none" strike="noStrike" cap="none" dirty="0">
                <a:solidFill>
                  <a:srgbClr val="FF00FF"/>
                </a:solidFill>
                <a:latin typeface="Courier"/>
                <a:ea typeface="Courier"/>
                <a:cs typeface="Courier"/>
                <a:sym typeface="Courier New"/>
              </a:rPr>
              <a:t>&gt;</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Date: Sat, 5 Jan 2008 09:12:18 -0500</a:t>
            </a: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To: </a:t>
            </a:r>
            <a:r>
              <a:rPr lang="en-US" sz="2400" i="0" u="none" strike="noStrike" cap="none" dirty="0" err="1">
                <a:solidFill>
                  <a:srgbClr val="FF00FF"/>
                </a:solidFill>
                <a:latin typeface="Courier"/>
                <a:ea typeface="Courier"/>
                <a:cs typeface="Courier"/>
                <a:sym typeface="Courier New"/>
              </a:rPr>
              <a:t>source@collab.sakaiproject.org</a:t>
            </a:r>
            <a:endParaRPr lang="en-US" sz="24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From: </a:t>
            </a:r>
            <a:r>
              <a:rPr lang="en-US" sz="2400" i="0" u="none" strike="noStrike" cap="none" dirty="0" err="1">
                <a:solidFill>
                  <a:srgbClr val="FF00FF"/>
                </a:solidFill>
                <a:latin typeface="Courier"/>
                <a:ea typeface="Courier"/>
                <a:cs typeface="Courier"/>
                <a:sym typeface="Courier New"/>
              </a:rPr>
              <a:t>stephen.marquard@uct.ac.za</a:t>
            </a:r>
            <a:endParaRPr lang="en-US" sz="2400" i="0" u="none" strike="noStrike" cap="none"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Subject: [</a:t>
            </a:r>
            <a:r>
              <a:rPr lang="en-US" sz="2400" i="0" u="none" strike="noStrike" cap="none" dirty="0" err="1">
                <a:solidFill>
                  <a:srgbClr val="FF00FF"/>
                </a:solidFill>
                <a:latin typeface="Courier"/>
                <a:ea typeface="Courier"/>
                <a:cs typeface="Courier"/>
                <a:sym typeface="Courier New"/>
              </a:rPr>
              <a:t>sakai</a:t>
            </a:r>
            <a:r>
              <a:rPr lang="en-US" sz="2400" i="0" u="none" strike="noStrike" cap="none" dirty="0">
                <a:solidFill>
                  <a:srgbClr val="FF00FF"/>
                </a:solidFill>
                <a:latin typeface="Courier"/>
                <a:ea typeface="Courier"/>
                <a:cs typeface="Courier"/>
                <a:sym typeface="Courier New"/>
              </a:rPr>
              <a:t>] </a:t>
            </a:r>
            <a:r>
              <a:rPr lang="en-US" sz="2400" i="0" u="none" strike="noStrike" cap="none" dirty="0" err="1">
                <a:solidFill>
                  <a:srgbClr val="FF00FF"/>
                </a:solidFill>
                <a:latin typeface="Courier"/>
                <a:ea typeface="Courier"/>
                <a:cs typeface="Courier"/>
                <a:sym typeface="Courier New"/>
              </a:rPr>
              <a:t>svn</a:t>
            </a:r>
            <a:r>
              <a:rPr lang="en-US" sz="2400" i="0" u="none" strike="noStrike" cap="none" dirty="0">
                <a:solidFill>
                  <a:srgbClr val="FF00FF"/>
                </a:solidFill>
                <a:latin typeface="Courier"/>
                <a:ea typeface="Courier"/>
                <a:cs typeface="Courier"/>
                <a:sym typeface="Courier New"/>
              </a:rPr>
              <a:t> commit: r39772 - content/branches/</a:t>
            </a:r>
          </a:p>
          <a:p>
            <a:pPr marL="0" marR="0" lvl="0" indent="0" algn="l" rtl="0">
              <a:lnSpc>
                <a:spcPct val="100000"/>
              </a:lnSpc>
              <a:spcBef>
                <a:spcPts val="0"/>
              </a:spcBef>
              <a:spcAft>
                <a:spcPts val="0"/>
              </a:spcAft>
              <a:buClr>
                <a:srgbClr val="FF00FF"/>
              </a:buClr>
              <a:buFont typeface="Cabin"/>
              <a:buNone/>
            </a:pPr>
            <a:endParaRPr sz="24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400" i="0" u="none" strike="noStrike" cap="none" dirty="0">
                <a:solidFill>
                  <a:srgbClr val="FF00FF"/>
                </a:solidFill>
                <a:latin typeface="Courier"/>
                <a:ea typeface="Courier"/>
                <a:cs typeface="Courier"/>
                <a:sym typeface="Courier New"/>
              </a:rPr>
              <a:t>Details:</a:t>
            </a:r>
            <a:r>
              <a:rPr lang="en-US" sz="2400" dirty="0">
                <a:solidFill>
                  <a:srgbClr val="FF00FF"/>
                </a:solidFill>
                <a:latin typeface="Courier"/>
                <a:ea typeface="Courier"/>
                <a:cs typeface="Courier"/>
                <a:sym typeface="Courier New"/>
              </a:rPr>
              <a:t> </a:t>
            </a:r>
            <a:r>
              <a:rPr lang="en-US" sz="2400" i="0" u="none" strike="noStrike" cap="none" dirty="0">
                <a:solidFill>
                  <a:srgbClr val="FF00FF"/>
                </a:solidFill>
                <a:latin typeface="Courier"/>
                <a:ea typeface="Courier"/>
                <a:cs typeface="Courier"/>
                <a:sym typeface="Courier New"/>
              </a:rPr>
              <a:t>http://</a:t>
            </a:r>
            <a:r>
              <a:rPr lang="en-US" sz="2400" i="0" u="none" strike="noStrike" cap="none" dirty="0" err="1">
                <a:solidFill>
                  <a:srgbClr val="FF00FF"/>
                </a:solidFill>
                <a:latin typeface="Courier"/>
                <a:ea typeface="Courier"/>
                <a:cs typeface="Courier"/>
                <a:sym typeface="Courier New"/>
              </a:rPr>
              <a:t>source.sakaiproject.org</a:t>
            </a:r>
            <a:r>
              <a:rPr lang="en-US" sz="2400" i="0" u="none" strike="noStrike" cap="none" dirty="0">
                <a:solidFill>
                  <a:srgbClr val="FF00FF"/>
                </a:solidFill>
                <a:latin typeface="Courier"/>
                <a:ea typeface="Courier"/>
                <a:cs typeface="Courier"/>
                <a:sym typeface="Courier New"/>
              </a:rPr>
              <a:t>/</a:t>
            </a:r>
            <a:r>
              <a:rPr lang="en-US" sz="2400" i="0" u="none" strike="noStrike" cap="none" dirty="0" err="1">
                <a:solidFill>
                  <a:srgbClr val="FF00FF"/>
                </a:solidFill>
                <a:latin typeface="Courier"/>
                <a:ea typeface="Courier"/>
                <a:cs typeface="Courier"/>
                <a:sym typeface="Courier New"/>
              </a:rPr>
              <a:t>viewsvn</a:t>
            </a:r>
            <a:r>
              <a:rPr lang="en-US" sz="2400" i="0" u="none" strike="noStrike" cap="none" dirty="0">
                <a:solidFill>
                  <a:srgbClr val="FF00FF"/>
                </a:solidFill>
                <a:latin typeface="Courier"/>
                <a:ea typeface="Courier"/>
                <a:cs typeface="Courier"/>
                <a:sym typeface="Courier New"/>
              </a:rPr>
              <a:t>/?view=</a:t>
            </a:r>
            <a:r>
              <a:rPr lang="en-US" sz="2400" i="0" u="none" strike="noStrike" cap="none" dirty="0" err="1">
                <a:solidFill>
                  <a:srgbClr val="FF00FF"/>
                </a:solidFill>
                <a:latin typeface="Courier"/>
                <a:ea typeface="Courier"/>
                <a:cs typeface="Courier"/>
                <a:sym typeface="Courier New"/>
              </a:rPr>
              <a:t>rev&amp;rev</a:t>
            </a:r>
            <a:r>
              <a:rPr lang="en-US" sz="2400" i="0" u="none" strike="noStrike" cap="none" dirty="0">
                <a:solidFill>
                  <a:srgbClr val="FF00FF"/>
                </a:solidFill>
                <a:latin typeface="Courier"/>
                <a:ea typeface="Courier"/>
                <a:cs typeface="Courier"/>
                <a:sym typeface="Courier New"/>
              </a:rPr>
              <a:t>=39772</a:t>
            </a:r>
          </a:p>
        </p:txBody>
      </p:sp>
    </p:spTree>
  </p:cSld>
  <p:clrMapOvr>
    <a:masterClrMapping/>
  </p:clrMapOvr>
</p:sld>
</file>

<file path=ppt/theme/theme1.xml><?xml version="1.0" encoding="utf-8"?>
<a:theme xmlns:a="http://schemas.openxmlformats.org/drawingml/2006/main" name="071215_powerpoint_template_b">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TotalTime>
  <Words>1977</Words>
  <Application>Microsoft Office PowerPoint</Application>
  <PresentationFormat>Custom</PresentationFormat>
  <Paragraphs>226</Paragraphs>
  <Slides>24</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Cabin</vt:lpstr>
      <vt:lpstr>Courier</vt:lpstr>
      <vt:lpstr>Courier New</vt:lpstr>
      <vt:lpstr>Gill Sans SemiBold</vt:lpstr>
      <vt:lpstr>Lucida Grande</vt:lpstr>
      <vt:lpstr>071215_powerpoint_template_b</vt:lpstr>
      <vt:lpstr>Lectura de Archivos</vt:lpstr>
      <vt:lpstr>PowerPoint Presentation</vt:lpstr>
      <vt:lpstr>Procesamiento de Archivos</vt:lpstr>
      <vt:lpstr>Abriendo un Archivo</vt:lpstr>
      <vt:lpstr>Utilizando open()</vt:lpstr>
      <vt:lpstr>¿Qué es un Manejador?</vt:lpstr>
      <vt:lpstr>Cuando los archivos no existen</vt:lpstr>
      <vt:lpstr>El Carácter salto de línea</vt:lpstr>
      <vt:lpstr>Procesamiento de Archivos</vt:lpstr>
      <vt:lpstr>Procesamiento de Archivos</vt:lpstr>
      <vt:lpstr>Leyendo Archivos en Python</vt:lpstr>
      <vt:lpstr>Manejador de Archivos como una Secuencia</vt:lpstr>
      <vt:lpstr>Conteo de Líneas en un Archivo</vt:lpstr>
      <vt:lpstr>Leyendo el Archivo *Entero*</vt:lpstr>
      <vt:lpstr>Búsqueda a Través de un Archivo</vt:lpstr>
      <vt:lpstr>¡Uy!</vt:lpstr>
      <vt:lpstr>¡Uy!</vt:lpstr>
      <vt:lpstr>Búsqueda a Través de un Archivo (arreglado)</vt:lpstr>
      <vt:lpstr>Ignorando con continue</vt:lpstr>
      <vt:lpstr>Usando in para Seleccionar Lineas</vt:lpstr>
      <vt:lpstr>Solicitar Nombre de Archivo</vt:lpstr>
      <vt:lpstr>Nombres de Archivo Incorrectos</vt:lpstr>
      <vt:lpstr>Resumen</vt:lpstr>
      <vt:lpstr>Agradecimientos / Contribuciones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Files</dc:title>
  <cp:lastModifiedBy>Juan Carlos Pérez Castellanos</cp:lastModifiedBy>
  <cp:revision>40</cp:revision>
  <dcterms:modified xsi:type="dcterms:W3CDTF">2020-05-02T19:48:52Z</dcterms:modified>
</cp:coreProperties>
</file>